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Lst>
  <p:notesMasterIdLst>
    <p:notesMasterId r:id="rId71"/>
  </p:notesMasterIdLst>
  <p:handoutMasterIdLst>
    <p:handoutMasterId r:id="rId72"/>
  </p:handoutMasterIdLst>
  <p:sldIdLst>
    <p:sldId id="318" r:id="rId5"/>
    <p:sldId id="258" r:id="rId6"/>
    <p:sldId id="259" r:id="rId7"/>
    <p:sldId id="260" r:id="rId8"/>
    <p:sldId id="345" r:id="rId9"/>
    <p:sldId id="342" r:id="rId10"/>
    <p:sldId id="34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343" r:id="rId24"/>
    <p:sldId id="330" r:id="rId25"/>
    <p:sldId id="274" r:id="rId26"/>
    <p:sldId id="334" r:id="rId27"/>
    <p:sldId id="336" r:id="rId28"/>
    <p:sldId id="337" r:id="rId29"/>
    <p:sldId id="278" r:id="rId30"/>
    <p:sldId id="344"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ares, Louis" initials="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966"/>
    <a:srgbClr val="264478"/>
    <a:srgbClr val="7CAFE3"/>
    <a:srgbClr val="84AEDC"/>
    <a:srgbClr val="4472C4"/>
    <a:srgbClr val="335899"/>
    <a:srgbClr val="006600"/>
    <a:srgbClr val="8000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5" autoAdjust="0"/>
    <p:restoredTop sz="93978" autoAdjust="0"/>
  </p:normalViewPr>
  <p:slideViewPr>
    <p:cSldViewPr snapToGrid="0">
      <p:cViewPr varScale="1">
        <p:scale>
          <a:sx n="69" d="100"/>
          <a:sy n="69" d="100"/>
        </p:scale>
        <p:origin x="774" y="60"/>
      </p:cViewPr>
      <p:guideLst>
        <p:guide orient="horz" pos="2160"/>
        <p:guide pos="2880"/>
      </p:guideLst>
    </p:cSldViewPr>
  </p:slideViewPr>
  <p:outlineViewPr>
    <p:cViewPr>
      <p:scale>
        <a:sx n="33" d="100"/>
        <a:sy n="33" d="100"/>
      </p:scale>
      <p:origin x="0" y="-3576"/>
    </p:cViewPr>
  </p:outlineViewPr>
  <p:notesTextViewPr>
    <p:cViewPr>
      <p:scale>
        <a:sx n="1" d="1"/>
        <a:sy n="1" d="1"/>
      </p:scale>
      <p:origin x="0" y="0"/>
    </p:cViewPr>
  </p:notesTextViewPr>
  <p:sorterViewPr>
    <p:cViewPr varScale="1">
      <p:scale>
        <a:sx n="100" d="100"/>
        <a:sy n="100" d="100"/>
      </p:scale>
      <p:origin x="0" y="-6624"/>
    </p:cViewPr>
  </p:sorterViewPr>
  <p:notesViewPr>
    <p:cSldViewPr snapToGrid="0">
      <p:cViewPr varScale="1">
        <p:scale>
          <a:sx n="67" d="100"/>
          <a:sy n="67" d="100"/>
        </p:scale>
        <p:origin x="228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2331583552101"/>
          <c:y val="8.3255757905794606E-2"/>
          <c:w val="0.70785312773403297"/>
          <c:h val="0.78652186170430305"/>
        </c:manualLayout>
      </c:layout>
      <c:barChart>
        <c:barDir val="bar"/>
        <c:grouping val="percentStacked"/>
        <c:varyColors val="0"/>
        <c:ser>
          <c:idx val="0"/>
          <c:order val="0"/>
          <c:tx>
            <c:strRef>
              <c:f>Sheet1!$B$1</c:f>
              <c:strCache>
                <c:ptCount val="1"/>
                <c:pt idx="0">
                  <c:v>Increase</c:v>
                </c:pt>
              </c:strCache>
            </c:strRef>
          </c:tx>
          <c:spPr>
            <a:solidFill>
              <a:srgbClr val="004835">
                <a:alpha val="80000"/>
              </a:srgbClr>
            </a:solidFill>
            <a:ln>
              <a:noFill/>
            </a:ln>
            <a:effectLst/>
          </c:spPr>
          <c:invertIfNegative val="0"/>
          <c:cat>
            <c:strRef>
              <c:f>Sheet1!$A$2:$A$6</c:f>
              <c:strCache>
                <c:ptCount val="5"/>
                <c:pt idx="0">
                  <c:v>State Gov't</c:v>
                </c:pt>
                <c:pt idx="1">
                  <c:v>Federal Gov't</c:v>
                </c:pt>
                <c:pt idx="2">
                  <c:v>Endowment Income</c:v>
                </c:pt>
                <c:pt idx="3">
                  <c:v>Tuition &amp; Fees</c:v>
                </c:pt>
                <c:pt idx="4">
                  <c:v>Private Gifts &amp; Contracts</c:v>
                </c:pt>
              </c:strCache>
            </c:strRef>
          </c:cat>
          <c:val>
            <c:numRef>
              <c:f>Sheet1!$B$2:$B$6</c:f>
              <c:numCache>
                <c:formatCode>General</c:formatCode>
                <c:ptCount val="5"/>
                <c:pt idx="0">
                  <c:v>13.9</c:v>
                </c:pt>
                <c:pt idx="1">
                  <c:v>19.100000000000001</c:v>
                </c:pt>
                <c:pt idx="2">
                  <c:v>63.7</c:v>
                </c:pt>
                <c:pt idx="3">
                  <c:v>75</c:v>
                </c:pt>
                <c:pt idx="4">
                  <c:v>84.7</c:v>
                </c:pt>
              </c:numCache>
            </c:numRef>
          </c:val>
          <c:extLst>
            <c:ext xmlns:c16="http://schemas.microsoft.com/office/drawing/2014/chart" uri="{C3380CC4-5D6E-409C-BE32-E72D297353CC}">
              <c16:uniqueId val="{00000000-24C8-45DD-92D0-E1CA3B73FCCE}"/>
            </c:ext>
          </c:extLst>
        </c:ser>
        <c:ser>
          <c:idx val="1"/>
          <c:order val="1"/>
          <c:tx>
            <c:strRef>
              <c:f>Sheet1!$C$1</c:f>
              <c:strCache>
                <c:ptCount val="1"/>
                <c:pt idx="0">
                  <c:v>Decrease or Stay the Same</c:v>
                </c:pt>
              </c:strCache>
            </c:strRef>
          </c:tx>
          <c:spPr>
            <a:solidFill>
              <a:srgbClr val="A08675">
                <a:alpha val="80000"/>
              </a:srgbClr>
            </a:solidFill>
            <a:ln>
              <a:noFill/>
            </a:ln>
            <a:effectLst/>
          </c:spPr>
          <c:invertIfNegative val="0"/>
          <c:cat>
            <c:strRef>
              <c:f>Sheet1!$A$2:$A$6</c:f>
              <c:strCache>
                <c:ptCount val="5"/>
                <c:pt idx="0">
                  <c:v>State Gov't</c:v>
                </c:pt>
                <c:pt idx="1">
                  <c:v>Federal Gov't</c:v>
                </c:pt>
                <c:pt idx="2">
                  <c:v>Endowment Income</c:v>
                </c:pt>
                <c:pt idx="3">
                  <c:v>Tuition &amp; Fees</c:v>
                </c:pt>
                <c:pt idx="4">
                  <c:v>Private Gifts &amp; Contracts</c:v>
                </c:pt>
              </c:strCache>
            </c:strRef>
          </c:cat>
          <c:val>
            <c:numRef>
              <c:f>Sheet1!$C$2:$C$6</c:f>
              <c:numCache>
                <c:formatCode>General</c:formatCode>
                <c:ptCount val="5"/>
                <c:pt idx="0">
                  <c:v>70.099999999999994</c:v>
                </c:pt>
                <c:pt idx="1">
                  <c:v>70.099999999999994</c:v>
                </c:pt>
                <c:pt idx="2">
                  <c:v>30.1</c:v>
                </c:pt>
                <c:pt idx="3">
                  <c:v>24.4</c:v>
                </c:pt>
                <c:pt idx="4">
                  <c:v>13.8</c:v>
                </c:pt>
              </c:numCache>
            </c:numRef>
          </c:val>
          <c:extLst>
            <c:ext xmlns:c16="http://schemas.microsoft.com/office/drawing/2014/chart" uri="{C3380CC4-5D6E-409C-BE32-E72D297353CC}">
              <c16:uniqueId val="{00000001-24C8-45DD-92D0-E1CA3B73FCCE}"/>
            </c:ext>
          </c:extLst>
        </c:ser>
        <c:ser>
          <c:idx val="2"/>
          <c:order val="2"/>
          <c:tx>
            <c:strRef>
              <c:f>Sheet1!$D$1</c:f>
              <c:strCache>
                <c:ptCount val="1"/>
                <c:pt idx="0">
                  <c:v>Not Applicable</c:v>
                </c:pt>
              </c:strCache>
            </c:strRef>
          </c:tx>
          <c:spPr>
            <a:solidFill>
              <a:srgbClr val="E9E3BC">
                <a:alpha val="80000"/>
              </a:srgbClr>
            </a:solidFill>
            <a:ln>
              <a:noFill/>
            </a:ln>
            <a:effectLst/>
          </c:spPr>
          <c:invertIfNegative val="0"/>
          <c:cat>
            <c:strRef>
              <c:f>Sheet1!$A$2:$A$6</c:f>
              <c:strCache>
                <c:ptCount val="5"/>
                <c:pt idx="0">
                  <c:v>State Gov't</c:v>
                </c:pt>
                <c:pt idx="1">
                  <c:v>Federal Gov't</c:v>
                </c:pt>
                <c:pt idx="2">
                  <c:v>Endowment Income</c:v>
                </c:pt>
                <c:pt idx="3">
                  <c:v>Tuition &amp; Fees</c:v>
                </c:pt>
                <c:pt idx="4">
                  <c:v>Private Gifts &amp; Contracts</c:v>
                </c:pt>
              </c:strCache>
            </c:strRef>
          </c:cat>
          <c:val>
            <c:numRef>
              <c:f>Sheet1!$D$2:$D$6</c:f>
              <c:numCache>
                <c:formatCode>General</c:formatCode>
                <c:ptCount val="5"/>
                <c:pt idx="0">
                  <c:v>16</c:v>
                </c:pt>
                <c:pt idx="1">
                  <c:v>10.8</c:v>
                </c:pt>
                <c:pt idx="2">
                  <c:v>6.2</c:v>
                </c:pt>
                <c:pt idx="3">
                  <c:v>0.7</c:v>
                </c:pt>
                <c:pt idx="4">
                  <c:v>1.6</c:v>
                </c:pt>
              </c:numCache>
            </c:numRef>
          </c:val>
          <c:extLst>
            <c:ext xmlns:c16="http://schemas.microsoft.com/office/drawing/2014/chart" uri="{C3380CC4-5D6E-409C-BE32-E72D297353CC}">
              <c16:uniqueId val="{00000002-24C8-45DD-92D0-E1CA3B73FCCE}"/>
            </c:ext>
          </c:extLst>
        </c:ser>
        <c:dLbls>
          <c:showLegendKey val="0"/>
          <c:showVal val="0"/>
          <c:showCatName val="0"/>
          <c:showSerName val="0"/>
          <c:showPercent val="0"/>
          <c:showBubbleSize val="0"/>
        </c:dLbls>
        <c:gapWidth val="80"/>
        <c:overlap val="100"/>
        <c:axId val="889248384"/>
        <c:axId val="545963936"/>
      </c:barChart>
      <c:catAx>
        <c:axId val="8892483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5963936"/>
        <c:crosses val="autoZero"/>
        <c:auto val="1"/>
        <c:lblAlgn val="ctr"/>
        <c:lblOffset val="100"/>
        <c:noMultiLvlLbl val="0"/>
      </c:catAx>
      <c:valAx>
        <c:axId val="54596393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9248384"/>
        <c:crosses val="autoZero"/>
        <c:crossBetween val="between"/>
      </c:valAx>
      <c:spPr>
        <a:noFill/>
        <a:ln w="3175">
          <a:solidFill>
            <a:schemeClr val="lt1">
              <a:hueOff val="0"/>
              <a:satOff val="0"/>
              <a:lumOff val="0"/>
            </a:schemeClr>
          </a:solidFill>
        </a:ln>
        <a:effectLst/>
      </c:spPr>
    </c:plotArea>
    <c:legend>
      <c:legendPos val="b"/>
      <c:layout>
        <c:manualLayout>
          <c:xMode val="edge"/>
          <c:yMode val="edge"/>
          <c:x val="0.23968197725284299"/>
          <c:y val="0.85399153379487802"/>
          <c:w val="0.70674715660542398"/>
          <c:h val="0.14600846620512101"/>
        </c:manualLayout>
      </c:layout>
      <c:overlay val="1"/>
      <c:spPr>
        <a:noFill/>
        <a:ln>
          <a:noFill/>
        </a:ln>
        <a:effectLst/>
      </c:spPr>
      <c:txPr>
        <a:bodyPr rot="0" spcFirstLastPara="1" vertOverflow="ellipsis" vert="horz" wrap="square" anchor="ctr" anchorCtr="1"/>
        <a:lstStyle/>
        <a:p>
          <a:pPr>
            <a:defRPr sz="1600" b="0" i="0" u="none" strike="noStrike" kern="1200" spc="1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5.8318781473084197E-2"/>
          <c:y val="3.8453110326501602E-2"/>
          <c:w val="0.64312399754336003"/>
          <c:h val="0.83676970063146905"/>
        </c:manualLayout>
      </c:layout>
      <c:lineChart>
        <c:grouping val="standard"/>
        <c:varyColors val="0"/>
        <c:ser>
          <c:idx val="0"/>
          <c:order val="0"/>
          <c:tx>
            <c:strRef>
              <c:f>Sheet1!$A$2</c:f>
              <c:strCache>
                <c:ptCount val="1"/>
                <c:pt idx="0">
                  <c:v>Working with New Information</c:v>
                </c:pt>
              </c:strCache>
            </c:strRef>
          </c:tx>
          <c:spPr>
            <a:ln w="53975" cap="sq">
              <a:solidFill>
                <a:srgbClr val="C00000"/>
              </a:solidFill>
              <a:round/>
            </a:ln>
            <a:effectLst/>
          </c:spPr>
          <c:marker>
            <c:symbol val="none"/>
          </c:marker>
          <c:cat>
            <c:numRef>
              <c:f>Sheet1!$B$1:$H$1</c:f>
              <c:numCache>
                <c:formatCode>General</c:formatCode>
                <c:ptCount val="7"/>
                <c:pt idx="0">
                  <c:v>1960</c:v>
                </c:pt>
                <c:pt idx="1">
                  <c:v>1970</c:v>
                </c:pt>
                <c:pt idx="2">
                  <c:v>1980</c:v>
                </c:pt>
                <c:pt idx="3">
                  <c:v>1990</c:v>
                </c:pt>
                <c:pt idx="4">
                  <c:v>2000</c:v>
                </c:pt>
                <c:pt idx="5">
                  <c:v>2006</c:v>
                </c:pt>
                <c:pt idx="6">
                  <c:v>2009</c:v>
                </c:pt>
              </c:numCache>
            </c:numRef>
          </c:cat>
          <c:val>
            <c:numRef>
              <c:f>Sheet1!$B$2:$H$2</c:f>
              <c:numCache>
                <c:formatCode>General</c:formatCode>
                <c:ptCount val="7"/>
                <c:pt idx="0">
                  <c:v>50</c:v>
                </c:pt>
                <c:pt idx="1">
                  <c:v>49.5</c:v>
                </c:pt>
                <c:pt idx="2">
                  <c:v>57.5</c:v>
                </c:pt>
                <c:pt idx="3">
                  <c:v>62.5</c:v>
                </c:pt>
                <c:pt idx="4">
                  <c:v>66</c:v>
                </c:pt>
                <c:pt idx="5">
                  <c:v>66</c:v>
                </c:pt>
                <c:pt idx="6">
                  <c:v>66.5</c:v>
                </c:pt>
              </c:numCache>
            </c:numRef>
          </c:val>
          <c:smooth val="0"/>
          <c:extLst>
            <c:ext xmlns:c16="http://schemas.microsoft.com/office/drawing/2014/chart" uri="{C3380CC4-5D6E-409C-BE32-E72D297353CC}">
              <c16:uniqueId val="{00000000-E865-46EA-B11C-710283D35940}"/>
            </c:ext>
          </c:extLst>
        </c:ser>
        <c:ser>
          <c:idx val="1"/>
          <c:order val="1"/>
          <c:tx>
            <c:strRef>
              <c:f>Sheet1!$A$3</c:f>
              <c:strCache>
                <c:ptCount val="1"/>
                <c:pt idx="0">
                  <c:v>Solving Unstructured Problems</c:v>
                </c:pt>
              </c:strCache>
            </c:strRef>
          </c:tx>
          <c:spPr>
            <a:ln w="53975" cap="rnd">
              <a:solidFill>
                <a:schemeClr val="accent6">
                  <a:lumMod val="75000"/>
                </a:schemeClr>
              </a:solidFill>
              <a:round/>
            </a:ln>
            <a:effectLst/>
          </c:spPr>
          <c:marker>
            <c:symbol val="circle"/>
            <c:size val="5"/>
            <c:spPr>
              <a:noFill/>
              <a:ln w="6350">
                <a:noFill/>
              </a:ln>
              <a:effectLst/>
            </c:spPr>
          </c:marker>
          <c:cat>
            <c:numRef>
              <c:f>Sheet1!$B$1:$H$1</c:f>
              <c:numCache>
                <c:formatCode>General</c:formatCode>
                <c:ptCount val="7"/>
                <c:pt idx="0">
                  <c:v>1960</c:v>
                </c:pt>
                <c:pt idx="1">
                  <c:v>1970</c:v>
                </c:pt>
                <c:pt idx="2">
                  <c:v>1980</c:v>
                </c:pt>
                <c:pt idx="3">
                  <c:v>1990</c:v>
                </c:pt>
                <c:pt idx="4">
                  <c:v>2000</c:v>
                </c:pt>
                <c:pt idx="5">
                  <c:v>2006</c:v>
                </c:pt>
                <c:pt idx="6">
                  <c:v>2009</c:v>
                </c:pt>
              </c:numCache>
            </c:numRef>
          </c:cat>
          <c:val>
            <c:numRef>
              <c:f>Sheet1!$B$3:$H$3</c:f>
              <c:numCache>
                <c:formatCode>General</c:formatCode>
                <c:ptCount val="7"/>
                <c:pt idx="0">
                  <c:v>50</c:v>
                </c:pt>
                <c:pt idx="1">
                  <c:v>51.5</c:v>
                </c:pt>
                <c:pt idx="2">
                  <c:v>57</c:v>
                </c:pt>
                <c:pt idx="3">
                  <c:v>61</c:v>
                </c:pt>
                <c:pt idx="4">
                  <c:v>64.5</c:v>
                </c:pt>
                <c:pt idx="5">
                  <c:v>64</c:v>
                </c:pt>
                <c:pt idx="6">
                  <c:v>63.5</c:v>
                </c:pt>
              </c:numCache>
            </c:numRef>
          </c:val>
          <c:smooth val="0"/>
          <c:extLst>
            <c:ext xmlns:c16="http://schemas.microsoft.com/office/drawing/2014/chart" uri="{C3380CC4-5D6E-409C-BE32-E72D297353CC}">
              <c16:uniqueId val="{00000001-E865-46EA-B11C-710283D35940}"/>
            </c:ext>
          </c:extLst>
        </c:ser>
        <c:ser>
          <c:idx val="2"/>
          <c:order val="2"/>
          <c:tx>
            <c:strRef>
              <c:f>Sheet1!$A$4</c:f>
              <c:strCache>
                <c:ptCount val="1"/>
                <c:pt idx="0">
                  <c:v>Routine Manual</c:v>
                </c:pt>
              </c:strCache>
            </c:strRef>
          </c:tx>
          <c:spPr>
            <a:ln w="53975" cap="rnd">
              <a:solidFill>
                <a:srgbClr val="FF8C20"/>
              </a:solidFill>
              <a:round/>
            </a:ln>
            <a:effectLst/>
          </c:spPr>
          <c:marker>
            <c:symbol val="circle"/>
            <c:size val="5"/>
            <c:spPr>
              <a:noFill/>
              <a:ln w="19050" cap="sq">
                <a:noFill/>
              </a:ln>
              <a:effectLst/>
            </c:spPr>
          </c:marker>
          <c:cat>
            <c:numRef>
              <c:f>Sheet1!$B$1:$H$1</c:f>
              <c:numCache>
                <c:formatCode>General</c:formatCode>
                <c:ptCount val="7"/>
                <c:pt idx="0">
                  <c:v>1960</c:v>
                </c:pt>
                <c:pt idx="1">
                  <c:v>1970</c:v>
                </c:pt>
                <c:pt idx="2">
                  <c:v>1980</c:v>
                </c:pt>
                <c:pt idx="3">
                  <c:v>1990</c:v>
                </c:pt>
                <c:pt idx="4">
                  <c:v>2000</c:v>
                </c:pt>
                <c:pt idx="5">
                  <c:v>2006</c:v>
                </c:pt>
                <c:pt idx="6">
                  <c:v>2009</c:v>
                </c:pt>
              </c:numCache>
            </c:numRef>
          </c:cat>
          <c:val>
            <c:numRef>
              <c:f>Sheet1!$B$4:$H$4</c:f>
              <c:numCache>
                <c:formatCode>General</c:formatCode>
                <c:ptCount val="7"/>
                <c:pt idx="0">
                  <c:v>50</c:v>
                </c:pt>
                <c:pt idx="1">
                  <c:v>55.5</c:v>
                </c:pt>
                <c:pt idx="2">
                  <c:v>55</c:v>
                </c:pt>
                <c:pt idx="3">
                  <c:v>53</c:v>
                </c:pt>
                <c:pt idx="4">
                  <c:v>47</c:v>
                </c:pt>
                <c:pt idx="5">
                  <c:v>45.5</c:v>
                </c:pt>
                <c:pt idx="6">
                  <c:v>45</c:v>
                </c:pt>
              </c:numCache>
            </c:numRef>
          </c:val>
          <c:smooth val="0"/>
          <c:extLst>
            <c:ext xmlns:c16="http://schemas.microsoft.com/office/drawing/2014/chart" uri="{C3380CC4-5D6E-409C-BE32-E72D297353CC}">
              <c16:uniqueId val="{00000002-E865-46EA-B11C-710283D35940}"/>
            </c:ext>
          </c:extLst>
        </c:ser>
        <c:ser>
          <c:idx val="3"/>
          <c:order val="3"/>
          <c:tx>
            <c:strRef>
              <c:f>Sheet1!$A$5</c:f>
              <c:strCache>
                <c:ptCount val="1"/>
                <c:pt idx="0">
                  <c:v>Non-Routine Manual Tasks</c:v>
                </c:pt>
              </c:strCache>
            </c:strRef>
          </c:tx>
          <c:spPr>
            <a:ln w="53975" cap="rnd">
              <a:solidFill>
                <a:srgbClr val="D4C100"/>
              </a:solidFill>
              <a:round/>
            </a:ln>
            <a:effectLst/>
          </c:spPr>
          <c:marker>
            <c:symbol val="circle"/>
            <c:size val="5"/>
            <c:spPr>
              <a:noFill/>
              <a:ln w="28575">
                <a:noFill/>
              </a:ln>
              <a:effectLst/>
            </c:spPr>
          </c:marker>
          <c:cat>
            <c:numRef>
              <c:f>Sheet1!$B$1:$H$1</c:f>
              <c:numCache>
                <c:formatCode>General</c:formatCode>
                <c:ptCount val="7"/>
                <c:pt idx="0">
                  <c:v>1960</c:v>
                </c:pt>
                <c:pt idx="1">
                  <c:v>1970</c:v>
                </c:pt>
                <c:pt idx="2">
                  <c:v>1980</c:v>
                </c:pt>
                <c:pt idx="3">
                  <c:v>1990</c:v>
                </c:pt>
                <c:pt idx="4">
                  <c:v>2000</c:v>
                </c:pt>
                <c:pt idx="5">
                  <c:v>2006</c:v>
                </c:pt>
                <c:pt idx="6">
                  <c:v>2009</c:v>
                </c:pt>
              </c:numCache>
            </c:numRef>
          </c:cat>
          <c:val>
            <c:numRef>
              <c:f>Sheet1!$B$5:$H$5</c:f>
              <c:numCache>
                <c:formatCode>General</c:formatCode>
                <c:ptCount val="7"/>
                <c:pt idx="0">
                  <c:v>50</c:v>
                </c:pt>
                <c:pt idx="1">
                  <c:v>47</c:v>
                </c:pt>
                <c:pt idx="2">
                  <c:v>45</c:v>
                </c:pt>
                <c:pt idx="3">
                  <c:v>43</c:v>
                </c:pt>
                <c:pt idx="4">
                  <c:v>42.5</c:v>
                </c:pt>
                <c:pt idx="5">
                  <c:v>44</c:v>
                </c:pt>
                <c:pt idx="6">
                  <c:v>44</c:v>
                </c:pt>
              </c:numCache>
            </c:numRef>
          </c:val>
          <c:smooth val="0"/>
          <c:extLst>
            <c:ext xmlns:c16="http://schemas.microsoft.com/office/drawing/2014/chart" uri="{C3380CC4-5D6E-409C-BE32-E72D297353CC}">
              <c16:uniqueId val="{00000003-E865-46EA-B11C-710283D35940}"/>
            </c:ext>
          </c:extLst>
        </c:ser>
        <c:ser>
          <c:idx val="4"/>
          <c:order val="4"/>
          <c:tx>
            <c:strRef>
              <c:f>Sheet1!$A$6</c:f>
              <c:strCache>
                <c:ptCount val="1"/>
                <c:pt idx="0">
                  <c:v>Routine Cognitive Tasks</c:v>
                </c:pt>
              </c:strCache>
            </c:strRef>
          </c:tx>
          <c:spPr>
            <a:ln w="53975" cap="rnd">
              <a:solidFill>
                <a:srgbClr val="92D050"/>
              </a:solidFill>
              <a:round/>
            </a:ln>
            <a:effectLst/>
          </c:spPr>
          <c:marker>
            <c:symbol val="circle"/>
            <c:size val="5"/>
            <c:spPr>
              <a:noFill/>
              <a:ln w="28575">
                <a:noFill/>
              </a:ln>
              <a:effectLst/>
            </c:spPr>
          </c:marker>
          <c:cat>
            <c:numRef>
              <c:f>Sheet1!$B$1:$H$1</c:f>
              <c:numCache>
                <c:formatCode>General</c:formatCode>
                <c:ptCount val="7"/>
                <c:pt idx="0">
                  <c:v>1960</c:v>
                </c:pt>
                <c:pt idx="1">
                  <c:v>1970</c:v>
                </c:pt>
                <c:pt idx="2">
                  <c:v>1980</c:v>
                </c:pt>
                <c:pt idx="3">
                  <c:v>1990</c:v>
                </c:pt>
                <c:pt idx="4">
                  <c:v>2000</c:v>
                </c:pt>
                <c:pt idx="5">
                  <c:v>2006</c:v>
                </c:pt>
                <c:pt idx="6">
                  <c:v>2009</c:v>
                </c:pt>
              </c:numCache>
            </c:numRef>
          </c:cat>
          <c:val>
            <c:numRef>
              <c:f>Sheet1!$B$6:$H$6</c:f>
              <c:numCache>
                <c:formatCode>General</c:formatCode>
                <c:ptCount val="7"/>
                <c:pt idx="0">
                  <c:v>50</c:v>
                </c:pt>
                <c:pt idx="1">
                  <c:v>53.5</c:v>
                </c:pt>
                <c:pt idx="2">
                  <c:v>51.5</c:v>
                </c:pt>
                <c:pt idx="3">
                  <c:v>47</c:v>
                </c:pt>
                <c:pt idx="4">
                  <c:v>42</c:v>
                </c:pt>
                <c:pt idx="5">
                  <c:v>41</c:v>
                </c:pt>
                <c:pt idx="6">
                  <c:v>39.5</c:v>
                </c:pt>
              </c:numCache>
            </c:numRef>
          </c:val>
          <c:smooth val="0"/>
          <c:extLst>
            <c:ext xmlns:c16="http://schemas.microsoft.com/office/drawing/2014/chart" uri="{C3380CC4-5D6E-409C-BE32-E72D297353CC}">
              <c16:uniqueId val="{00000004-E865-46EA-B11C-710283D35940}"/>
            </c:ext>
          </c:extLst>
        </c:ser>
        <c:dLbls>
          <c:showLegendKey val="0"/>
          <c:showVal val="0"/>
          <c:showCatName val="0"/>
          <c:showSerName val="0"/>
          <c:showPercent val="0"/>
          <c:showBubbleSize val="0"/>
        </c:dLbls>
        <c:smooth val="0"/>
        <c:axId val="895254112"/>
        <c:axId val="895183824"/>
      </c:lineChart>
      <c:catAx>
        <c:axId val="8952541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5183824"/>
        <c:crossesAt val="-10"/>
        <c:auto val="1"/>
        <c:lblAlgn val="ctr"/>
        <c:lblOffset val="100"/>
        <c:tickLblSkip val="1"/>
        <c:tickMarkSkip val="1"/>
        <c:noMultiLvlLbl val="0"/>
      </c:catAx>
      <c:valAx>
        <c:axId val="895183824"/>
        <c:scaling>
          <c:orientation val="minMax"/>
          <c:min val="3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5254112"/>
        <c:crosses val="autoZero"/>
        <c:crossBetween val="between"/>
      </c:valAx>
      <c:spPr>
        <a:noFill/>
        <a:ln>
          <a:noFill/>
        </a:ln>
        <a:effectLst/>
      </c:spPr>
    </c:plotArea>
    <c:plotVisOnly val="1"/>
    <c:dispBlanksAs val="gap"/>
    <c:showDLblsOverMax val="0"/>
  </c:chart>
  <c:spPr>
    <a:solidFill>
      <a:schemeClr val="bg1">
        <a:lumMod val="75000"/>
        <a:alpha val="23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spc="0" baseline="0">
                <a:solidFill>
                  <a:schemeClr val="tx1">
                    <a:lumMod val="65000"/>
                    <a:lumOff val="35000"/>
                  </a:schemeClr>
                </a:solidFill>
                <a:latin typeface="+mn-lt"/>
                <a:ea typeface="+mn-ea"/>
                <a:cs typeface="+mn-cs"/>
              </a:defRPr>
            </a:pPr>
            <a:r>
              <a:rPr lang="en-US" sz="2400" baseline="0" dirty="0"/>
              <a:t>First-Time Undergraduate Students within 6 years</a:t>
            </a:r>
          </a:p>
        </c:rich>
      </c:tx>
      <c:overlay val="0"/>
      <c:spPr>
        <a:noFill/>
        <a:ln>
          <a:noFill/>
        </a:ln>
        <a:effectLst/>
      </c:spPr>
    </c:title>
    <c:autoTitleDeleted val="0"/>
    <c:plotArea>
      <c:layout>
        <c:manualLayout>
          <c:layoutTarget val="inner"/>
          <c:xMode val="edge"/>
          <c:yMode val="edge"/>
          <c:x val="0"/>
          <c:y val="8.6434190238961706E-2"/>
          <c:w val="0.87804878048780499"/>
          <c:h val="0.775251501775993"/>
        </c:manualLayout>
      </c:layout>
      <c:ofPieChart>
        <c:ofPieType val="bar"/>
        <c:varyColors val="1"/>
        <c:ser>
          <c:idx val="0"/>
          <c:order val="0"/>
          <c:tx>
            <c:strRef>
              <c:f>Sheet1!$B$1</c:f>
              <c:strCache>
                <c:ptCount val="1"/>
                <c:pt idx="0">
                  <c:v>First-Time Undergraduate Students within 6 years</c:v>
                </c:pt>
              </c:strCache>
            </c:strRef>
          </c:tx>
          <c:dPt>
            <c:idx val="0"/>
            <c:bubble3D val="0"/>
            <c:explosion val="12"/>
            <c:spPr>
              <a:solidFill>
                <a:srgbClr val="004835"/>
              </a:solidFill>
              <a:ln w="19050">
                <a:solidFill>
                  <a:schemeClr val="lt1"/>
                </a:solidFill>
              </a:ln>
              <a:effectLst/>
            </c:spPr>
            <c:extLst>
              <c:ext xmlns:c16="http://schemas.microsoft.com/office/drawing/2014/chart" uri="{C3380CC4-5D6E-409C-BE32-E72D297353CC}">
                <c16:uniqueId val="{00000001-75E0-40E7-B906-7F1F46596A62}"/>
              </c:ext>
            </c:extLst>
          </c:dPt>
          <c:dPt>
            <c:idx val="1"/>
            <c:bubble3D val="0"/>
            <c:spPr>
              <a:solidFill>
                <a:srgbClr val="A08675"/>
              </a:solidFill>
              <a:ln w="19050">
                <a:solidFill>
                  <a:schemeClr val="lt1"/>
                </a:solidFill>
              </a:ln>
              <a:effectLst/>
            </c:spPr>
            <c:extLst>
              <c:ext xmlns:c16="http://schemas.microsoft.com/office/drawing/2014/chart" uri="{C3380CC4-5D6E-409C-BE32-E72D297353CC}">
                <c16:uniqueId val="{00000003-75E0-40E7-B906-7F1F46596A62}"/>
              </c:ext>
            </c:extLst>
          </c:dPt>
          <c:dPt>
            <c:idx val="2"/>
            <c:bubble3D val="0"/>
            <c:explosion val="16"/>
            <c:spPr>
              <a:solidFill>
                <a:srgbClr val="E9E3BC"/>
              </a:solidFill>
              <a:ln w="19050">
                <a:solidFill>
                  <a:schemeClr val="lt1">
                    <a:hueOff val="0"/>
                    <a:satOff val="0"/>
                    <a:lumOff val="0"/>
                    <a:alpha val="75000"/>
                  </a:schemeClr>
                </a:solidFill>
              </a:ln>
              <a:effectLst/>
            </c:spPr>
            <c:extLst>
              <c:ext xmlns:c16="http://schemas.microsoft.com/office/drawing/2014/chart" uri="{C3380CC4-5D6E-409C-BE32-E72D297353CC}">
                <c16:uniqueId val="{00000005-75E0-40E7-B906-7F1F46596A62}"/>
              </c:ext>
            </c:extLst>
          </c:dPt>
          <c:dPt>
            <c:idx val="3"/>
            <c:bubble3D val="0"/>
            <c:spPr>
              <a:solidFill>
                <a:srgbClr val="AB5C40"/>
              </a:solidFill>
              <a:ln w="19050">
                <a:solidFill>
                  <a:schemeClr val="lt1"/>
                </a:solidFill>
              </a:ln>
              <a:effectLst/>
            </c:spPr>
            <c:extLst>
              <c:ext xmlns:c16="http://schemas.microsoft.com/office/drawing/2014/chart" uri="{C3380CC4-5D6E-409C-BE32-E72D297353CC}">
                <c16:uniqueId val="{00000007-75E0-40E7-B906-7F1F46596A62}"/>
              </c:ext>
            </c:extLst>
          </c:dPt>
          <c:dLbls>
            <c:dLbl>
              <c:idx val="0"/>
              <c:tx>
                <c:rich>
                  <a:bodyPr/>
                  <a:lstStyle/>
                  <a:p>
                    <a:fld id="{DFA54851-9C00-FD45-A261-C5C6BDC00728}" type="CATEGORYNAME">
                      <a:rPr lang="en-US" baseline="0">
                        <a:solidFill>
                          <a:schemeClr val="bg1">
                            <a:lumMod val="75000"/>
                          </a:schemeClr>
                        </a:solidFill>
                      </a:rPr>
                      <a:pPr/>
                      <a:t>[CATEGORY NAME]</a:t>
                    </a:fld>
                    <a:r>
                      <a:rPr lang="en-US" baseline="0" dirty="0"/>
                      <a:t>, </a:t>
                    </a:r>
                    <a:fld id="{80A3656B-D2B8-9A4B-9E1A-AB0B5002B999}" type="PERCENTAGE">
                      <a:rPr lang="en-US" baseline="0">
                        <a:solidFill>
                          <a:schemeClr val="bg1">
                            <a:lumMod val="75000"/>
                          </a:schemeClr>
                        </a:solidFill>
                      </a:rPr>
                      <a:pPr/>
                      <a:t>[PERCENTAGE]</a:t>
                    </a:fld>
                    <a:endParaRPr lang="en-US" baseline="0" dirty="0"/>
                  </a:p>
                </c:rich>
              </c:tx>
              <c:dLblPos val="ctr"/>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5E0-40E7-B906-7F1F46596A62}"/>
                </c:ext>
              </c:extLst>
            </c:dLbl>
            <c:dLbl>
              <c:idx val="1"/>
              <c:tx>
                <c:rich>
                  <a:bodyPr/>
                  <a:lstStyle/>
                  <a:p>
                    <a:fld id="{0B0C20C3-79AA-7C49-9BA3-8CC5998C6583}" type="CATEGORYNAME">
                      <a:rPr lang="en-US" sz="1800" baseline="0">
                        <a:solidFill>
                          <a:schemeClr val="bg1">
                            <a:lumMod val="85000"/>
                          </a:schemeClr>
                        </a:solidFill>
                      </a:rPr>
                      <a:pPr/>
                      <a:t>[CATEGORY NAME]</a:t>
                    </a:fld>
                    <a:r>
                      <a:rPr lang="en-US" sz="1800" baseline="0" dirty="0">
                        <a:solidFill>
                          <a:schemeClr val="bg1">
                            <a:lumMod val="85000"/>
                          </a:schemeClr>
                        </a:solidFill>
                      </a:rPr>
                      <a:t>, </a:t>
                    </a:r>
                    <a:endParaRPr lang="en-US" sz="1800" baseline="0" dirty="0" smtClean="0">
                      <a:solidFill>
                        <a:schemeClr val="bg1">
                          <a:lumMod val="85000"/>
                        </a:schemeClr>
                      </a:solidFill>
                    </a:endParaRPr>
                  </a:p>
                  <a:p>
                    <a:fld id="{01C1CCA7-9CF2-964C-A2D2-BF526F6EFDD1}" type="VALUE">
                      <a:rPr lang="en-US" sz="1800" baseline="0" smtClean="0">
                        <a:solidFill>
                          <a:schemeClr val="bg1">
                            <a:lumMod val="85000"/>
                          </a:schemeClr>
                        </a:solidFill>
                      </a:rPr>
                      <a:pPr/>
                      <a:t>[VALUE]</a:t>
                    </a:fld>
                    <a:r>
                      <a:rPr lang="en-US" sz="1800" baseline="0" dirty="0">
                        <a:solidFill>
                          <a:schemeClr val="bg1">
                            <a:lumMod val="85000"/>
                          </a:schemeClr>
                        </a:solidFill>
                      </a:rPr>
                      <a:t>, </a:t>
                    </a:r>
                    <a:fld id="{179C4257-0F2D-5B4C-A3D2-AC6A2813066A}" type="PERCENTAGE">
                      <a:rPr lang="en-US" sz="1800" baseline="0">
                        <a:solidFill>
                          <a:schemeClr val="bg1">
                            <a:lumMod val="85000"/>
                          </a:schemeClr>
                        </a:solidFill>
                      </a:rPr>
                      <a:pPr/>
                      <a:t>[PERCENTAGE]</a:t>
                    </a:fld>
                    <a:endParaRPr lang="en-US" sz="1800" baseline="0" dirty="0">
                      <a:solidFill>
                        <a:schemeClr val="bg1">
                          <a:lumMod val="85000"/>
                        </a:schemeClr>
                      </a:solidFill>
                    </a:endParaRPr>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5E0-40E7-B906-7F1F46596A62}"/>
                </c:ext>
              </c:extLst>
            </c:dLbl>
            <c:dLbl>
              <c:idx val="2"/>
              <c:tx>
                <c:rich>
                  <a:bodyPr/>
                  <a:lstStyle/>
                  <a:p>
                    <a:fld id="{FF689054-6AB3-1949-A552-178496CF61B0}" type="CATEGORYNAME">
                      <a:rPr lang="en-US" sz="1800" baseline="0">
                        <a:solidFill>
                          <a:schemeClr val="bg1">
                            <a:lumMod val="50000"/>
                          </a:schemeClr>
                        </a:solidFill>
                      </a:rPr>
                      <a:pPr/>
                      <a:t>[CATEGORY NAME]</a:t>
                    </a:fld>
                    <a:r>
                      <a:rPr lang="en-US" baseline="0" dirty="0" smtClean="0">
                        <a:solidFill>
                          <a:schemeClr val="bg1">
                            <a:lumMod val="50000"/>
                          </a:schemeClr>
                        </a:solidFill>
                      </a:rPr>
                      <a:t>,</a:t>
                    </a:r>
                  </a:p>
                  <a:p>
                    <a:r>
                      <a:rPr lang="en-US" baseline="0" dirty="0" smtClean="0">
                        <a:solidFill>
                          <a:schemeClr val="bg1">
                            <a:lumMod val="50000"/>
                          </a:schemeClr>
                        </a:solidFill>
                      </a:rPr>
                      <a:t> </a:t>
                    </a:r>
                    <a:fld id="{1962CBDF-D8B8-A541-816D-522F96B8DDC4}" type="VALUE">
                      <a:rPr lang="en-US" sz="1800" baseline="0">
                        <a:solidFill>
                          <a:schemeClr val="bg1">
                            <a:lumMod val="50000"/>
                          </a:schemeClr>
                        </a:solidFill>
                      </a:rPr>
                      <a:pPr/>
                      <a:t>[VALUE]</a:t>
                    </a:fld>
                    <a:r>
                      <a:rPr lang="en-US" sz="1800" baseline="0" dirty="0">
                        <a:solidFill>
                          <a:schemeClr val="bg1">
                            <a:lumMod val="50000"/>
                          </a:schemeClr>
                        </a:solidFill>
                      </a:rPr>
                      <a:t>, </a:t>
                    </a:r>
                    <a:fld id="{1BF6DDBF-3F97-634D-BE9B-20846F717856}" type="PERCENTAGE">
                      <a:rPr lang="en-US" sz="1800" baseline="0">
                        <a:solidFill>
                          <a:schemeClr val="bg1">
                            <a:lumMod val="50000"/>
                          </a:schemeClr>
                        </a:solidFill>
                      </a:rPr>
                      <a:pPr/>
                      <a:t>[PERCENTAGE]</a:t>
                    </a:fld>
                    <a:endParaRPr lang="en-US" sz="1800" baseline="0" dirty="0">
                      <a:solidFill>
                        <a:schemeClr val="bg1">
                          <a:lumMod val="50000"/>
                        </a:schemeClr>
                      </a:solidFill>
                    </a:endParaRPr>
                  </a:p>
                </c:rich>
              </c:tx>
              <c:dLblPos val="ct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5E0-40E7-B906-7F1F46596A62}"/>
                </c:ext>
              </c:extLst>
            </c:dLbl>
            <c:dLbl>
              <c:idx val="3"/>
              <c:layout>
                <c:manualLayout>
                  <c:x val="-0.19795505249343801"/>
                  <c:y val="0"/>
                </c:manualLayout>
              </c:layout>
              <c:tx>
                <c:rich>
                  <a:bodyPr/>
                  <a:lstStyle/>
                  <a:p>
                    <a:r>
                      <a:rPr lang="en-US" smtClean="0"/>
                      <a:t>Attended More than One</a:t>
                    </a:r>
                    <a:r>
                      <a:rPr lang="en-US" baseline="0" smtClean="0"/>
                      <a:t> College, </a:t>
                    </a:r>
                    <a:fld id="{5EAF33C7-425C-F349-A321-62FE2B205A13}" type="PERCENTAGE">
                      <a:rPr lang="en-US" baseline="0"/>
                      <a:pPr/>
                      <a:t>[PERCENTAGE]</a:t>
                    </a:fld>
                    <a:endParaRPr lang="en-US" baseline="0" smtClean="0"/>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75E0-40E7-B906-7F1F46596A6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lumMod val="85000"/>
                      </a:schemeClr>
                    </a:solidFill>
                    <a:latin typeface="+mn-lt"/>
                    <a:ea typeface="+mn-ea"/>
                    <a:cs typeface="+mn-cs"/>
                  </a:defRPr>
                </a:pPr>
                <a:endParaRPr lang="en-US"/>
              </a:p>
            </c:txPr>
            <c:dLblPos val="ctr"/>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Attend Only One College</c:v>
                </c:pt>
                <c:pt idx="1">
                  <c:v>Attended Two Colleges</c:v>
                </c:pt>
                <c:pt idx="2">
                  <c:v>Attended More Than Two Colleges</c:v>
                </c:pt>
              </c:strCache>
            </c:strRef>
          </c:cat>
          <c:val>
            <c:numRef>
              <c:f>Sheet1!$B$2:$B$4</c:f>
              <c:numCache>
                <c:formatCode>General</c:formatCode>
                <c:ptCount val="3"/>
                <c:pt idx="0">
                  <c:v>177.8</c:v>
                </c:pt>
                <c:pt idx="1">
                  <c:v>68</c:v>
                </c:pt>
                <c:pt idx="2">
                  <c:v>32</c:v>
                </c:pt>
              </c:numCache>
            </c:numRef>
          </c:val>
          <c:extLst>
            <c:ext xmlns:c16="http://schemas.microsoft.com/office/drawing/2014/chart" uri="{C3380CC4-5D6E-409C-BE32-E72D297353CC}">
              <c16:uniqueId val="{00000008-75E0-40E7-B906-7F1F46596A62}"/>
            </c:ext>
          </c:extLst>
        </c:ser>
        <c:dLbls>
          <c:showLegendKey val="0"/>
          <c:showVal val="0"/>
          <c:showCatName val="0"/>
          <c:showSerName val="0"/>
          <c:showPercent val="0"/>
          <c:showBubbleSize val="0"/>
          <c:showLeaderLines val="0"/>
        </c:dLbls>
        <c:gapWidth val="48"/>
        <c:splitType val="percent"/>
        <c:splitPos val="50"/>
        <c:secondPieSize val="91"/>
        <c:serLines>
          <c:spPr>
            <a:ln w="15875" cap="flat" cmpd="sng" algn="ctr">
              <a:solidFill>
                <a:schemeClr val="tx1">
                  <a:lumMod val="65000"/>
                  <a:lumOff val="35000"/>
                </a:schemeClr>
              </a:solidFill>
              <a:round/>
            </a:ln>
            <a:effectLst/>
          </c:spPr>
        </c:serLines>
      </c:ofPieChart>
      <c:spPr>
        <a:noFill/>
        <a:ln>
          <a:noFill/>
        </a:ln>
        <a:effectLst/>
      </c:spPr>
    </c:plotArea>
    <c:plotVisOnly val="1"/>
    <c:dispBlanksAs val="gap"/>
    <c:showDLblsOverMax val="0"/>
  </c:chart>
  <c:spPr>
    <a:solidFill>
      <a:schemeClr val="bg2">
        <a:lumMod val="20000"/>
        <a:lumOff val="80000"/>
      </a:schemeClr>
    </a:solid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10-11T12:00:29.859" idx="1">
    <p:pos x="10" y="10"/>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BCC75-5DC3-4067-81E4-E3D301D81EC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5E68586A-6094-4093-B3A0-4EA174546371}">
      <dgm:prSet phldrT="[Text]"/>
      <dgm:spPr>
        <a:solidFill>
          <a:srgbClr val="002060"/>
        </a:solidFill>
      </dgm:spPr>
      <dgm:t>
        <a:bodyPr/>
        <a:lstStyle/>
        <a:p>
          <a:r>
            <a:rPr lang="en-US" dirty="0" smtClean="0"/>
            <a:t>Learning Identity</a:t>
          </a:r>
          <a:endParaRPr lang="en-US" dirty="0"/>
        </a:p>
      </dgm:t>
    </dgm:pt>
    <dgm:pt modelId="{C3678E22-18CF-4CAE-BD57-E47262B201D6}" type="parTrans" cxnId="{E6B8559D-BA3B-4FC6-8593-28949F5C6C5F}">
      <dgm:prSet/>
      <dgm:spPr/>
      <dgm:t>
        <a:bodyPr/>
        <a:lstStyle/>
        <a:p>
          <a:endParaRPr lang="en-US"/>
        </a:p>
      </dgm:t>
    </dgm:pt>
    <dgm:pt modelId="{97769730-EFD5-4BD2-A022-1FB31CC7A06A}" type="sibTrans" cxnId="{E6B8559D-BA3B-4FC6-8593-28949F5C6C5F}">
      <dgm:prSet/>
      <dgm:spPr/>
      <dgm:t>
        <a:bodyPr/>
        <a:lstStyle/>
        <a:p>
          <a:endParaRPr lang="en-US"/>
        </a:p>
      </dgm:t>
    </dgm:pt>
    <dgm:pt modelId="{368997C3-9CDB-4912-9929-AE00855E5B40}">
      <dgm:prSet phldrT="[Text]"/>
      <dgm:spPr>
        <a:solidFill>
          <a:schemeClr val="accent1">
            <a:lumMod val="60000"/>
            <a:lumOff val="40000"/>
          </a:schemeClr>
        </a:solidFill>
        <a:ln>
          <a:solidFill>
            <a:srgbClr val="002060"/>
          </a:solidFill>
        </a:ln>
      </dgm:spPr>
      <dgm:t>
        <a:bodyPr/>
        <a:lstStyle/>
        <a:p>
          <a:r>
            <a:rPr lang="en-US" dirty="0" smtClean="0"/>
            <a:t>Service Member</a:t>
          </a:r>
        </a:p>
        <a:p>
          <a:r>
            <a:rPr lang="en-US" dirty="0" smtClean="0"/>
            <a:t>(Worker)</a:t>
          </a:r>
          <a:endParaRPr lang="en-US" dirty="0"/>
        </a:p>
      </dgm:t>
    </dgm:pt>
    <dgm:pt modelId="{0C0B00DD-4F27-488D-8131-E72B21A88959}" type="parTrans" cxnId="{93FB21BF-E537-4717-A925-B69EED41A978}">
      <dgm:prSet/>
      <dgm:spPr/>
      <dgm:t>
        <a:bodyPr/>
        <a:lstStyle/>
        <a:p>
          <a:endParaRPr lang="en-US"/>
        </a:p>
      </dgm:t>
    </dgm:pt>
    <dgm:pt modelId="{02531154-3E17-4B9D-B980-56ECC1A65EB7}" type="sibTrans" cxnId="{93FB21BF-E537-4717-A925-B69EED41A978}">
      <dgm:prSet/>
      <dgm:spPr>
        <a:solidFill>
          <a:srgbClr val="002060"/>
        </a:solidFill>
      </dgm:spPr>
      <dgm:t>
        <a:bodyPr/>
        <a:lstStyle/>
        <a:p>
          <a:endParaRPr lang="en-US"/>
        </a:p>
      </dgm:t>
    </dgm:pt>
    <dgm:pt modelId="{78B30465-0338-4748-89CD-D324BF0093DA}">
      <dgm:prSet phldrT="[Text]"/>
      <dgm:spPr>
        <a:solidFill>
          <a:schemeClr val="accent1">
            <a:lumMod val="60000"/>
            <a:lumOff val="40000"/>
          </a:schemeClr>
        </a:solidFill>
        <a:ln>
          <a:solidFill>
            <a:srgbClr val="002060"/>
          </a:solidFill>
        </a:ln>
      </dgm:spPr>
      <dgm:t>
        <a:bodyPr/>
        <a:lstStyle/>
        <a:p>
          <a:r>
            <a:rPr lang="en-US" dirty="0" smtClean="0"/>
            <a:t>Community</a:t>
          </a:r>
        </a:p>
        <a:p>
          <a:r>
            <a:rPr lang="en-US" dirty="0" smtClean="0"/>
            <a:t>Member</a:t>
          </a:r>
          <a:endParaRPr lang="en-US" dirty="0"/>
        </a:p>
      </dgm:t>
    </dgm:pt>
    <dgm:pt modelId="{E967D925-E05B-4852-9876-9FDB0C7B7B4A}" type="parTrans" cxnId="{27069194-4E4F-4E74-A2C0-695976E355DF}">
      <dgm:prSet/>
      <dgm:spPr/>
      <dgm:t>
        <a:bodyPr/>
        <a:lstStyle/>
        <a:p>
          <a:endParaRPr lang="en-US"/>
        </a:p>
      </dgm:t>
    </dgm:pt>
    <dgm:pt modelId="{47DB6ACA-D05E-40E3-88B3-A6B4B9AE6BFB}" type="sibTrans" cxnId="{27069194-4E4F-4E74-A2C0-695976E355DF}">
      <dgm:prSet/>
      <dgm:spPr>
        <a:solidFill>
          <a:srgbClr val="002060"/>
        </a:solidFill>
      </dgm:spPr>
      <dgm:t>
        <a:bodyPr/>
        <a:lstStyle/>
        <a:p>
          <a:endParaRPr lang="en-US"/>
        </a:p>
      </dgm:t>
    </dgm:pt>
    <dgm:pt modelId="{13D82DB8-F92F-4B30-8B93-24F5722CE24F}">
      <dgm:prSet phldrT="[Text]"/>
      <dgm:spPr>
        <a:solidFill>
          <a:schemeClr val="accent1">
            <a:lumMod val="60000"/>
            <a:lumOff val="40000"/>
          </a:schemeClr>
        </a:solidFill>
        <a:ln>
          <a:solidFill>
            <a:srgbClr val="002060"/>
          </a:solidFill>
        </a:ln>
      </dgm:spPr>
      <dgm:t>
        <a:bodyPr/>
        <a:lstStyle/>
        <a:p>
          <a:r>
            <a:rPr lang="en-US" dirty="0" smtClean="0"/>
            <a:t>Family</a:t>
          </a:r>
          <a:endParaRPr lang="en-US" dirty="0"/>
        </a:p>
      </dgm:t>
    </dgm:pt>
    <dgm:pt modelId="{068433DE-EB7D-40AD-A369-95C73AA267D2}" type="parTrans" cxnId="{D6DE70DC-E51E-4627-ADC4-24E2C6307AD9}">
      <dgm:prSet/>
      <dgm:spPr/>
      <dgm:t>
        <a:bodyPr/>
        <a:lstStyle/>
        <a:p>
          <a:endParaRPr lang="en-US"/>
        </a:p>
      </dgm:t>
    </dgm:pt>
    <dgm:pt modelId="{D70AFDB7-C1C6-4809-A217-6C40BBBCF3AB}" type="sibTrans" cxnId="{D6DE70DC-E51E-4627-ADC4-24E2C6307AD9}">
      <dgm:prSet/>
      <dgm:spPr>
        <a:solidFill>
          <a:srgbClr val="002060"/>
        </a:solidFill>
      </dgm:spPr>
      <dgm:t>
        <a:bodyPr/>
        <a:lstStyle/>
        <a:p>
          <a:endParaRPr lang="en-US"/>
        </a:p>
      </dgm:t>
    </dgm:pt>
    <dgm:pt modelId="{FD893D97-4AB7-4540-9B39-BA754F2B8DA6}">
      <dgm:prSet phldrT="[Text]"/>
      <dgm:spPr>
        <a:solidFill>
          <a:schemeClr val="accent1">
            <a:lumMod val="60000"/>
            <a:lumOff val="40000"/>
          </a:schemeClr>
        </a:solidFill>
        <a:ln>
          <a:solidFill>
            <a:srgbClr val="002060"/>
          </a:solidFill>
        </a:ln>
      </dgm:spPr>
      <dgm:t>
        <a:bodyPr/>
        <a:lstStyle/>
        <a:p>
          <a:r>
            <a:rPr lang="en-US" dirty="0" smtClean="0"/>
            <a:t>Student</a:t>
          </a:r>
          <a:endParaRPr lang="en-US" dirty="0"/>
        </a:p>
      </dgm:t>
    </dgm:pt>
    <dgm:pt modelId="{BB206EEE-7281-4B5E-A0F7-3939F5524000}" type="parTrans" cxnId="{D0A1DF56-486A-4B4B-A4B3-9E85DD1C1720}">
      <dgm:prSet/>
      <dgm:spPr/>
      <dgm:t>
        <a:bodyPr/>
        <a:lstStyle/>
        <a:p>
          <a:endParaRPr lang="en-US"/>
        </a:p>
      </dgm:t>
    </dgm:pt>
    <dgm:pt modelId="{0296704B-41D5-4FB9-9433-B925561503A1}" type="sibTrans" cxnId="{D0A1DF56-486A-4B4B-A4B3-9E85DD1C1720}">
      <dgm:prSet/>
      <dgm:spPr>
        <a:solidFill>
          <a:srgbClr val="002060"/>
        </a:solidFill>
      </dgm:spPr>
      <dgm:t>
        <a:bodyPr/>
        <a:lstStyle/>
        <a:p>
          <a:endParaRPr lang="en-US"/>
        </a:p>
      </dgm:t>
    </dgm:pt>
    <dgm:pt modelId="{063AC0F7-7040-4D24-9C92-FA09E3B36276}" type="pres">
      <dgm:prSet presAssocID="{909BCC75-5DC3-4067-81E4-E3D301D81EC7}" presName="Name0" presStyleCnt="0">
        <dgm:presLayoutVars>
          <dgm:chMax val="1"/>
          <dgm:dir/>
          <dgm:animLvl val="ctr"/>
          <dgm:resizeHandles val="exact"/>
        </dgm:presLayoutVars>
      </dgm:prSet>
      <dgm:spPr/>
      <dgm:t>
        <a:bodyPr/>
        <a:lstStyle/>
        <a:p>
          <a:endParaRPr lang="en-US"/>
        </a:p>
      </dgm:t>
    </dgm:pt>
    <dgm:pt modelId="{5B5A84DC-C85B-4935-B5D4-4AC1AA9E2793}" type="pres">
      <dgm:prSet presAssocID="{5E68586A-6094-4093-B3A0-4EA174546371}" presName="centerShape" presStyleLbl="node0" presStyleIdx="0" presStyleCnt="1"/>
      <dgm:spPr/>
      <dgm:t>
        <a:bodyPr/>
        <a:lstStyle/>
        <a:p>
          <a:endParaRPr lang="en-US"/>
        </a:p>
      </dgm:t>
    </dgm:pt>
    <dgm:pt modelId="{D8D70C50-8648-4F76-933D-06E5EFC4EDFF}" type="pres">
      <dgm:prSet presAssocID="{368997C3-9CDB-4912-9929-AE00855E5B40}" presName="node" presStyleLbl="node1" presStyleIdx="0" presStyleCnt="4">
        <dgm:presLayoutVars>
          <dgm:bulletEnabled val="1"/>
        </dgm:presLayoutVars>
      </dgm:prSet>
      <dgm:spPr/>
      <dgm:t>
        <a:bodyPr/>
        <a:lstStyle/>
        <a:p>
          <a:endParaRPr lang="en-US"/>
        </a:p>
      </dgm:t>
    </dgm:pt>
    <dgm:pt modelId="{2E98A22A-0663-46CF-9860-F5C9E2F9B385}" type="pres">
      <dgm:prSet presAssocID="{368997C3-9CDB-4912-9929-AE00855E5B40}" presName="dummy" presStyleCnt="0"/>
      <dgm:spPr/>
    </dgm:pt>
    <dgm:pt modelId="{1B8EEB0F-6BF6-4056-BA08-5A9BD118DC80}" type="pres">
      <dgm:prSet presAssocID="{02531154-3E17-4B9D-B980-56ECC1A65EB7}" presName="sibTrans" presStyleLbl="sibTrans2D1" presStyleIdx="0" presStyleCnt="4"/>
      <dgm:spPr/>
      <dgm:t>
        <a:bodyPr/>
        <a:lstStyle/>
        <a:p>
          <a:endParaRPr lang="en-US"/>
        </a:p>
      </dgm:t>
    </dgm:pt>
    <dgm:pt modelId="{A038D6AA-662F-4E06-9AB7-FDAA66E67F92}" type="pres">
      <dgm:prSet presAssocID="{78B30465-0338-4748-89CD-D324BF0093DA}" presName="node" presStyleLbl="node1" presStyleIdx="1" presStyleCnt="4">
        <dgm:presLayoutVars>
          <dgm:bulletEnabled val="1"/>
        </dgm:presLayoutVars>
      </dgm:prSet>
      <dgm:spPr/>
      <dgm:t>
        <a:bodyPr/>
        <a:lstStyle/>
        <a:p>
          <a:endParaRPr lang="en-US"/>
        </a:p>
      </dgm:t>
    </dgm:pt>
    <dgm:pt modelId="{DAC4D9FA-B075-4F02-B1B9-453D35A66A31}" type="pres">
      <dgm:prSet presAssocID="{78B30465-0338-4748-89CD-D324BF0093DA}" presName="dummy" presStyleCnt="0"/>
      <dgm:spPr/>
    </dgm:pt>
    <dgm:pt modelId="{BE80947F-9027-48DB-B34E-5B0095A918B8}" type="pres">
      <dgm:prSet presAssocID="{47DB6ACA-D05E-40E3-88B3-A6B4B9AE6BFB}" presName="sibTrans" presStyleLbl="sibTrans2D1" presStyleIdx="1" presStyleCnt="4"/>
      <dgm:spPr/>
      <dgm:t>
        <a:bodyPr/>
        <a:lstStyle/>
        <a:p>
          <a:endParaRPr lang="en-US"/>
        </a:p>
      </dgm:t>
    </dgm:pt>
    <dgm:pt modelId="{3BF4F86D-123E-40E8-BE90-400C17000D59}" type="pres">
      <dgm:prSet presAssocID="{13D82DB8-F92F-4B30-8B93-24F5722CE24F}" presName="node" presStyleLbl="node1" presStyleIdx="2" presStyleCnt="4">
        <dgm:presLayoutVars>
          <dgm:bulletEnabled val="1"/>
        </dgm:presLayoutVars>
      </dgm:prSet>
      <dgm:spPr/>
      <dgm:t>
        <a:bodyPr/>
        <a:lstStyle/>
        <a:p>
          <a:endParaRPr lang="en-US"/>
        </a:p>
      </dgm:t>
    </dgm:pt>
    <dgm:pt modelId="{28919D64-408F-4A47-B929-E6F010A6D23D}" type="pres">
      <dgm:prSet presAssocID="{13D82DB8-F92F-4B30-8B93-24F5722CE24F}" presName="dummy" presStyleCnt="0"/>
      <dgm:spPr/>
    </dgm:pt>
    <dgm:pt modelId="{AA1D91E1-2BFB-42FF-9878-3347385AC14F}" type="pres">
      <dgm:prSet presAssocID="{D70AFDB7-C1C6-4809-A217-6C40BBBCF3AB}" presName="sibTrans" presStyleLbl="sibTrans2D1" presStyleIdx="2" presStyleCnt="4"/>
      <dgm:spPr/>
      <dgm:t>
        <a:bodyPr/>
        <a:lstStyle/>
        <a:p>
          <a:endParaRPr lang="en-US"/>
        </a:p>
      </dgm:t>
    </dgm:pt>
    <dgm:pt modelId="{4341E224-1998-49EF-A4CC-959DD104921A}" type="pres">
      <dgm:prSet presAssocID="{FD893D97-4AB7-4540-9B39-BA754F2B8DA6}" presName="node" presStyleLbl="node1" presStyleIdx="3" presStyleCnt="4">
        <dgm:presLayoutVars>
          <dgm:bulletEnabled val="1"/>
        </dgm:presLayoutVars>
      </dgm:prSet>
      <dgm:spPr/>
      <dgm:t>
        <a:bodyPr/>
        <a:lstStyle/>
        <a:p>
          <a:endParaRPr lang="en-US"/>
        </a:p>
      </dgm:t>
    </dgm:pt>
    <dgm:pt modelId="{A7C8DB55-45A2-40F0-888F-36997DABF554}" type="pres">
      <dgm:prSet presAssocID="{FD893D97-4AB7-4540-9B39-BA754F2B8DA6}" presName="dummy" presStyleCnt="0"/>
      <dgm:spPr/>
    </dgm:pt>
    <dgm:pt modelId="{5E0B4A7D-9B07-4279-B7D7-311CD7CFB831}" type="pres">
      <dgm:prSet presAssocID="{0296704B-41D5-4FB9-9433-B925561503A1}" presName="sibTrans" presStyleLbl="sibTrans2D1" presStyleIdx="3" presStyleCnt="4"/>
      <dgm:spPr/>
      <dgm:t>
        <a:bodyPr/>
        <a:lstStyle/>
        <a:p>
          <a:endParaRPr lang="en-US"/>
        </a:p>
      </dgm:t>
    </dgm:pt>
  </dgm:ptLst>
  <dgm:cxnLst>
    <dgm:cxn modelId="{27069194-4E4F-4E74-A2C0-695976E355DF}" srcId="{5E68586A-6094-4093-B3A0-4EA174546371}" destId="{78B30465-0338-4748-89CD-D324BF0093DA}" srcOrd="1" destOrd="0" parTransId="{E967D925-E05B-4852-9876-9FDB0C7B7B4A}" sibTransId="{47DB6ACA-D05E-40E3-88B3-A6B4B9AE6BFB}"/>
    <dgm:cxn modelId="{E6B8559D-BA3B-4FC6-8593-28949F5C6C5F}" srcId="{909BCC75-5DC3-4067-81E4-E3D301D81EC7}" destId="{5E68586A-6094-4093-B3A0-4EA174546371}" srcOrd="0" destOrd="0" parTransId="{C3678E22-18CF-4CAE-BD57-E47262B201D6}" sibTransId="{97769730-EFD5-4BD2-A022-1FB31CC7A06A}"/>
    <dgm:cxn modelId="{3D466CD2-B021-49D8-96CC-BA01D2F07F6D}" type="presOf" srcId="{FD893D97-4AB7-4540-9B39-BA754F2B8DA6}" destId="{4341E224-1998-49EF-A4CC-959DD104921A}" srcOrd="0" destOrd="0" presId="urn:microsoft.com/office/officeart/2005/8/layout/radial6"/>
    <dgm:cxn modelId="{FA9E00A6-6D30-41B3-912D-9B1EA12A7591}" type="presOf" srcId="{909BCC75-5DC3-4067-81E4-E3D301D81EC7}" destId="{063AC0F7-7040-4D24-9C92-FA09E3B36276}" srcOrd="0" destOrd="0" presId="urn:microsoft.com/office/officeart/2005/8/layout/radial6"/>
    <dgm:cxn modelId="{ED2CE1ED-1F76-496D-8C6B-398A7FF0B6B4}" type="presOf" srcId="{368997C3-9CDB-4912-9929-AE00855E5B40}" destId="{D8D70C50-8648-4F76-933D-06E5EFC4EDFF}" srcOrd="0" destOrd="0" presId="urn:microsoft.com/office/officeart/2005/8/layout/radial6"/>
    <dgm:cxn modelId="{07C30AA2-9931-45E4-ADDB-099764E3EA67}" type="presOf" srcId="{47DB6ACA-D05E-40E3-88B3-A6B4B9AE6BFB}" destId="{BE80947F-9027-48DB-B34E-5B0095A918B8}" srcOrd="0" destOrd="0" presId="urn:microsoft.com/office/officeart/2005/8/layout/radial6"/>
    <dgm:cxn modelId="{8EAD113A-62F0-4DA3-89A9-46BEDBE82662}" type="presOf" srcId="{0296704B-41D5-4FB9-9433-B925561503A1}" destId="{5E0B4A7D-9B07-4279-B7D7-311CD7CFB831}" srcOrd="0" destOrd="0" presId="urn:microsoft.com/office/officeart/2005/8/layout/radial6"/>
    <dgm:cxn modelId="{A75819EB-A3E5-49BB-8665-803052A1F0D0}" type="presOf" srcId="{5E68586A-6094-4093-B3A0-4EA174546371}" destId="{5B5A84DC-C85B-4935-B5D4-4AC1AA9E2793}" srcOrd="0" destOrd="0" presId="urn:microsoft.com/office/officeart/2005/8/layout/radial6"/>
    <dgm:cxn modelId="{B714A05C-CB9E-43A0-829B-288C2404A42C}" type="presOf" srcId="{02531154-3E17-4B9D-B980-56ECC1A65EB7}" destId="{1B8EEB0F-6BF6-4056-BA08-5A9BD118DC80}" srcOrd="0" destOrd="0" presId="urn:microsoft.com/office/officeart/2005/8/layout/radial6"/>
    <dgm:cxn modelId="{891336F7-9AD1-4971-B41B-8DE51682E807}" type="presOf" srcId="{D70AFDB7-C1C6-4809-A217-6C40BBBCF3AB}" destId="{AA1D91E1-2BFB-42FF-9878-3347385AC14F}" srcOrd="0" destOrd="0" presId="urn:microsoft.com/office/officeart/2005/8/layout/radial6"/>
    <dgm:cxn modelId="{D6DE70DC-E51E-4627-ADC4-24E2C6307AD9}" srcId="{5E68586A-6094-4093-B3A0-4EA174546371}" destId="{13D82DB8-F92F-4B30-8B93-24F5722CE24F}" srcOrd="2" destOrd="0" parTransId="{068433DE-EB7D-40AD-A369-95C73AA267D2}" sibTransId="{D70AFDB7-C1C6-4809-A217-6C40BBBCF3AB}"/>
    <dgm:cxn modelId="{D55DF35A-00DE-4F71-AD4B-0BB934E3BF35}" type="presOf" srcId="{78B30465-0338-4748-89CD-D324BF0093DA}" destId="{A038D6AA-662F-4E06-9AB7-FDAA66E67F92}" srcOrd="0" destOrd="0" presId="urn:microsoft.com/office/officeart/2005/8/layout/radial6"/>
    <dgm:cxn modelId="{5BDBC00F-DFB8-406B-AC3D-79E2D006DEB4}" type="presOf" srcId="{13D82DB8-F92F-4B30-8B93-24F5722CE24F}" destId="{3BF4F86D-123E-40E8-BE90-400C17000D59}" srcOrd="0" destOrd="0" presId="urn:microsoft.com/office/officeart/2005/8/layout/radial6"/>
    <dgm:cxn modelId="{93FB21BF-E537-4717-A925-B69EED41A978}" srcId="{5E68586A-6094-4093-B3A0-4EA174546371}" destId="{368997C3-9CDB-4912-9929-AE00855E5B40}" srcOrd="0" destOrd="0" parTransId="{0C0B00DD-4F27-488D-8131-E72B21A88959}" sibTransId="{02531154-3E17-4B9D-B980-56ECC1A65EB7}"/>
    <dgm:cxn modelId="{D0A1DF56-486A-4B4B-A4B3-9E85DD1C1720}" srcId="{5E68586A-6094-4093-B3A0-4EA174546371}" destId="{FD893D97-4AB7-4540-9B39-BA754F2B8DA6}" srcOrd="3" destOrd="0" parTransId="{BB206EEE-7281-4B5E-A0F7-3939F5524000}" sibTransId="{0296704B-41D5-4FB9-9433-B925561503A1}"/>
    <dgm:cxn modelId="{9CE189B5-13BD-467A-8DAB-07CE05178BA4}" type="presParOf" srcId="{063AC0F7-7040-4D24-9C92-FA09E3B36276}" destId="{5B5A84DC-C85B-4935-B5D4-4AC1AA9E2793}" srcOrd="0" destOrd="0" presId="urn:microsoft.com/office/officeart/2005/8/layout/radial6"/>
    <dgm:cxn modelId="{EDC28006-BAE4-4179-9EA6-7F1FFEA91E76}" type="presParOf" srcId="{063AC0F7-7040-4D24-9C92-FA09E3B36276}" destId="{D8D70C50-8648-4F76-933D-06E5EFC4EDFF}" srcOrd="1" destOrd="0" presId="urn:microsoft.com/office/officeart/2005/8/layout/radial6"/>
    <dgm:cxn modelId="{2EF8627E-99C7-44A7-921B-71F3312AD42C}" type="presParOf" srcId="{063AC0F7-7040-4D24-9C92-FA09E3B36276}" destId="{2E98A22A-0663-46CF-9860-F5C9E2F9B385}" srcOrd="2" destOrd="0" presId="urn:microsoft.com/office/officeart/2005/8/layout/radial6"/>
    <dgm:cxn modelId="{A9073928-A147-4348-918F-B8BBC55B7E8A}" type="presParOf" srcId="{063AC0F7-7040-4D24-9C92-FA09E3B36276}" destId="{1B8EEB0F-6BF6-4056-BA08-5A9BD118DC80}" srcOrd="3" destOrd="0" presId="urn:microsoft.com/office/officeart/2005/8/layout/radial6"/>
    <dgm:cxn modelId="{7F3D950B-1EBC-4EE8-A4E8-19DD18BE85DE}" type="presParOf" srcId="{063AC0F7-7040-4D24-9C92-FA09E3B36276}" destId="{A038D6AA-662F-4E06-9AB7-FDAA66E67F92}" srcOrd="4" destOrd="0" presId="urn:microsoft.com/office/officeart/2005/8/layout/radial6"/>
    <dgm:cxn modelId="{96673AF5-F9FB-47D6-A0D4-B41945CDA2F8}" type="presParOf" srcId="{063AC0F7-7040-4D24-9C92-FA09E3B36276}" destId="{DAC4D9FA-B075-4F02-B1B9-453D35A66A31}" srcOrd="5" destOrd="0" presId="urn:microsoft.com/office/officeart/2005/8/layout/radial6"/>
    <dgm:cxn modelId="{CBB5831E-2237-4590-A293-8FA70A886893}" type="presParOf" srcId="{063AC0F7-7040-4D24-9C92-FA09E3B36276}" destId="{BE80947F-9027-48DB-B34E-5B0095A918B8}" srcOrd="6" destOrd="0" presId="urn:microsoft.com/office/officeart/2005/8/layout/radial6"/>
    <dgm:cxn modelId="{294D455F-E7B7-4C40-B673-5DD986E5EC9D}" type="presParOf" srcId="{063AC0F7-7040-4D24-9C92-FA09E3B36276}" destId="{3BF4F86D-123E-40E8-BE90-400C17000D59}" srcOrd="7" destOrd="0" presId="urn:microsoft.com/office/officeart/2005/8/layout/radial6"/>
    <dgm:cxn modelId="{90446FB6-B6DC-4A93-B8E7-20DC664047B4}" type="presParOf" srcId="{063AC0F7-7040-4D24-9C92-FA09E3B36276}" destId="{28919D64-408F-4A47-B929-E6F010A6D23D}" srcOrd="8" destOrd="0" presId="urn:microsoft.com/office/officeart/2005/8/layout/radial6"/>
    <dgm:cxn modelId="{A305F10F-C2CE-46B0-8785-7B7819E07450}" type="presParOf" srcId="{063AC0F7-7040-4D24-9C92-FA09E3B36276}" destId="{AA1D91E1-2BFB-42FF-9878-3347385AC14F}" srcOrd="9" destOrd="0" presId="urn:microsoft.com/office/officeart/2005/8/layout/radial6"/>
    <dgm:cxn modelId="{9D8FD25C-B8BB-415B-B71C-7AB90195A033}" type="presParOf" srcId="{063AC0F7-7040-4D24-9C92-FA09E3B36276}" destId="{4341E224-1998-49EF-A4CC-959DD104921A}" srcOrd="10" destOrd="0" presId="urn:microsoft.com/office/officeart/2005/8/layout/radial6"/>
    <dgm:cxn modelId="{7AF2FB72-4359-4E84-BFFF-961BA49FED55}" type="presParOf" srcId="{063AC0F7-7040-4D24-9C92-FA09E3B36276}" destId="{A7C8DB55-45A2-40F0-888F-36997DABF554}" srcOrd="11" destOrd="0" presId="urn:microsoft.com/office/officeart/2005/8/layout/radial6"/>
    <dgm:cxn modelId="{20846BFA-17B7-4DC8-902A-60FC3EC103F1}" type="presParOf" srcId="{063AC0F7-7040-4D24-9C92-FA09E3B36276}" destId="{5E0B4A7D-9B07-4279-B7D7-311CD7CFB831}"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312CEB-846B-4F78-A855-799766570864}"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20EAA1-B06A-48E7-8346-41F53F50B253}">
      <dgm:prSet phldrT="[Text]"/>
      <dgm:spPr>
        <a:solidFill>
          <a:srgbClr val="005288"/>
        </a:solidFill>
      </dgm:spPr>
      <dgm:t>
        <a:bodyPr/>
        <a:lstStyle/>
        <a:p>
          <a:r>
            <a:rPr lang="en-US" dirty="0" smtClean="0">
              <a:solidFill>
                <a:schemeClr val="bg1"/>
              </a:solidFill>
            </a:rPr>
            <a:t>Institutional Form &amp; Governance</a:t>
          </a:r>
          <a:endParaRPr lang="en-US" dirty="0">
            <a:solidFill>
              <a:schemeClr val="bg1"/>
            </a:solidFill>
          </a:endParaRPr>
        </a:p>
      </dgm:t>
    </dgm:pt>
    <dgm:pt modelId="{BB51C915-62A0-4C1B-8EDD-A4D65AFAC93D}" type="parTrans" cxnId="{808E095E-63AC-4655-9C1F-6E1BF9C04834}">
      <dgm:prSet/>
      <dgm:spPr/>
      <dgm:t>
        <a:bodyPr/>
        <a:lstStyle/>
        <a:p>
          <a:endParaRPr lang="en-US"/>
        </a:p>
      </dgm:t>
    </dgm:pt>
    <dgm:pt modelId="{71D37E84-2975-4163-9365-3E1F61ABF076}" type="sibTrans" cxnId="{808E095E-63AC-4655-9C1F-6E1BF9C04834}">
      <dgm:prSet/>
      <dgm:spPr/>
      <dgm:t>
        <a:bodyPr/>
        <a:lstStyle/>
        <a:p>
          <a:endParaRPr lang="en-US"/>
        </a:p>
      </dgm:t>
    </dgm:pt>
    <dgm:pt modelId="{906F0162-3633-49A9-BC60-7A5EB828179A}">
      <dgm:prSet phldrT="[Text]"/>
      <dgm:spPr>
        <a:solidFill>
          <a:srgbClr val="005288"/>
        </a:solidFill>
      </dgm:spPr>
      <dgm:t>
        <a:bodyPr/>
        <a:lstStyle/>
        <a:p>
          <a:r>
            <a:rPr lang="en-US" dirty="0" smtClean="0"/>
            <a:t>Instruction &amp; Pedagogy</a:t>
          </a:r>
          <a:endParaRPr lang="en-US" dirty="0"/>
        </a:p>
      </dgm:t>
    </dgm:pt>
    <dgm:pt modelId="{1561F019-8F46-4D88-82F2-07EFF2CCE5FD}" type="parTrans" cxnId="{29B52456-1DAD-4C69-A12C-62CAD9E3880E}">
      <dgm:prSet/>
      <dgm:spPr/>
      <dgm:t>
        <a:bodyPr/>
        <a:lstStyle/>
        <a:p>
          <a:endParaRPr lang="en-US"/>
        </a:p>
      </dgm:t>
    </dgm:pt>
    <dgm:pt modelId="{A031C571-0D5E-4213-9488-24F524A63D01}" type="sibTrans" cxnId="{29B52456-1DAD-4C69-A12C-62CAD9E3880E}">
      <dgm:prSet/>
      <dgm:spPr/>
      <dgm:t>
        <a:bodyPr/>
        <a:lstStyle/>
        <a:p>
          <a:endParaRPr lang="en-US"/>
        </a:p>
      </dgm:t>
    </dgm:pt>
    <dgm:pt modelId="{E29896EA-02C5-4291-A6DC-AE80A1EF1F2D}">
      <dgm:prSet phldrT="[Text]"/>
      <dgm:spPr>
        <a:solidFill>
          <a:srgbClr val="005288"/>
        </a:solidFill>
      </dgm:spPr>
      <dgm:t>
        <a:bodyPr/>
        <a:lstStyle/>
        <a:p>
          <a:r>
            <a:rPr lang="en-US" dirty="0" smtClean="0"/>
            <a:t>Credentials</a:t>
          </a:r>
          <a:endParaRPr lang="en-US" dirty="0"/>
        </a:p>
      </dgm:t>
    </dgm:pt>
    <dgm:pt modelId="{37387501-B589-46CF-843E-F05783235641}" type="parTrans" cxnId="{805DC2EB-5979-4F42-B655-63B6B218A460}">
      <dgm:prSet/>
      <dgm:spPr/>
      <dgm:t>
        <a:bodyPr/>
        <a:lstStyle/>
        <a:p>
          <a:endParaRPr lang="en-US"/>
        </a:p>
      </dgm:t>
    </dgm:pt>
    <dgm:pt modelId="{C7EC70E1-80F4-4B3E-90AD-F21A70B68B75}" type="sibTrans" cxnId="{805DC2EB-5979-4F42-B655-63B6B218A460}">
      <dgm:prSet/>
      <dgm:spPr/>
      <dgm:t>
        <a:bodyPr/>
        <a:lstStyle/>
        <a:p>
          <a:endParaRPr lang="en-US"/>
        </a:p>
      </dgm:t>
    </dgm:pt>
    <dgm:pt modelId="{E9BC0203-2059-4BF8-BDDF-CDBDE54316DE}">
      <dgm:prSet phldrT="[Text]"/>
      <dgm:spPr>
        <a:solidFill>
          <a:srgbClr val="005288"/>
        </a:solidFill>
      </dgm:spPr>
      <dgm:t>
        <a:bodyPr/>
        <a:lstStyle/>
        <a:p>
          <a:r>
            <a:rPr lang="en-US" dirty="0" smtClean="0"/>
            <a:t>Finance</a:t>
          </a:r>
          <a:endParaRPr lang="en-US" dirty="0"/>
        </a:p>
      </dgm:t>
    </dgm:pt>
    <dgm:pt modelId="{88BA9A19-EB99-40AA-9C28-E3D8FE8C6759}" type="parTrans" cxnId="{C38EF1DA-6087-49A2-A426-32349CF2265A}">
      <dgm:prSet/>
      <dgm:spPr/>
      <dgm:t>
        <a:bodyPr/>
        <a:lstStyle/>
        <a:p>
          <a:endParaRPr lang="en-US"/>
        </a:p>
      </dgm:t>
    </dgm:pt>
    <dgm:pt modelId="{E2050B4D-188B-4E40-8A3F-70B57D6F6733}" type="sibTrans" cxnId="{C38EF1DA-6087-49A2-A426-32349CF2265A}">
      <dgm:prSet/>
      <dgm:spPr/>
      <dgm:t>
        <a:bodyPr/>
        <a:lstStyle/>
        <a:p>
          <a:endParaRPr lang="en-US"/>
        </a:p>
      </dgm:t>
    </dgm:pt>
    <dgm:pt modelId="{C5387F6E-84AA-42EA-B02F-61B93A4EB480}" type="pres">
      <dgm:prSet presAssocID="{58312CEB-846B-4F78-A855-799766570864}" presName="cycleMatrixDiagram" presStyleCnt="0">
        <dgm:presLayoutVars>
          <dgm:chMax val="1"/>
          <dgm:dir/>
          <dgm:animLvl val="lvl"/>
          <dgm:resizeHandles val="exact"/>
        </dgm:presLayoutVars>
      </dgm:prSet>
      <dgm:spPr/>
      <dgm:t>
        <a:bodyPr/>
        <a:lstStyle/>
        <a:p>
          <a:endParaRPr lang="en-US"/>
        </a:p>
      </dgm:t>
    </dgm:pt>
    <dgm:pt modelId="{6EF2EF77-5C80-45CE-B3D3-7BB4BA8C136A}" type="pres">
      <dgm:prSet presAssocID="{58312CEB-846B-4F78-A855-799766570864}" presName="children" presStyleCnt="0"/>
      <dgm:spPr/>
    </dgm:pt>
    <dgm:pt modelId="{54D24269-511E-4590-B2DA-4E0D477373DB}" type="pres">
      <dgm:prSet presAssocID="{58312CEB-846B-4F78-A855-799766570864}" presName="childPlaceholder" presStyleCnt="0"/>
      <dgm:spPr/>
    </dgm:pt>
    <dgm:pt modelId="{4C7B0CAD-14D8-4373-9204-D674573F2382}" type="pres">
      <dgm:prSet presAssocID="{58312CEB-846B-4F78-A855-799766570864}" presName="circle" presStyleCnt="0"/>
      <dgm:spPr/>
    </dgm:pt>
    <dgm:pt modelId="{98BFA15B-342A-4ABC-B7AC-303F2606AD08}" type="pres">
      <dgm:prSet presAssocID="{58312CEB-846B-4F78-A855-799766570864}" presName="quadrant1" presStyleLbl="node1" presStyleIdx="0" presStyleCnt="4">
        <dgm:presLayoutVars>
          <dgm:chMax val="1"/>
          <dgm:bulletEnabled val="1"/>
        </dgm:presLayoutVars>
      </dgm:prSet>
      <dgm:spPr/>
      <dgm:t>
        <a:bodyPr/>
        <a:lstStyle/>
        <a:p>
          <a:endParaRPr lang="en-US"/>
        </a:p>
      </dgm:t>
    </dgm:pt>
    <dgm:pt modelId="{B8CC8050-AE61-46A6-9F8E-80E12E9C63BC}" type="pres">
      <dgm:prSet presAssocID="{58312CEB-846B-4F78-A855-799766570864}" presName="quadrant2" presStyleLbl="node1" presStyleIdx="1" presStyleCnt="4">
        <dgm:presLayoutVars>
          <dgm:chMax val="1"/>
          <dgm:bulletEnabled val="1"/>
        </dgm:presLayoutVars>
      </dgm:prSet>
      <dgm:spPr/>
      <dgm:t>
        <a:bodyPr/>
        <a:lstStyle/>
        <a:p>
          <a:endParaRPr lang="en-US"/>
        </a:p>
      </dgm:t>
    </dgm:pt>
    <dgm:pt modelId="{98464A36-C47D-4797-8BA6-994188831136}" type="pres">
      <dgm:prSet presAssocID="{58312CEB-846B-4F78-A855-799766570864}" presName="quadrant3" presStyleLbl="node1" presStyleIdx="2" presStyleCnt="4">
        <dgm:presLayoutVars>
          <dgm:chMax val="1"/>
          <dgm:bulletEnabled val="1"/>
        </dgm:presLayoutVars>
      </dgm:prSet>
      <dgm:spPr/>
      <dgm:t>
        <a:bodyPr/>
        <a:lstStyle/>
        <a:p>
          <a:endParaRPr lang="en-US"/>
        </a:p>
      </dgm:t>
    </dgm:pt>
    <dgm:pt modelId="{D3AF65EB-C70A-4B20-8838-0470852D0233}" type="pres">
      <dgm:prSet presAssocID="{58312CEB-846B-4F78-A855-799766570864}" presName="quadrant4" presStyleLbl="node1" presStyleIdx="3" presStyleCnt="4">
        <dgm:presLayoutVars>
          <dgm:chMax val="1"/>
          <dgm:bulletEnabled val="1"/>
        </dgm:presLayoutVars>
      </dgm:prSet>
      <dgm:spPr/>
      <dgm:t>
        <a:bodyPr/>
        <a:lstStyle/>
        <a:p>
          <a:endParaRPr lang="en-US"/>
        </a:p>
      </dgm:t>
    </dgm:pt>
    <dgm:pt modelId="{CD9CAA14-480F-43C8-AA06-9F8453B0C0B0}" type="pres">
      <dgm:prSet presAssocID="{58312CEB-846B-4F78-A855-799766570864}" presName="quadrantPlaceholder" presStyleCnt="0"/>
      <dgm:spPr/>
    </dgm:pt>
    <dgm:pt modelId="{7EF12BFC-61CB-4CB5-89BA-E9EDE927791A}" type="pres">
      <dgm:prSet presAssocID="{58312CEB-846B-4F78-A855-799766570864}" presName="center1" presStyleLbl="fgShp" presStyleIdx="0" presStyleCnt="2"/>
      <dgm:spPr/>
    </dgm:pt>
    <dgm:pt modelId="{644C8C10-975E-4B5A-B04B-5AE0074EA2AC}" type="pres">
      <dgm:prSet presAssocID="{58312CEB-846B-4F78-A855-799766570864}" presName="center2" presStyleLbl="fgShp" presStyleIdx="1" presStyleCnt="2"/>
      <dgm:spPr/>
    </dgm:pt>
  </dgm:ptLst>
  <dgm:cxnLst>
    <dgm:cxn modelId="{808E095E-63AC-4655-9C1F-6E1BF9C04834}" srcId="{58312CEB-846B-4F78-A855-799766570864}" destId="{1720EAA1-B06A-48E7-8346-41F53F50B253}" srcOrd="0" destOrd="0" parTransId="{BB51C915-62A0-4C1B-8EDD-A4D65AFAC93D}" sibTransId="{71D37E84-2975-4163-9365-3E1F61ABF076}"/>
    <dgm:cxn modelId="{EB5BF5FC-01B9-4F25-85A0-3B3815193D24}" type="presOf" srcId="{906F0162-3633-49A9-BC60-7A5EB828179A}" destId="{B8CC8050-AE61-46A6-9F8E-80E12E9C63BC}" srcOrd="0" destOrd="0" presId="urn:microsoft.com/office/officeart/2005/8/layout/cycle4"/>
    <dgm:cxn modelId="{805DC2EB-5979-4F42-B655-63B6B218A460}" srcId="{58312CEB-846B-4F78-A855-799766570864}" destId="{E29896EA-02C5-4291-A6DC-AE80A1EF1F2D}" srcOrd="2" destOrd="0" parTransId="{37387501-B589-46CF-843E-F05783235641}" sibTransId="{C7EC70E1-80F4-4B3E-90AD-F21A70B68B75}"/>
    <dgm:cxn modelId="{70711A7E-966E-4951-8F3E-29351FD26202}" type="presOf" srcId="{58312CEB-846B-4F78-A855-799766570864}" destId="{C5387F6E-84AA-42EA-B02F-61B93A4EB480}" srcOrd="0" destOrd="0" presId="urn:microsoft.com/office/officeart/2005/8/layout/cycle4"/>
    <dgm:cxn modelId="{29B52456-1DAD-4C69-A12C-62CAD9E3880E}" srcId="{58312CEB-846B-4F78-A855-799766570864}" destId="{906F0162-3633-49A9-BC60-7A5EB828179A}" srcOrd="1" destOrd="0" parTransId="{1561F019-8F46-4D88-82F2-07EFF2CCE5FD}" sibTransId="{A031C571-0D5E-4213-9488-24F524A63D01}"/>
    <dgm:cxn modelId="{EC78AA8F-F1AE-4D1B-A0AA-EAEB0BA58398}" type="presOf" srcId="{1720EAA1-B06A-48E7-8346-41F53F50B253}" destId="{98BFA15B-342A-4ABC-B7AC-303F2606AD08}" srcOrd="0" destOrd="0" presId="urn:microsoft.com/office/officeart/2005/8/layout/cycle4"/>
    <dgm:cxn modelId="{F827C898-7CBB-4F5B-8227-20CF132E4C08}" type="presOf" srcId="{E9BC0203-2059-4BF8-BDDF-CDBDE54316DE}" destId="{D3AF65EB-C70A-4B20-8838-0470852D0233}" srcOrd="0" destOrd="0" presId="urn:microsoft.com/office/officeart/2005/8/layout/cycle4"/>
    <dgm:cxn modelId="{C38EF1DA-6087-49A2-A426-32349CF2265A}" srcId="{58312CEB-846B-4F78-A855-799766570864}" destId="{E9BC0203-2059-4BF8-BDDF-CDBDE54316DE}" srcOrd="3" destOrd="0" parTransId="{88BA9A19-EB99-40AA-9C28-E3D8FE8C6759}" sibTransId="{E2050B4D-188B-4E40-8A3F-70B57D6F6733}"/>
    <dgm:cxn modelId="{1079F353-012E-4FB1-950E-FEA730C7EC60}" type="presOf" srcId="{E29896EA-02C5-4291-A6DC-AE80A1EF1F2D}" destId="{98464A36-C47D-4797-8BA6-994188831136}" srcOrd="0" destOrd="0" presId="urn:microsoft.com/office/officeart/2005/8/layout/cycle4"/>
    <dgm:cxn modelId="{FB512524-C48B-4FFE-A598-ECDEFA66F9E4}" type="presParOf" srcId="{C5387F6E-84AA-42EA-B02F-61B93A4EB480}" destId="{6EF2EF77-5C80-45CE-B3D3-7BB4BA8C136A}" srcOrd="0" destOrd="0" presId="urn:microsoft.com/office/officeart/2005/8/layout/cycle4"/>
    <dgm:cxn modelId="{081F3337-69D4-466D-87A3-0E01563E492D}" type="presParOf" srcId="{6EF2EF77-5C80-45CE-B3D3-7BB4BA8C136A}" destId="{54D24269-511E-4590-B2DA-4E0D477373DB}" srcOrd="0" destOrd="0" presId="urn:microsoft.com/office/officeart/2005/8/layout/cycle4"/>
    <dgm:cxn modelId="{2208595D-6E0C-4E64-83C5-50A288DA3D45}" type="presParOf" srcId="{C5387F6E-84AA-42EA-B02F-61B93A4EB480}" destId="{4C7B0CAD-14D8-4373-9204-D674573F2382}" srcOrd="1" destOrd="0" presId="urn:microsoft.com/office/officeart/2005/8/layout/cycle4"/>
    <dgm:cxn modelId="{D52BEEE4-0489-4112-8CE7-DFC02F1118EC}" type="presParOf" srcId="{4C7B0CAD-14D8-4373-9204-D674573F2382}" destId="{98BFA15B-342A-4ABC-B7AC-303F2606AD08}" srcOrd="0" destOrd="0" presId="urn:microsoft.com/office/officeart/2005/8/layout/cycle4"/>
    <dgm:cxn modelId="{F9A1AA84-CEF2-40C0-BC83-B9875297EBCE}" type="presParOf" srcId="{4C7B0CAD-14D8-4373-9204-D674573F2382}" destId="{B8CC8050-AE61-46A6-9F8E-80E12E9C63BC}" srcOrd="1" destOrd="0" presId="urn:microsoft.com/office/officeart/2005/8/layout/cycle4"/>
    <dgm:cxn modelId="{7AE66B3C-485E-45D3-AB8B-2DB2E7064EFF}" type="presParOf" srcId="{4C7B0CAD-14D8-4373-9204-D674573F2382}" destId="{98464A36-C47D-4797-8BA6-994188831136}" srcOrd="2" destOrd="0" presId="urn:microsoft.com/office/officeart/2005/8/layout/cycle4"/>
    <dgm:cxn modelId="{D5116EB6-01DE-4B70-80A6-49BC2570D16B}" type="presParOf" srcId="{4C7B0CAD-14D8-4373-9204-D674573F2382}" destId="{D3AF65EB-C70A-4B20-8838-0470852D0233}" srcOrd="3" destOrd="0" presId="urn:microsoft.com/office/officeart/2005/8/layout/cycle4"/>
    <dgm:cxn modelId="{9534C2F0-1A82-4660-BC04-75760EE42563}" type="presParOf" srcId="{4C7B0CAD-14D8-4373-9204-D674573F2382}" destId="{CD9CAA14-480F-43C8-AA06-9F8453B0C0B0}" srcOrd="4" destOrd="0" presId="urn:microsoft.com/office/officeart/2005/8/layout/cycle4"/>
    <dgm:cxn modelId="{7529BD77-3E08-41FA-85A7-6DD057870C99}" type="presParOf" srcId="{C5387F6E-84AA-42EA-B02F-61B93A4EB480}" destId="{7EF12BFC-61CB-4CB5-89BA-E9EDE927791A}" srcOrd="2" destOrd="0" presId="urn:microsoft.com/office/officeart/2005/8/layout/cycle4"/>
    <dgm:cxn modelId="{39B090F1-D633-49D6-868D-EC506DF819AC}" type="presParOf" srcId="{C5387F6E-84AA-42EA-B02F-61B93A4EB480}" destId="{644C8C10-975E-4B5A-B04B-5AE0074EA2A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312CEB-846B-4F78-A855-799766570864}"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20EAA1-B06A-48E7-8346-41F53F50B253}">
      <dgm:prSet phldrT="[Text]"/>
      <dgm:spPr>
        <a:solidFill>
          <a:srgbClr val="005288"/>
        </a:solidFill>
      </dgm:spPr>
      <dgm:t>
        <a:bodyPr/>
        <a:lstStyle/>
        <a:p>
          <a:r>
            <a:rPr lang="en-US" dirty="0" smtClean="0">
              <a:solidFill>
                <a:schemeClr val="bg1"/>
              </a:solidFill>
            </a:rPr>
            <a:t>Content</a:t>
          </a:r>
        </a:p>
        <a:p>
          <a:r>
            <a:rPr lang="en-US" dirty="0" smtClean="0">
              <a:solidFill>
                <a:schemeClr val="bg1"/>
              </a:solidFill>
            </a:rPr>
            <a:t>Knowledge</a:t>
          </a:r>
          <a:endParaRPr lang="en-US" dirty="0">
            <a:solidFill>
              <a:schemeClr val="bg1"/>
            </a:solidFill>
          </a:endParaRPr>
        </a:p>
      </dgm:t>
    </dgm:pt>
    <dgm:pt modelId="{BB51C915-62A0-4C1B-8EDD-A4D65AFAC93D}" type="parTrans" cxnId="{808E095E-63AC-4655-9C1F-6E1BF9C04834}">
      <dgm:prSet/>
      <dgm:spPr/>
      <dgm:t>
        <a:bodyPr/>
        <a:lstStyle/>
        <a:p>
          <a:endParaRPr lang="en-US"/>
        </a:p>
      </dgm:t>
    </dgm:pt>
    <dgm:pt modelId="{71D37E84-2975-4163-9365-3E1F61ABF076}" type="sibTrans" cxnId="{808E095E-63AC-4655-9C1F-6E1BF9C04834}">
      <dgm:prSet/>
      <dgm:spPr/>
      <dgm:t>
        <a:bodyPr/>
        <a:lstStyle/>
        <a:p>
          <a:endParaRPr lang="en-US"/>
        </a:p>
      </dgm:t>
    </dgm:pt>
    <dgm:pt modelId="{906F0162-3633-49A9-BC60-7A5EB828179A}">
      <dgm:prSet phldrT="[Text]"/>
      <dgm:spPr>
        <a:solidFill>
          <a:srgbClr val="005288"/>
        </a:solidFill>
      </dgm:spPr>
      <dgm:t>
        <a:bodyPr/>
        <a:lstStyle/>
        <a:p>
          <a:r>
            <a:rPr lang="en-US" dirty="0" smtClean="0">
              <a:solidFill>
                <a:schemeClr val="bg1"/>
              </a:solidFill>
            </a:rPr>
            <a:t>Applied and Meta-Skills</a:t>
          </a:r>
          <a:endParaRPr lang="en-US" dirty="0">
            <a:solidFill>
              <a:schemeClr val="bg1"/>
            </a:solidFill>
          </a:endParaRPr>
        </a:p>
      </dgm:t>
    </dgm:pt>
    <dgm:pt modelId="{1561F019-8F46-4D88-82F2-07EFF2CCE5FD}" type="parTrans" cxnId="{29B52456-1DAD-4C69-A12C-62CAD9E3880E}">
      <dgm:prSet/>
      <dgm:spPr/>
      <dgm:t>
        <a:bodyPr/>
        <a:lstStyle/>
        <a:p>
          <a:endParaRPr lang="en-US"/>
        </a:p>
      </dgm:t>
    </dgm:pt>
    <dgm:pt modelId="{A031C571-0D5E-4213-9488-24F524A63D01}" type="sibTrans" cxnId="{29B52456-1DAD-4C69-A12C-62CAD9E3880E}">
      <dgm:prSet/>
      <dgm:spPr/>
      <dgm:t>
        <a:bodyPr/>
        <a:lstStyle/>
        <a:p>
          <a:endParaRPr lang="en-US"/>
        </a:p>
      </dgm:t>
    </dgm:pt>
    <dgm:pt modelId="{E29896EA-02C5-4291-A6DC-AE80A1EF1F2D}">
      <dgm:prSet phldrT="[Text]"/>
      <dgm:spPr>
        <a:solidFill>
          <a:srgbClr val="005288"/>
        </a:solidFill>
      </dgm:spPr>
      <dgm:t>
        <a:bodyPr/>
        <a:lstStyle/>
        <a:p>
          <a:r>
            <a:rPr lang="en-US" dirty="0" smtClean="0"/>
            <a:t>Social Networks</a:t>
          </a:r>
          <a:endParaRPr lang="en-US" dirty="0"/>
        </a:p>
      </dgm:t>
    </dgm:pt>
    <dgm:pt modelId="{37387501-B589-46CF-843E-F05783235641}" type="parTrans" cxnId="{805DC2EB-5979-4F42-B655-63B6B218A460}">
      <dgm:prSet/>
      <dgm:spPr/>
      <dgm:t>
        <a:bodyPr/>
        <a:lstStyle/>
        <a:p>
          <a:endParaRPr lang="en-US"/>
        </a:p>
      </dgm:t>
    </dgm:pt>
    <dgm:pt modelId="{C7EC70E1-80F4-4B3E-90AD-F21A70B68B75}" type="sibTrans" cxnId="{805DC2EB-5979-4F42-B655-63B6B218A460}">
      <dgm:prSet/>
      <dgm:spPr/>
      <dgm:t>
        <a:bodyPr/>
        <a:lstStyle/>
        <a:p>
          <a:endParaRPr lang="en-US"/>
        </a:p>
      </dgm:t>
    </dgm:pt>
    <dgm:pt modelId="{E9BC0203-2059-4BF8-BDDF-CDBDE54316DE}">
      <dgm:prSet phldrT="[Text]"/>
      <dgm:spPr>
        <a:solidFill>
          <a:srgbClr val="005288"/>
        </a:solidFill>
      </dgm:spPr>
      <dgm:t>
        <a:bodyPr/>
        <a:lstStyle/>
        <a:p>
          <a:r>
            <a:rPr lang="en-US" dirty="0" smtClean="0">
              <a:solidFill>
                <a:schemeClr val="bg1"/>
              </a:solidFill>
            </a:rPr>
            <a:t>Credentials</a:t>
          </a:r>
          <a:endParaRPr lang="en-US" dirty="0">
            <a:solidFill>
              <a:schemeClr val="bg1"/>
            </a:solidFill>
          </a:endParaRPr>
        </a:p>
      </dgm:t>
    </dgm:pt>
    <dgm:pt modelId="{88BA9A19-EB99-40AA-9C28-E3D8FE8C6759}" type="parTrans" cxnId="{C38EF1DA-6087-49A2-A426-32349CF2265A}">
      <dgm:prSet/>
      <dgm:spPr/>
      <dgm:t>
        <a:bodyPr/>
        <a:lstStyle/>
        <a:p>
          <a:endParaRPr lang="en-US"/>
        </a:p>
      </dgm:t>
    </dgm:pt>
    <dgm:pt modelId="{E2050B4D-188B-4E40-8A3F-70B57D6F6733}" type="sibTrans" cxnId="{C38EF1DA-6087-49A2-A426-32349CF2265A}">
      <dgm:prSet/>
      <dgm:spPr/>
      <dgm:t>
        <a:bodyPr/>
        <a:lstStyle/>
        <a:p>
          <a:endParaRPr lang="en-US"/>
        </a:p>
      </dgm:t>
    </dgm:pt>
    <dgm:pt modelId="{C5387F6E-84AA-42EA-B02F-61B93A4EB480}" type="pres">
      <dgm:prSet presAssocID="{58312CEB-846B-4F78-A855-799766570864}" presName="cycleMatrixDiagram" presStyleCnt="0">
        <dgm:presLayoutVars>
          <dgm:chMax val="1"/>
          <dgm:dir/>
          <dgm:animLvl val="lvl"/>
          <dgm:resizeHandles val="exact"/>
        </dgm:presLayoutVars>
      </dgm:prSet>
      <dgm:spPr/>
      <dgm:t>
        <a:bodyPr/>
        <a:lstStyle/>
        <a:p>
          <a:endParaRPr lang="en-US"/>
        </a:p>
      </dgm:t>
    </dgm:pt>
    <dgm:pt modelId="{6EF2EF77-5C80-45CE-B3D3-7BB4BA8C136A}" type="pres">
      <dgm:prSet presAssocID="{58312CEB-846B-4F78-A855-799766570864}" presName="children" presStyleCnt="0"/>
      <dgm:spPr/>
    </dgm:pt>
    <dgm:pt modelId="{54D24269-511E-4590-B2DA-4E0D477373DB}" type="pres">
      <dgm:prSet presAssocID="{58312CEB-846B-4F78-A855-799766570864}" presName="childPlaceholder" presStyleCnt="0"/>
      <dgm:spPr/>
    </dgm:pt>
    <dgm:pt modelId="{4C7B0CAD-14D8-4373-9204-D674573F2382}" type="pres">
      <dgm:prSet presAssocID="{58312CEB-846B-4F78-A855-799766570864}" presName="circle" presStyleCnt="0"/>
      <dgm:spPr/>
    </dgm:pt>
    <dgm:pt modelId="{98BFA15B-342A-4ABC-B7AC-303F2606AD08}" type="pres">
      <dgm:prSet presAssocID="{58312CEB-846B-4F78-A855-799766570864}" presName="quadrant1" presStyleLbl="node1" presStyleIdx="0" presStyleCnt="4">
        <dgm:presLayoutVars>
          <dgm:chMax val="1"/>
          <dgm:bulletEnabled val="1"/>
        </dgm:presLayoutVars>
      </dgm:prSet>
      <dgm:spPr/>
      <dgm:t>
        <a:bodyPr/>
        <a:lstStyle/>
        <a:p>
          <a:endParaRPr lang="en-US"/>
        </a:p>
      </dgm:t>
    </dgm:pt>
    <dgm:pt modelId="{B8CC8050-AE61-46A6-9F8E-80E12E9C63BC}" type="pres">
      <dgm:prSet presAssocID="{58312CEB-846B-4F78-A855-799766570864}" presName="quadrant2" presStyleLbl="node1" presStyleIdx="1" presStyleCnt="4">
        <dgm:presLayoutVars>
          <dgm:chMax val="1"/>
          <dgm:bulletEnabled val="1"/>
        </dgm:presLayoutVars>
      </dgm:prSet>
      <dgm:spPr/>
      <dgm:t>
        <a:bodyPr/>
        <a:lstStyle/>
        <a:p>
          <a:endParaRPr lang="en-US"/>
        </a:p>
      </dgm:t>
    </dgm:pt>
    <dgm:pt modelId="{98464A36-C47D-4797-8BA6-994188831136}" type="pres">
      <dgm:prSet presAssocID="{58312CEB-846B-4F78-A855-799766570864}" presName="quadrant3" presStyleLbl="node1" presStyleIdx="2" presStyleCnt="4">
        <dgm:presLayoutVars>
          <dgm:chMax val="1"/>
          <dgm:bulletEnabled val="1"/>
        </dgm:presLayoutVars>
      </dgm:prSet>
      <dgm:spPr/>
      <dgm:t>
        <a:bodyPr/>
        <a:lstStyle/>
        <a:p>
          <a:endParaRPr lang="en-US"/>
        </a:p>
      </dgm:t>
    </dgm:pt>
    <dgm:pt modelId="{D3AF65EB-C70A-4B20-8838-0470852D0233}" type="pres">
      <dgm:prSet presAssocID="{58312CEB-846B-4F78-A855-799766570864}" presName="quadrant4" presStyleLbl="node1" presStyleIdx="3" presStyleCnt="4">
        <dgm:presLayoutVars>
          <dgm:chMax val="1"/>
          <dgm:bulletEnabled val="1"/>
        </dgm:presLayoutVars>
      </dgm:prSet>
      <dgm:spPr/>
      <dgm:t>
        <a:bodyPr/>
        <a:lstStyle/>
        <a:p>
          <a:endParaRPr lang="en-US"/>
        </a:p>
      </dgm:t>
    </dgm:pt>
    <dgm:pt modelId="{CD9CAA14-480F-43C8-AA06-9F8453B0C0B0}" type="pres">
      <dgm:prSet presAssocID="{58312CEB-846B-4F78-A855-799766570864}" presName="quadrantPlaceholder" presStyleCnt="0"/>
      <dgm:spPr/>
    </dgm:pt>
    <dgm:pt modelId="{7EF12BFC-61CB-4CB5-89BA-E9EDE927791A}" type="pres">
      <dgm:prSet presAssocID="{58312CEB-846B-4F78-A855-799766570864}" presName="center1" presStyleLbl="fgShp" presStyleIdx="0" presStyleCnt="2"/>
      <dgm:spPr/>
    </dgm:pt>
    <dgm:pt modelId="{644C8C10-975E-4B5A-B04B-5AE0074EA2AC}" type="pres">
      <dgm:prSet presAssocID="{58312CEB-846B-4F78-A855-799766570864}" presName="center2" presStyleLbl="fgShp" presStyleIdx="1" presStyleCnt="2"/>
      <dgm:spPr/>
    </dgm:pt>
  </dgm:ptLst>
  <dgm:cxnLst>
    <dgm:cxn modelId="{217CB98D-9083-4EB1-9009-F0853B0BF51D}" type="presOf" srcId="{906F0162-3633-49A9-BC60-7A5EB828179A}" destId="{B8CC8050-AE61-46A6-9F8E-80E12E9C63BC}" srcOrd="0" destOrd="0" presId="urn:microsoft.com/office/officeart/2005/8/layout/cycle4"/>
    <dgm:cxn modelId="{808E095E-63AC-4655-9C1F-6E1BF9C04834}" srcId="{58312CEB-846B-4F78-A855-799766570864}" destId="{1720EAA1-B06A-48E7-8346-41F53F50B253}" srcOrd="0" destOrd="0" parTransId="{BB51C915-62A0-4C1B-8EDD-A4D65AFAC93D}" sibTransId="{71D37E84-2975-4163-9365-3E1F61ABF076}"/>
    <dgm:cxn modelId="{805DC2EB-5979-4F42-B655-63B6B218A460}" srcId="{58312CEB-846B-4F78-A855-799766570864}" destId="{E29896EA-02C5-4291-A6DC-AE80A1EF1F2D}" srcOrd="2" destOrd="0" parTransId="{37387501-B589-46CF-843E-F05783235641}" sibTransId="{C7EC70E1-80F4-4B3E-90AD-F21A70B68B75}"/>
    <dgm:cxn modelId="{BC1351BE-04E9-40C9-AF54-EFF57425A8BD}" type="presOf" srcId="{58312CEB-846B-4F78-A855-799766570864}" destId="{C5387F6E-84AA-42EA-B02F-61B93A4EB480}" srcOrd="0" destOrd="0" presId="urn:microsoft.com/office/officeart/2005/8/layout/cycle4"/>
    <dgm:cxn modelId="{29B52456-1DAD-4C69-A12C-62CAD9E3880E}" srcId="{58312CEB-846B-4F78-A855-799766570864}" destId="{906F0162-3633-49A9-BC60-7A5EB828179A}" srcOrd="1" destOrd="0" parTransId="{1561F019-8F46-4D88-82F2-07EFF2CCE5FD}" sibTransId="{A031C571-0D5E-4213-9488-24F524A63D01}"/>
    <dgm:cxn modelId="{1713F4EF-8BE4-482B-96E5-C1724380DD35}" type="presOf" srcId="{E29896EA-02C5-4291-A6DC-AE80A1EF1F2D}" destId="{98464A36-C47D-4797-8BA6-994188831136}" srcOrd="0" destOrd="0" presId="urn:microsoft.com/office/officeart/2005/8/layout/cycle4"/>
    <dgm:cxn modelId="{C38EF1DA-6087-49A2-A426-32349CF2265A}" srcId="{58312CEB-846B-4F78-A855-799766570864}" destId="{E9BC0203-2059-4BF8-BDDF-CDBDE54316DE}" srcOrd="3" destOrd="0" parTransId="{88BA9A19-EB99-40AA-9C28-E3D8FE8C6759}" sibTransId="{E2050B4D-188B-4E40-8A3F-70B57D6F6733}"/>
    <dgm:cxn modelId="{60FC01BE-9732-449C-AF0C-F417C035E467}" type="presOf" srcId="{1720EAA1-B06A-48E7-8346-41F53F50B253}" destId="{98BFA15B-342A-4ABC-B7AC-303F2606AD08}" srcOrd="0" destOrd="0" presId="urn:microsoft.com/office/officeart/2005/8/layout/cycle4"/>
    <dgm:cxn modelId="{EE911953-6498-47EB-951C-A37F6A381469}" type="presOf" srcId="{E9BC0203-2059-4BF8-BDDF-CDBDE54316DE}" destId="{D3AF65EB-C70A-4B20-8838-0470852D0233}" srcOrd="0" destOrd="0" presId="urn:microsoft.com/office/officeart/2005/8/layout/cycle4"/>
    <dgm:cxn modelId="{3C979480-4220-490E-AE16-2A0CB5CD1351}" type="presParOf" srcId="{C5387F6E-84AA-42EA-B02F-61B93A4EB480}" destId="{6EF2EF77-5C80-45CE-B3D3-7BB4BA8C136A}" srcOrd="0" destOrd="0" presId="urn:microsoft.com/office/officeart/2005/8/layout/cycle4"/>
    <dgm:cxn modelId="{8EC868F9-D495-498A-A109-2604A0686C8D}" type="presParOf" srcId="{6EF2EF77-5C80-45CE-B3D3-7BB4BA8C136A}" destId="{54D24269-511E-4590-B2DA-4E0D477373DB}" srcOrd="0" destOrd="0" presId="urn:microsoft.com/office/officeart/2005/8/layout/cycle4"/>
    <dgm:cxn modelId="{A8DBE73F-C88B-4662-830A-314DC1F30CFA}" type="presParOf" srcId="{C5387F6E-84AA-42EA-B02F-61B93A4EB480}" destId="{4C7B0CAD-14D8-4373-9204-D674573F2382}" srcOrd="1" destOrd="0" presId="urn:microsoft.com/office/officeart/2005/8/layout/cycle4"/>
    <dgm:cxn modelId="{6050349A-C752-4F89-AAAB-15304E179920}" type="presParOf" srcId="{4C7B0CAD-14D8-4373-9204-D674573F2382}" destId="{98BFA15B-342A-4ABC-B7AC-303F2606AD08}" srcOrd="0" destOrd="0" presId="urn:microsoft.com/office/officeart/2005/8/layout/cycle4"/>
    <dgm:cxn modelId="{729AA3E1-647F-46E8-BE32-B0C17D79A996}" type="presParOf" srcId="{4C7B0CAD-14D8-4373-9204-D674573F2382}" destId="{B8CC8050-AE61-46A6-9F8E-80E12E9C63BC}" srcOrd="1" destOrd="0" presId="urn:microsoft.com/office/officeart/2005/8/layout/cycle4"/>
    <dgm:cxn modelId="{E347BC8A-AB5D-4542-93DB-C66F5E2C9785}" type="presParOf" srcId="{4C7B0CAD-14D8-4373-9204-D674573F2382}" destId="{98464A36-C47D-4797-8BA6-994188831136}" srcOrd="2" destOrd="0" presId="urn:microsoft.com/office/officeart/2005/8/layout/cycle4"/>
    <dgm:cxn modelId="{74EDACF1-1C2E-4E4C-9EFF-95471E334CA9}" type="presParOf" srcId="{4C7B0CAD-14D8-4373-9204-D674573F2382}" destId="{D3AF65EB-C70A-4B20-8838-0470852D0233}" srcOrd="3" destOrd="0" presId="urn:microsoft.com/office/officeart/2005/8/layout/cycle4"/>
    <dgm:cxn modelId="{BEE9C969-2920-4EAF-8632-F4B0A14123E1}" type="presParOf" srcId="{4C7B0CAD-14D8-4373-9204-D674573F2382}" destId="{CD9CAA14-480F-43C8-AA06-9F8453B0C0B0}" srcOrd="4" destOrd="0" presId="urn:microsoft.com/office/officeart/2005/8/layout/cycle4"/>
    <dgm:cxn modelId="{98AEC8CC-545F-435F-B38F-4C26C70C3EF2}" type="presParOf" srcId="{C5387F6E-84AA-42EA-B02F-61B93A4EB480}" destId="{7EF12BFC-61CB-4CB5-89BA-E9EDE927791A}" srcOrd="2" destOrd="0" presId="urn:microsoft.com/office/officeart/2005/8/layout/cycle4"/>
    <dgm:cxn modelId="{4736B7BF-FE82-4F55-810F-20F999B5D9B1}" type="presParOf" srcId="{C5387F6E-84AA-42EA-B02F-61B93A4EB480}" destId="{644C8C10-975E-4B5A-B04B-5AE0074EA2A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14E7C6-ACE2-4DE4-8594-DCD02455AD79}"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285D550F-5C27-417E-A4DA-E2DAFE8C436F}">
      <dgm:prSet phldrT="[Text]" custT="1"/>
      <dgm:spPr>
        <a:solidFill>
          <a:schemeClr val="accent5">
            <a:lumMod val="50000"/>
            <a:alpha val="50000"/>
          </a:schemeClr>
        </a:solidFill>
      </dgm:spPr>
      <dgm:t>
        <a:bodyPr/>
        <a:lstStyle/>
        <a:p>
          <a:r>
            <a:rPr lang="en-US" sz="3600" dirty="0" smtClean="0"/>
            <a:t>“College”</a:t>
          </a:r>
          <a:endParaRPr lang="en-US" sz="3600" dirty="0"/>
        </a:p>
      </dgm:t>
    </dgm:pt>
    <dgm:pt modelId="{F36F0DC8-12AD-43AA-9CEF-C8EDAB63E0E9}" type="parTrans" cxnId="{63C210D6-B01F-4881-9895-C27058C23B46}">
      <dgm:prSet/>
      <dgm:spPr/>
      <dgm:t>
        <a:bodyPr/>
        <a:lstStyle/>
        <a:p>
          <a:endParaRPr lang="en-US"/>
        </a:p>
      </dgm:t>
    </dgm:pt>
    <dgm:pt modelId="{1B11E22D-8B49-49F8-924A-7F904F104060}" type="sibTrans" cxnId="{63C210D6-B01F-4881-9895-C27058C23B46}">
      <dgm:prSet/>
      <dgm:spPr/>
      <dgm:t>
        <a:bodyPr/>
        <a:lstStyle/>
        <a:p>
          <a:endParaRPr lang="en-US"/>
        </a:p>
      </dgm:t>
    </dgm:pt>
    <dgm:pt modelId="{B356826C-CFCB-4F5D-BC6D-3FBD13C8F8DC}">
      <dgm:prSet phldrT="[Text]" custT="1"/>
      <dgm:spPr/>
      <dgm:t>
        <a:bodyPr/>
        <a:lstStyle/>
        <a:p>
          <a:r>
            <a:rPr lang="en-US" sz="1600" dirty="0" smtClean="0"/>
            <a:t>General Education</a:t>
          </a:r>
          <a:endParaRPr lang="en-US" sz="1600" dirty="0"/>
        </a:p>
      </dgm:t>
    </dgm:pt>
    <dgm:pt modelId="{E3B89D7D-0DE8-469E-B2C0-BB1D4A83962F}" type="parTrans" cxnId="{3B5D0F2B-88DD-4C96-979B-5FE9F53715EB}">
      <dgm:prSet/>
      <dgm:spPr/>
      <dgm:t>
        <a:bodyPr/>
        <a:lstStyle/>
        <a:p>
          <a:endParaRPr lang="en-US"/>
        </a:p>
      </dgm:t>
    </dgm:pt>
    <dgm:pt modelId="{C923CDCD-B8FD-4921-8A02-6979534E8716}" type="sibTrans" cxnId="{3B5D0F2B-88DD-4C96-979B-5FE9F53715EB}">
      <dgm:prSet/>
      <dgm:spPr/>
      <dgm:t>
        <a:bodyPr/>
        <a:lstStyle/>
        <a:p>
          <a:endParaRPr lang="en-US"/>
        </a:p>
      </dgm:t>
    </dgm:pt>
    <dgm:pt modelId="{97C19E69-8177-417A-A6BD-0082B1CB11AA}">
      <dgm:prSet phldrT="[Text]" custT="1"/>
      <dgm:spPr/>
      <dgm:t>
        <a:bodyPr/>
        <a:lstStyle/>
        <a:p>
          <a:r>
            <a:rPr lang="en-US" sz="1400" dirty="0" smtClean="0"/>
            <a:t>Exams/</a:t>
          </a:r>
        </a:p>
        <a:p>
          <a:r>
            <a:rPr lang="en-US" sz="1400" dirty="0" smtClean="0"/>
            <a:t>Assessment</a:t>
          </a:r>
          <a:endParaRPr lang="en-US" sz="1400" dirty="0"/>
        </a:p>
      </dgm:t>
    </dgm:pt>
    <dgm:pt modelId="{81051C15-7E14-4C41-97E5-50053BFD6F25}" type="parTrans" cxnId="{C19A785A-E271-444F-9E6A-9FD26ADB7C32}">
      <dgm:prSet/>
      <dgm:spPr/>
      <dgm:t>
        <a:bodyPr/>
        <a:lstStyle/>
        <a:p>
          <a:endParaRPr lang="en-US"/>
        </a:p>
      </dgm:t>
    </dgm:pt>
    <dgm:pt modelId="{93BC36C1-B02B-462F-A84C-B22D97DFEAE9}" type="sibTrans" cxnId="{C19A785A-E271-444F-9E6A-9FD26ADB7C32}">
      <dgm:prSet/>
      <dgm:spPr/>
      <dgm:t>
        <a:bodyPr/>
        <a:lstStyle/>
        <a:p>
          <a:endParaRPr lang="en-US"/>
        </a:p>
      </dgm:t>
    </dgm:pt>
    <dgm:pt modelId="{BF9E5920-D843-4423-BCF2-0A7D4D80BF65}">
      <dgm:prSet phldrT="[Text]" custT="1"/>
      <dgm:spPr/>
      <dgm:t>
        <a:bodyPr/>
        <a:lstStyle/>
        <a:p>
          <a:r>
            <a:rPr lang="en-US" sz="1400" dirty="0" smtClean="0"/>
            <a:t>Badges/</a:t>
          </a:r>
        </a:p>
        <a:p>
          <a:r>
            <a:rPr lang="en-US" sz="1400" dirty="0" smtClean="0"/>
            <a:t>Competency</a:t>
          </a:r>
          <a:endParaRPr lang="en-US" sz="1400" dirty="0"/>
        </a:p>
      </dgm:t>
    </dgm:pt>
    <dgm:pt modelId="{AAC8AA22-1755-4DEB-8878-11B48A385403}" type="parTrans" cxnId="{97B6ACB4-163E-414A-87F0-6C03C0B2A26C}">
      <dgm:prSet/>
      <dgm:spPr/>
      <dgm:t>
        <a:bodyPr/>
        <a:lstStyle/>
        <a:p>
          <a:endParaRPr lang="en-US"/>
        </a:p>
      </dgm:t>
    </dgm:pt>
    <dgm:pt modelId="{80F3FCD3-6EC0-4D16-BD16-13CD6D4155D4}" type="sibTrans" cxnId="{97B6ACB4-163E-414A-87F0-6C03C0B2A26C}">
      <dgm:prSet/>
      <dgm:spPr/>
      <dgm:t>
        <a:bodyPr/>
        <a:lstStyle/>
        <a:p>
          <a:endParaRPr lang="en-US"/>
        </a:p>
      </dgm:t>
    </dgm:pt>
    <dgm:pt modelId="{8341D23F-AFFC-4AF7-8150-10277E3D0718}">
      <dgm:prSet phldrT="[Text]" custT="1"/>
      <dgm:spPr/>
      <dgm:t>
        <a:bodyPr/>
        <a:lstStyle/>
        <a:p>
          <a:r>
            <a:rPr lang="en-US" sz="1600" dirty="0" smtClean="0"/>
            <a:t>Credit for Prior Learning</a:t>
          </a:r>
          <a:endParaRPr lang="en-US" sz="1600" dirty="0"/>
        </a:p>
      </dgm:t>
    </dgm:pt>
    <dgm:pt modelId="{CA0A3A9B-4958-4843-BE82-611133AF84B5}" type="parTrans" cxnId="{7516A5D8-4EE3-47C1-8D86-7824EB15CE37}">
      <dgm:prSet/>
      <dgm:spPr/>
      <dgm:t>
        <a:bodyPr/>
        <a:lstStyle/>
        <a:p>
          <a:endParaRPr lang="en-US"/>
        </a:p>
      </dgm:t>
    </dgm:pt>
    <dgm:pt modelId="{46DEE199-5DE6-469E-A9D0-C945FFAD3920}" type="sibTrans" cxnId="{7516A5D8-4EE3-47C1-8D86-7824EB15CE37}">
      <dgm:prSet/>
      <dgm:spPr/>
      <dgm:t>
        <a:bodyPr/>
        <a:lstStyle/>
        <a:p>
          <a:endParaRPr lang="en-US"/>
        </a:p>
      </dgm:t>
    </dgm:pt>
    <dgm:pt modelId="{80281034-ACAC-413B-BE7D-F382F13B2CE4}">
      <dgm:prSet custT="1"/>
      <dgm:spPr/>
      <dgm:t>
        <a:bodyPr/>
        <a:lstStyle/>
        <a:p>
          <a:r>
            <a:rPr lang="en-US" sz="1600" dirty="0" smtClean="0"/>
            <a:t>Ubiquitous Learning Resources</a:t>
          </a:r>
          <a:endParaRPr lang="en-US" sz="1600" dirty="0"/>
        </a:p>
      </dgm:t>
    </dgm:pt>
    <dgm:pt modelId="{B8C870A3-281E-474F-814A-CA917EB7E762}" type="parTrans" cxnId="{52354507-00E9-45B4-8939-7E9F8F41E4A7}">
      <dgm:prSet/>
      <dgm:spPr/>
      <dgm:t>
        <a:bodyPr/>
        <a:lstStyle/>
        <a:p>
          <a:endParaRPr lang="en-US"/>
        </a:p>
      </dgm:t>
    </dgm:pt>
    <dgm:pt modelId="{C67CB94A-BB11-41D2-82CD-AE0BD266FFC0}" type="sibTrans" cxnId="{52354507-00E9-45B4-8939-7E9F8F41E4A7}">
      <dgm:prSet/>
      <dgm:spPr/>
      <dgm:t>
        <a:bodyPr/>
        <a:lstStyle/>
        <a:p>
          <a:endParaRPr lang="en-US"/>
        </a:p>
      </dgm:t>
    </dgm:pt>
    <dgm:pt modelId="{40122212-97E2-4E70-B837-D5D265113242}" type="pres">
      <dgm:prSet presAssocID="{6514E7C6-ACE2-4DE4-8594-DCD02455AD79}" presName="composite" presStyleCnt="0">
        <dgm:presLayoutVars>
          <dgm:chMax val="1"/>
          <dgm:dir/>
          <dgm:resizeHandles val="exact"/>
        </dgm:presLayoutVars>
      </dgm:prSet>
      <dgm:spPr/>
      <dgm:t>
        <a:bodyPr/>
        <a:lstStyle/>
        <a:p>
          <a:endParaRPr lang="en-US"/>
        </a:p>
      </dgm:t>
    </dgm:pt>
    <dgm:pt modelId="{19F97EFE-EF04-491C-8636-584692B7838E}" type="pres">
      <dgm:prSet presAssocID="{6514E7C6-ACE2-4DE4-8594-DCD02455AD79}" presName="radial" presStyleCnt="0">
        <dgm:presLayoutVars>
          <dgm:animLvl val="ctr"/>
        </dgm:presLayoutVars>
      </dgm:prSet>
      <dgm:spPr/>
    </dgm:pt>
    <dgm:pt modelId="{9C73A86B-C64C-47C5-B713-289F726AE166}" type="pres">
      <dgm:prSet presAssocID="{285D550F-5C27-417E-A4DA-E2DAFE8C436F}" presName="centerShape" presStyleLbl="vennNode1" presStyleIdx="0" presStyleCnt="6"/>
      <dgm:spPr/>
      <dgm:t>
        <a:bodyPr/>
        <a:lstStyle/>
        <a:p>
          <a:endParaRPr lang="en-US"/>
        </a:p>
      </dgm:t>
    </dgm:pt>
    <dgm:pt modelId="{604F57B5-1CF2-4D18-8FC7-A1F40C89A5CB}" type="pres">
      <dgm:prSet presAssocID="{B356826C-CFCB-4F5D-BC6D-3FBD13C8F8DC}" presName="node" presStyleLbl="vennNode1" presStyleIdx="1" presStyleCnt="6">
        <dgm:presLayoutVars>
          <dgm:bulletEnabled val="1"/>
        </dgm:presLayoutVars>
      </dgm:prSet>
      <dgm:spPr/>
      <dgm:t>
        <a:bodyPr/>
        <a:lstStyle/>
        <a:p>
          <a:endParaRPr lang="en-US"/>
        </a:p>
      </dgm:t>
    </dgm:pt>
    <dgm:pt modelId="{B3AACC3A-4653-40F8-802A-4C494DCA14B3}" type="pres">
      <dgm:prSet presAssocID="{80281034-ACAC-413B-BE7D-F382F13B2CE4}" presName="node" presStyleLbl="vennNode1" presStyleIdx="2" presStyleCnt="6">
        <dgm:presLayoutVars>
          <dgm:bulletEnabled val="1"/>
        </dgm:presLayoutVars>
      </dgm:prSet>
      <dgm:spPr/>
      <dgm:t>
        <a:bodyPr/>
        <a:lstStyle/>
        <a:p>
          <a:endParaRPr lang="en-US"/>
        </a:p>
      </dgm:t>
    </dgm:pt>
    <dgm:pt modelId="{A4734ACF-5BD5-42E2-A2A6-E3E5B2A3DA1A}" type="pres">
      <dgm:prSet presAssocID="{97C19E69-8177-417A-A6BD-0082B1CB11AA}" presName="node" presStyleLbl="vennNode1" presStyleIdx="3" presStyleCnt="6" custScaleX="99850" custScaleY="98876">
        <dgm:presLayoutVars>
          <dgm:bulletEnabled val="1"/>
        </dgm:presLayoutVars>
      </dgm:prSet>
      <dgm:spPr/>
      <dgm:t>
        <a:bodyPr/>
        <a:lstStyle/>
        <a:p>
          <a:endParaRPr lang="en-US"/>
        </a:p>
      </dgm:t>
    </dgm:pt>
    <dgm:pt modelId="{AEC90533-E9C6-49B1-98B5-1CE93257955E}" type="pres">
      <dgm:prSet presAssocID="{BF9E5920-D843-4423-BCF2-0A7D4D80BF65}" presName="node" presStyleLbl="vennNode1" presStyleIdx="4" presStyleCnt="6">
        <dgm:presLayoutVars>
          <dgm:bulletEnabled val="1"/>
        </dgm:presLayoutVars>
      </dgm:prSet>
      <dgm:spPr/>
      <dgm:t>
        <a:bodyPr/>
        <a:lstStyle/>
        <a:p>
          <a:endParaRPr lang="en-US"/>
        </a:p>
      </dgm:t>
    </dgm:pt>
    <dgm:pt modelId="{299B29C7-B949-4AB7-B35E-BD7FBE9A2F62}" type="pres">
      <dgm:prSet presAssocID="{8341D23F-AFFC-4AF7-8150-10277E3D0718}" presName="node" presStyleLbl="vennNode1" presStyleIdx="5" presStyleCnt="6">
        <dgm:presLayoutVars>
          <dgm:bulletEnabled val="1"/>
        </dgm:presLayoutVars>
      </dgm:prSet>
      <dgm:spPr/>
      <dgm:t>
        <a:bodyPr/>
        <a:lstStyle/>
        <a:p>
          <a:endParaRPr lang="en-US"/>
        </a:p>
      </dgm:t>
    </dgm:pt>
  </dgm:ptLst>
  <dgm:cxnLst>
    <dgm:cxn modelId="{63C210D6-B01F-4881-9895-C27058C23B46}" srcId="{6514E7C6-ACE2-4DE4-8594-DCD02455AD79}" destId="{285D550F-5C27-417E-A4DA-E2DAFE8C436F}" srcOrd="0" destOrd="0" parTransId="{F36F0DC8-12AD-43AA-9CEF-C8EDAB63E0E9}" sibTransId="{1B11E22D-8B49-49F8-924A-7F904F104060}"/>
    <dgm:cxn modelId="{689AABEE-318F-4036-AA69-262AB31120CF}" type="presOf" srcId="{8341D23F-AFFC-4AF7-8150-10277E3D0718}" destId="{299B29C7-B949-4AB7-B35E-BD7FBE9A2F62}" srcOrd="0" destOrd="0" presId="urn:microsoft.com/office/officeart/2005/8/layout/radial3"/>
    <dgm:cxn modelId="{C19A785A-E271-444F-9E6A-9FD26ADB7C32}" srcId="{285D550F-5C27-417E-A4DA-E2DAFE8C436F}" destId="{97C19E69-8177-417A-A6BD-0082B1CB11AA}" srcOrd="2" destOrd="0" parTransId="{81051C15-7E14-4C41-97E5-50053BFD6F25}" sibTransId="{93BC36C1-B02B-462F-A84C-B22D97DFEAE9}"/>
    <dgm:cxn modelId="{8291162A-C7E7-471F-9BEE-EC6B808FAA66}" type="presOf" srcId="{285D550F-5C27-417E-A4DA-E2DAFE8C436F}" destId="{9C73A86B-C64C-47C5-B713-289F726AE166}" srcOrd="0" destOrd="0" presId="urn:microsoft.com/office/officeart/2005/8/layout/radial3"/>
    <dgm:cxn modelId="{52354507-00E9-45B4-8939-7E9F8F41E4A7}" srcId="{285D550F-5C27-417E-A4DA-E2DAFE8C436F}" destId="{80281034-ACAC-413B-BE7D-F382F13B2CE4}" srcOrd="1" destOrd="0" parTransId="{B8C870A3-281E-474F-814A-CA917EB7E762}" sibTransId="{C67CB94A-BB11-41D2-82CD-AE0BD266FFC0}"/>
    <dgm:cxn modelId="{97B6ACB4-163E-414A-87F0-6C03C0B2A26C}" srcId="{285D550F-5C27-417E-A4DA-E2DAFE8C436F}" destId="{BF9E5920-D843-4423-BCF2-0A7D4D80BF65}" srcOrd="3" destOrd="0" parTransId="{AAC8AA22-1755-4DEB-8878-11B48A385403}" sibTransId="{80F3FCD3-6EC0-4D16-BD16-13CD6D4155D4}"/>
    <dgm:cxn modelId="{663E2A1F-7E63-488A-A0D9-A842D1284569}" type="presOf" srcId="{80281034-ACAC-413B-BE7D-F382F13B2CE4}" destId="{B3AACC3A-4653-40F8-802A-4C494DCA14B3}" srcOrd="0" destOrd="0" presId="urn:microsoft.com/office/officeart/2005/8/layout/radial3"/>
    <dgm:cxn modelId="{7516A5D8-4EE3-47C1-8D86-7824EB15CE37}" srcId="{285D550F-5C27-417E-A4DA-E2DAFE8C436F}" destId="{8341D23F-AFFC-4AF7-8150-10277E3D0718}" srcOrd="4" destOrd="0" parTransId="{CA0A3A9B-4958-4843-BE82-611133AF84B5}" sibTransId="{46DEE199-5DE6-469E-A9D0-C945FFAD3920}"/>
    <dgm:cxn modelId="{3B5D0F2B-88DD-4C96-979B-5FE9F53715EB}" srcId="{285D550F-5C27-417E-A4DA-E2DAFE8C436F}" destId="{B356826C-CFCB-4F5D-BC6D-3FBD13C8F8DC}" srcOrd="0" destOrd="0" parTransId="{E3B89D7D-0DE8-469E-B2C0-BB1D4A83962F}" sibTransId="{C923CDCD-B8FD-4921-8A02-6979534E8716}"/>
    <dgm:cxn modelId="{4F8CD8A9-B418-4C2D-99EF-0AB34E33C111}" type="presOf" srcId="{97C19E69-8177-417A-A6BD-0082B1CB11AA}" destId="{A4734ACF-5BD5-42E2-A2A6-E3E5B2A3DA1A}" srcOrd="0" destOrd="0" presId="urn:microsoft.com/office/officeart/2005/8/layout/radial3"/>
    <dgm:cxn modelId="{261323D1-9DCB-42D2-9473-337AC55FF869}" type="presOf" srcId="{BF9E5920-D843-4423-BCF2-0A7D4D80BF65}" destId="{AEC90533-E9C6-49B1-98B5-1CE93257955E}" srcOrd="0" destOrd="0" presId="urn:microsoft.com/office/officeart/2005/8/layout/radial3"/>
    <dgm:cxn modelId="{E0BE172E-FFFF-4D58-99DC-60F3EBCCFD06}" type="presOf" srcId="{B356826C-CFCB-4F5D-BC6D-3FBD13C8F8DC}" destId="{604F57B5-1CF2-4D18-8FC7-A1F40C89A5CB}" srcOrd="0" destOrd="0" presId="urn:microsoft.com/office/officeart/2005/8/layout/radial3"/>
    <dgm:cxn modelId="{B36A29EE-79F1-4943-B65B-278CD8078F04}" type="presOf" srcId="{6514E7C6-ACE2-4DE4-8594-DCD02455AD79}" destId="{40122212-97E2-4E70-B837-D5D265113242}" srcOrd="0" destOrd="0" presId="urn:microsoft.com/office/officeart/2005/8/layout/radial3"/>
    <dgm:cxn modelId="{7920EDDC-FC78-4FC0-8B95-2F171945A900}" type="presParOf" srcId="{40122212-97E2-4E70-B837-D5D265113242}" destId="{19F97EFE-EF04-491C-8636-584692B7838E}" srcOrd="0" destOrd="0" presId="urn:microsoft.com/office/officeart/2005/8/layout/radial3"/>
    <dgm:cxn modelId="{F662ACDF-15D7-48F3-B00F-B491263934A6}" type="presParOf" srcId="{19F97EFE-EF04-491C-8636-584692B7838E}" destId="{9C73A86B-C64C-47C5-B713-289F726AE166}" srcOrd="0" destOrd="0" presId="urn:microsoft.com/office/officeart/2005/8/layout/radial3"/>
    <dgm:cxn modelId="{7F99871B-77A3-45DD-85E4-8644CAFF7555}" type="presParOf" srcId="{19F97EFE-EF04-491C-8636-584692B7838E}" destId="{604F57B5-1CF2-4D18-8FC7-A1F40C89A5CB}" srcOrd="1" destOrd="0" presId="urn:microsoft.com/office/officeart/2005/8/layout/radial3"/>
    <dgm:cxn modelId="{B7CA87CE-1CDB-49BD-9F1A-66BECA585C4E}" type="presParOf" srcId="{19F97EFE-EF04-491C-8636-584692B7838E}" destId="{B3AACC3A-4653-40F8-802A-4C494DCA14B3}" srcOrd="2" destOrd="0" presId="urn:microsoft.com/office/officeart/2005/8/layout/radial3"/>
    <dgm:cxn modelId="{23E1724F-0A6E-475A-8E35-EEABAFA55E31}" type="presParOf" srcId="{19F97EFE-EF04-491C-8636-584692B7838E}" destId="{A4734ACF-5BD5-42E2-A2A6-E3E5B2A3DA1A}" srcOrd="3" destOrd="0" presId="urn:microsoft.com/office/officeart/2005/8/layout/radial3"/>
    <dgm:cxn modelId="{AFC0FAE8-C5BC-42E6-ADB2-B2DF0B69AC4B}" type="presParOf" srcId="{19F97EFE-EF04-491C-8636-584692B7838E}" destId="{AEC90533-E9C6-49B1-98B5-1CE93257955E}" srcOrd="4" destOrd="0" presId="urn:microsoft.com/office/officeart/2005/8/layout/radial3"/>
    <dgm:cxn modelId="{65EA04FD-B747-421F-8714-EF6C5D75521F}" type="presParOf" srcId="{19F97EFE-EF04-491C-8636-584692B7838E}" destId="{299B29C7-B949-4AB7-B35E-BD7FBE9A2F62}"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12CEB-846B-4F78-A855-799766570864}"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20EAA1-B06A-48E7-8346-41F53F50B253}">
      <dgm:prSet phldrT="[Text]"/>
      <dgm:spPr>
        <a:solidFill>
          <a:srgbClr val="005288"/>
        </a:solidFill>
      </dgm:spPr>
      <dgm:t>
        <a:bodyPr/>
        <a:lstStyle/>
        <a:p>
          <a:r>
            <a:rPr lang="en-US" dirty="0" smtClean="0">
              <a:solidFill>
                <a:schemeClr val="bg1"/>
              </a:solidFill>
            </a:rPr>
            <a:t>Institutional Form &amp; Governance</a:t>
          </a:r>
          <a:endParaRPr lang="en-US" dirty="0">
            <a:solidFill>
              <a:schemeClr val="bg1"/>
            </a:solidFill>
          </a:endParaRPr>
        </a:p>
      </dgm:t>
    </dgm:pt>
    <dgm:pt modelId="{BB51C915-62A0-4C1B-8EDD-A4D65AFAC93D}" type="parTrans" cxnId="{808E095E-63AC-4655-9C1F-6E1BF9C04834}">
      <dgm:prSet/>
      <dgm:spPr/>
      <dgm:t>
        <a:bodyPr/>
        <a:lstStyle/>
        <a:p>
          <a:endParaRPr lang="en-US"/>
        </a:p>
      </dgm:t>
    </dgm:pt>
    <dgm:pt modelId="{71D37E84-2975-4163-9365-3E1F61ABF076}" type="sibTrans" cxnId="{808E095E-63AC-4655-9C1F-6E1BF9C04834}">
      <dgm:prSet/>
      <dgm:spPr/>
      <dgm:t>
        <a:bodyPr/>
        <a:lstStyle/>
        <a:p>
          <a:endParaRPr lang="en-US"/>
        </a:p>
      </dgm:t>
    </dgm:pt>
    <dgm:pt modelId="{906F0162-3633-49A9-BC60-7A5EB828179A}">
      <dgm:prSet phldrT="[Text]"/>
      <dgm:spPr>
        <a:solidFill>
          <a:srgbClr val="005288"/>
        </a:solidFill>
      </dgm:spPr>
      <dgm:t>
        <a:bodyPr/>
        <a:lstStyle/>
        <a:p>
          <a:r>
            <a:rPr lang="en-US" dirty="0" smtClean="0"/>
            <a:t>Instruction &amp; Pedagogy</a:t>
          </a:r>
          <a:endParaRPr lang="en-US" dirty="0"/>
        </a:p>
      </dgm:t>
    </dgm:pt>
    <dgm:pt modelId="{1561F019-8F46-4D88-82F2-07EFF2CCE5FD}" type="parTrans" cxnId="{29B52456-1DAD-4C69-A12C-62CAD9E3880E}">
      <dgm:prSet/>
      <dgm:spPr/>
      <dgm:t>
        <a:bodyPr/>
        <a:lstStyle/>
        <a:p>
          <a:endParaRPr lang="en-US"/>
        </a:p>
      </dgm:t>
    </dgm:pt>
    <dgm:pt modelId="{A031C571-0D5E-4213-9488-24F524A63D01}" type="sibTrans" cxnId="{29B52456-1DAD-4C69-A12C-62CAD9E3880E}">
      <dgm:prSet/>
      <dgm:spPr/>
      <dgm:t>
        <a:bodyPr/>
        <a:lstStyle/>
        <a:p>
          <a:endParaRPr lang="en-US"/>
        </a:p>
      </dgm:t>
    </dgm:pt>
    <dgm:pt modelId="{E29896EA-02C5-4291-A6DC-AE80A1EF1F2D}">
      <dgm:prSet phldrT="[Text]"/>
      <dgm:spPr>
        <a:solidFill>
          <a:srgbClr val="005288"/>
        </a:solidFill>
      </dgm:spPr>
      <dgm:t>
        <a:bodyPr/>
        <a:lstStyle/>
        <a:p>
          <a:r>
            <a:rPr lang="en-US" dirty="0" smtClean="0"/>
            <a:t>Credentials</a:t>
          </a:r>
          <a:endParaRPr lang="en-US" dirty="0"/>
        </a:p>
      </dgm:t>
    </dgm:pt>
    <dgm:pt modelId="{37387501-B589-46CF-843E-F05783235641}" type="parTrans" cxnId="{805DC2EB-5979-4F42-B655-63B6B218A460}">
      <dgm:prSet/>
      <dgm:spPr/>
      <dgm:t>
        <a:bodyPr/>
        <a:lstStyle/>
        <a:p>
          <a:endParaRPr lang="en-US"/>
        </a:p>
      </dgm:t>
    </dgm:pt>
    <dgm:pt modelId="{C7EC70E1-80F4-4B3E-90AD-F21A70B68B75}" type="sibTrans" cxnId="{805DC2EB-5979-4F42-B655-63B6B218A460}">
      <dgm:prSet/>
      <dgm:spPr/>
      <dgm:t>
        <a:bodyPr/>
        <a:lstStyle/>
        <a:p>
          <a:endParaRPr lang="en-US"/>
        </a:p>
      </dgm:t>
    </dgm:pt>
    <dgm:pt modelId="{E9BC0203-2059-4BF8-BDDF-CDBDE54316DE}">
      <dgm:prSet phldrT="[Text]"/>
      <dgm:spPr>
        <a:solidFill>
          <a:srgbClr val="005288"/>
        </a:solidFill>
      </dgm:spPr>
      <dgm:t>
        <a:bodyPr/>
        <a:lstStyle/>
        <a:p>
          <a:r>
            <a:rPr lang="en-US" dirty="0" smtClean="0"/>
            <a:t>Finance</a:t>
          </a:r>
          <a:endParaRPr lang="en-US" dirty="0"/>
        </a:p>
      </dgm:t>
    </dgm:pt>
    <dgm:pt modelId="{88BA9A19-EB99-40AA-9C28-E3D8FE8C6759}" type="parTrans" cxnId="{C38EF1DA-6087-49A2-A426-32349CF2265A}">
      <dgm:prSet/>
      <dgm:spPr/>
      <dgm:t>
        <a:bodyPr/>
        <a:lstStyle/>
        <a:p>
          <a:endParaRPr lang="en-US"/>
        </a:p>
      </dgm:t>
    </dgm:pt>
    <dgm:pt modelId="{E2050B4D-188B-4E40-8A3F-70B57D6F6733}" type="sibTrans" cxnId="{C38EF1DA-6087-49A2-A426-32349CF2265A}">
      <dgm:prSet/>
      <dgm:spPr/>
      <dgm:t>
        <a:bodyPr/>
        <a:lstStyle/>
        <a:p>
          <a:endParaRPr lang="en-US"/>
        </a:p>
      </dgm:t>
    </dgm:pt>
    <dgm:pt modelId="{C5387F6E-84AA-42EA-B02F-61B93A4EB480}" type="pres">
      <dgm:prSet presAssocID="{58312CEB-846B-4F78-A855-799766570864}" presName="cycleMatrixDiagram" presStyleCnt="0">
        <dgm:presLayoutVars>
          <dgm:chMax val="1"/>
          <dgm:dir/>
          <dgm:animLvl val="lvl"/>
          <dgm:resizeHandles val="exact"/>
        </dgm:presLayoutVars>
      </dgm:prSet>
      <dgm:spPr/>
      <dgm:t>
        <a:bodyPr/>
        <a:lstStyle/>
        <a:p>
          <a:endParaRPr lang="en-US"/>
        </a:p>
      </dgm:t>
    </dgm:pt>
    <dgm:pt modelId="{6EF2EF77-5C80-45CE-B3D3-7BB4BA8C136A}" type="pres">
      <dgm:prSet presAssocID="{58312CEB-846B-4F78-A855-799766570864}" presName="children" presStyleCnt="0"/>
      <dgm:spPr/>
    </dgm:pt>
    <dgm:pt modelId="{54D24269-511E-4590-B2DA-4E0D477373DB}" type="pres">
      <dgm:prSet presAssocID="{58312CEB-846B-4F78-A855-799766570864}" presName="childPlaceholder" presStyleCnt="0"/>
      <dgm:spPr/>
    </dgm:pt>
    <dgm:pt modelId="{4C7B0CAD-14D8-4373-9204-D674573F2382}" type="pres">
      <dgm:prSet presAssocID="{58312CEB-846B-4F78-A855-799766570864}" presName="circle" presStyleCnt="0"/>
      <dgm:spPr/>
    </dgm:pt>
    <dgm:pt modelId="{98BFA15B-342A-4ABC-B7AC-303F2606AD08}" type="pres">
      <dgm:prSet presAssocID="{58312CEB-846B-4F78-A855-799766570864}" presName="quadrant1" presStyleLbl="node1" presStyleIdx="0" presStyleCnt="4" custLinFactNeighborX="-29892" custLinFactNeighborY="-17052">
        <dgm:presLayoutVars>
          <dgm:chMax val="1"/>
          <dgm:bulletEnabled val="1"/>
        </dgm:presLayoutVars>
      </dgm:prSet>
      <dgm:spPr/>
      <dgm:t>
        <a:bodyPr/>
        <a:lstStyle/>
        <a:p>
          <a:endParaRPr lang="en-US"/>
        </a:p>
      </dgm:t>
    </dgm:pt>
    <dgm:pt modelId="{B8CC8050-AE61-46A6-9F8E-80E12E9C63BC}" type="pres">
      <dgm:prSet presAssocID="{58312CEB-846B-4F78-A855-799766570864}" presName="quadrant2" presStyleLbl="node1" presStyleIdx="1" presStyleCnt="4" custLinFactNeighborX="24908" custLinFactNeighborY="-17052">
        <dgm:presLayoutVars>
          <dgm:chMax val="1"/>
          <dgm:bulletEnabled val="1"/>
        </dgm:presLayoutVars>
      </dgm:prSet>
      <dgm:spPr/>
      <dgm:t>
        <a:bodyPr/>
        <a:lstStyle/>
        <a:p>
          <a:endParaRPr lang="en-US"/>
        </a:p>
      </dgm:t>
    </dgm:pt>
    <dgm:pt modelId="{98464A36-C47D-4797-8BA6-994188831136}" type="pres">
      <dgm:prSet presAssocID="{58312CEB-846B-4F78-A855-799766570864}" presName="quadrant3" presStyleLbl="node1" presStyleIdx="2" presStyleCnt="4" custLinFactNeighborX="24908" custLinFactNeighborY="2753">
        <dgm:presLayoutVars>
          <dgm:chMax val="1"/>
          <dgm:bulletEnabled val="1"/>
        </dgm:presLayoutVars>
      </dgm:prSet>
      <dgm:spPr/>
      <dgm:t>
        <a:bodyPr/>
        <a:lstStyle/>
        <a:p>
          <a:endParaRPr lang="en-US"/>
        </a:p>
      </dgm:t>
    </dgm:pt>
    <dgm:pt modelId="{D3AF65EB-C70A-4B20-8838-0470852D0233}" type="pres">
      <dgm:prSet presAssocID="{58312CEB-846B-4F78-A855-799766570864}" presName="quadrant4" presStyleLbl="node1" presStyleIdx="3" presStyleCnt="4" custScaleX="102189" custScaleY="99999" custLinFactNeighborX="-28797" custLinFactNeighborY="5102">
        <dgm:presLayoutVars>
          <dgm:chMax val="1"/>
          <dgm:bulletEnabled val="1"/>
        </dgm:presLayoutVars>
      </dgm:prSet>
      <dgm:spPr/>
      <dgm:t>
        <a:bodyPr/>
        <a:lstStyle/>
        <a:p>
          <a:endParaRPr lang="en-US"/>
        </a:p>
      </dgm:t>
    </dgm:pt>
    <dgm:pt modelId="{CD9CAA14-480F-43C8-AA06-9F8453B0C0B0}" type="pres">
      <dgm:prSet presAssocID="{58312CEB-846B-4F78-A855-799766570864}" presName="quadrantPlaceholder" presStyleCnt="0"/>
      <dgm:spPr/>
    </dgm:pt>
    <dgm:pt modelId="{7EF12BFC-61CB-4CB5-89BA-E9EDE927791A}" type="pres">
      <dgm:prSet presAssocID="{58312CEB-846B-4F78-A855-799766570864}" presName="center1" presStyleLbl="fgShp" presStyleIdx="0" presStyleCnt="2"/>
      <dgm:spPr>
        <a:solidFill>
          <a:schemeClr val="accent1">
            <a:lumMod val="90000"/>
          </a:schemeClr>
        </a:solidFill>
      </dgm:spPr>
      <dgm:t>
        <a:bodyPr/>
        <a:lstStyle/>
        <a:p>
          <a:endParaRPr lang="en-US"/>
        </a:p>
      </dgm:t>
    </dgm:pt>
    <dgm:pt modelId="{644C8C10-975E-4B5A-B04B-5AE0074EA2AC}" type="pres">
      <dgm:prSet presAssocID="{58312CEB-846B-4F78-A855-799766570864}" presName="center2" presStyleLbl="fgShp" presStyleIdx="1" presStyleCnt="2"/>
      <dgm:spPr>
        <a:solidFill>
          <a:schemeClr val="accent1">
            <a:lumMod val="90000"/>
          </a:schemeClr>
        </a:solidFill>
      </dgm:spPr>
      <dgm:t>
        <a:bodyPr/>
        <a:lstStyle/>
        <a:p>
          <a:endParaRPr lang="en-US"/>
        </a:p>
      </dgm:t>
    </dgm:pt>
  </dgm:ptLst>
  <dgm:cxnLst>
    <dgm:cxn modelId="{B03431B4-61D5-4835-9A23-1124AC69E904}" type="presOf" srcId="{E9BC0203-2059-4BF8-BDDF-CDBDE54316DE}" destId="{D3AF65EB-C70A-4B20-8838-0470852D0233}" srcOrd="0" destOrd="0" presId="urn:microsoft.com/office/officeart/2005/8/layout/cycle4"/>
    <dgm:cxn modelId="{6AF0B2CD-E451-48A0-B0FD-571BFA6569A2}" type="presOf" srcId="{58312CEB-846B-4F78-A855-799766570864}" destId="{C5387F6E-84AA-42EA-B02F-61B93A4EB480}" srcOrd="0" destOrd="0" presId="urn:microsoft.com/office/officeart/2005/8/layout/cycle4"/>
    <dgm:cxn modelId="{808E095E-63AC-4655-9C1F-6E1BF9C04834}" srcId="{58312CEB-846B-4F78-A855-799766570864}" destId="{1720EAA1-B06A-48E7-8346-41F53F50B253}" srcOrd="0" destOrd="0" parTransId="{BB51C915-62A0-4C1B-8EDD-A4D65AFAC93D}" sibTransId="{71D37E84-2975-4163-9365-3E1F61ABF076}"/>
    <dgm:cxn modelId="{655C5086-A77E-47AB-AAAC-7AE7D7B7B01B}" type="presOf" srcId="{1720EAA1-B06A-48E7-8346-41F53F50B253}" destId="{98BFA15B-342A-4ABC-B7AC-303F2606AD08}" srcOrd="0" destOrd="0" presId="urn:microsoft.com/office/officeart/2005/8/layout/cycle4"/>
    <dgm:cxn modelId="{805DC2EB-5979-4F42-B655-63B6B218A460}" srcId="{58312CEB-846B-4F78-A855-799766570864}" destId="{E29896EA-02C5-4291-A6DC-AE80A1EF1F2D}" srcOrd="2" destOrd="0" parTransId="{37387501-B589-46CF-843E-F05783235641}" sibTransId="{C7EC70E1-80F4-4B3E-90AD-F21A70B68B75}"/>
    <dgm:cxn modelId="{29B52456-1DAD-4C69-A12C-62CAD9E3880E}" srcId="{58312CEB-846B-4F78-A855-799766570864}" destId="{906F0162-3633-49A9-BC60-7A5EB828179A}" srcOrd="1" destOrd="0" parTransId="{1561F019-8F46-4D88-82F2-07EFF2CCE5FD}" sibTransId="{A031C571-0D5E-4213-9488-24F524A63D01}"/>
    <dgm:cxn modelId="{7A6523EE-FFBB-49AE-92F9-CCAF51FF128B}" type="presOf" srcId="{906F0162-3633-49A9-BC60-7A5EB828179A}" destId="{B8CC8050-AE61-46A6-9F8E-80E12E9C63BC}" srcOrd="0" destOrd="0" presId="urn:microsoft.com/office/officeart/2005/8/layout/cycle4"/>
    <dgm:cxn modelId="{C38EF1DA-6087-49A2-A426-32349CF2265A}" srcId="{58312CEB-846B-4F78-A855-799766570864}" destId="{E9BC0203-2059-4BF8-BDDF-CDBDE54316DE}" srcOrd="3" destOrd="0" parTransId="{88BA9A19-EB99-40AA-9C28-E3D8FE8C6759}" sibTransId="{E2050B4D-188B-4E40-8A3F-70B57D6F6733}"/>
    <dgm:cxn modelId="{D48DB114-F75F-49E3-89A2-E9622D6AA8D3}" type="presOf" srcId="{E29896EA-02C5-4291-A6DC-AE80A1EF1F2D}" destId="{98464A36-C47D-4797-8BA6-994188831136}" srcOrd="0" destOrd="0" presId="urn:microsoft.com/office/officeart/2005/8/layout/cycle4"/>
    <dgm:cxn modelId="{9D459696-B49F-49C4-BAFE-B90C4178A02E}" type="presParOf" srcId="{C5387F6E-84AA-42EA-B02F-61B93A4EB480}" destId="{6EF2EF77-5C80-45CE-B3D3-7BB4BA8C136A}" srcOrd="0" destOrd="0" presId="urn:microsoft.com/office/officeart/2005/8/layout/cycle4"/>
    <dgm:cxn modelId="{AA4DD498-19CD-4C38-BCB8-1CA006394280}" type="presParOf" srcId="{6EF2EF77-5C80-45CE-B3D3-7BB4BA8C136A}" destId="{54D24269-511E-4590-B2DA-4E0D477373DB}" srcOrd="0" destOrd="0" presId="urn:microsoft.com/office/officeart/2005/8/layout/cycle4"/>
    <dgm:cxn modelId="{D2918856-7E61-4ADB-B622-862FED870E27}" type="presParOf" srcId="{C5387F6E-84AA-42EA-B02F-61B93A4EB480}" destId="{4C7B0CAD-14D8-4373-9204-D674573F2382}" srcOrd="1" destOrd="0" presId="urn:microsoft.com/office/officeart/2005/8/layout/cycle4"/>
    <dgm:cxn modelId="{458D24DD-37FB-4D4B-BBF4-74EF55AD8060}" type="presParOf" srcId="{4C7B0CAD-14D8-4373-9204-D674573F2382}" destId="{98BFA15B-342A-4ABC-B7AC-303F2606AD08}" srcOrd="0" destOrd="0" presId="urn:microsoft.com/office/officeart/2005/8/layout/cycle4"/>
    <dgm:cxn modelId="{8D24F19A-74DD-4884-8D0D-D07F6E4704FB}" type="presParOf" srcId="{4C7B0CAD-14D8-4373-9204-D674573F2382}" destId="{B8CC8050-AE61-46A6-9F8E-80E12E9C63BC}" srcOrd="1" destOrd="0" presId="urn:microsoft.com/office/officeart/2005/8/layout/cycle4"/>
    <dgm:cxn modelId="{95D50ED4-32A6-4D2E-A2A2-E56D1BB4A8D6}" type="presParOf" srcId="{4C7B0CAD-14D8-4373-9204-D674573F2382}" destId="{98464A36-C47D-4797-8BA6-994188831136}" srcOrd="2" destOrd="0" presId="urn:microsoft.com/office/officeart/2005/8/layout/cycle4"/>
    <dgm:cxn modelId="{6F50C68A-2EE3-4031-B00C-E8FBF3613192}" type="presParOf" srcId="{4C7B0CAD-14D8-4373-9204-D674573F2382}" destId="{D3AF65EB-C70A-4B20-8838-0470852D0233}" srcOrd="3" destOrd="0" presId="urn:microsoft.com/office/officeart/2005/8/layout/cycle4"/>
    <dgm:cxn modelId="{677E605C-1074-4C57-8770-93A44E4E7143}" type="presParOf" srcId="{4C7B0CAD-14D8-4373-9204-D674573F2382}" destId="{CD9CAA14-480F-43C8-AA06-9F8453B0C0B0}" srcOrd="4" destOrd="0" presId="urn:microsoft.com/office/officeart/2005/8/layout/cycle4"/>
    <dgm:cxn modelId="{89CDB6B4-F744-4BC4-BD1A-B8873EB6DE62}" type="presParOf" srcId="{C5387F6E-84AA-42EA-B02F-61B93A4EB480}" destId="{7EF12BFC-61CB-4CB5-89BA-E9EDE927791A}" srcOrd="2" destOrd="0" presId="urn:microsoft.com/office/officeart/2005/8/layout/cycle4"/>
    <dgm:cxn modelId="{D96CF8CD-4DED-4F31-9430-174EF498D6BC}" type="presParOf" srcId="{C5387F6E-84AA-42EA-B02F-61B93A4EB480}" destId="{644C8C10-975E-4B5A-B04B-5AE0074EA2A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312CEB-846B-4F78-A855-799766570864}"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20EAA1-B06A-48E7-8346-41F53F50B253}">
      <dgm:prSet phldrT="[Text]"/>
      <dgm:spPr>
        <a:solidFill>
          <a:srgbClr val="005288"/>
        </a:solidFill>
      </dgm:spPr>
      <dgm:t>
        <a:bodyPr/>
        <a:lstStyle/>
        <a:p>
          <a:r>
            <a:rPr lang="en-US" dirty="0" smtClean="0">
              <a:solidFill>
                <a:schemeClr val="bg1"/>
              </a:solidFill>
            </a:rPr>
            <a:t>Institutional Form &amp; Governance</a:t>
          </a:r>
          <a:endParaRPr lang="en-US" dirty="0">
            <a:solidFill>
              <a:schemeClr val="bg1"/>
            </a:solidFill>
          </a:endParaRPr>
        </a:p>
      </dgm:t>
    </dgm:pt>
    <dgm:pt modelId="{BB51C915-62A0-4C1B-8EDD-A4D65AFAC93D}" type="parTrans" cxnId="{808E095E-63AC-4655-9C1F-6E1BF9C04834}">
      <dgm:prSet/>
      <dgm:spPr/>
      <dgm:t>
        <a:bodyPr/>
        <a:lstStyle/>
        <a:p>
          <a:endParaRPr lang="en-US"/>
        </a:p>
      </dgm:t>
    </dgm:pt>
    <dgm:pt modelId="{71D37E84-2975-4163-9365-3E1F61ABF076}" type="sibTrans" cxnId="{808E095E-63AC-4655-9C1F-6E1BF9C04834}">
      <dgm:prSet/>
      <dgm:spPr/>
      <dgm:t>
        <a:bodyPr/>
        <a:lstStyle/>
        <a:p>
          <a:endParaRPr lang="en-US"/>
        </a:p>
      </dgm:t>
    </dgm:pt>
    <dgm:pt modelId="{906F0162-3633-49A9-BC60-7A5EB828179A}">
      <dgm:prSet phldrT="[Text]"/>
      <dgm:spPr>
        <a:solidFill>
          <a:srgbClr val="005288"/>
        </a:solidFill>
      </dgm:spPr>
      <dgm:t>
        <a:bodyPr/>
        <a:lstStyle/>
        <a:p>
          <a:r>
            <a:rPr lang="en-US" dirty="0" smtClean="0"/>
            <a:t>Instruction &amp; Pedagogy</a:t>
          </a:r>
          <a:endParaRPr lang="en-US" dirty="0"/>
        </a:p>
      </dgm:t>
    </dgm:pt>
    <dgm:pt modelId="{1561F019-8F46-4D88-82F2-07EFF2CCE5FD}" type="parTrans" cxnId="{29B52456-1DAD-4C69-A12C-62CAD9E3880E}">
      <dgm:prSet/>
      <dgm:spPr/>
      <dgm:t>
        <a:bodyPr/>
        <a:lstStyle/>
        <a:p>
          <a:endParaRPr lang="en-US"/>
        </a:p>
      </dgm:t>
    </dgm:pt>
    <dgm:pt modelId="{A031C571-0D5E-4213-9488-24F524A63D01}" type="sibTrans" cxnId="{29B52456-1DAD-4C69-A12C-62CAD9E3880E}">
      <dgm:prSet/>
      <dgm:spPr/>
      <dgm:t>
        <a:bodyPr/>
        <a:lstStyle/>
        <a:p>
          <a:endParaRPr lang="en-US"/>
        </a:p>
      </dgm:t>
    </dgm:pt>
    <dgm:pt modelId="{E29896EA-02C5-4291-A6DC-AE80A1EF1F2D}">
      <dgm:prSet phldrT="[Text]"/>
      <dgm:spPr>
        <a:solidFill>
          <a:srgbClr val="005288"/>
        </a:solidFill>
      </dgm:spPr>
      <dgm:t>
        <a:bodyPr/>
        <a:lstStyle/>
        <a:p>
          <a:r>
            <a:rPr lang="en-US" dirty="0" smtClean="0"/>
            <a:t>Credentials</a:t>
          </a:r>
          <a:endParaRPr lang="en-US" dirty="0"/>
        </a:p>
      </dgm:t>
    </dgm:pt>
    <dgm:pt modelId="{37387501-B589-46CF-843E-F05783235641}" type="parTrans" cxnId="{805DC2EB-5979-4F42-B655-63B6B218A460}">
      <dgm:prSet/>
      <dgm:spPr/>
      <dgm:t>
        <a:bodyPr/>
        <a:lstStyle/>
        <a:p>
          <a:endParaRPr lang="en-US"/>
        </a:p>
      </dgm:t>
    </dgm:pt>
    <dgm:pt modelId="{C7EC70E1-80F4-4B3E-90AD-F21A70B68B75}" type="sibTrans" cxnId="{805DC2EB-5979-4F42-B655-63B6B218A460}">
      <dgm:prSet/>
      <dgm:spPr/>
      <dgm:t>
        <a:bodyPr/>
        <a:lstStyle/>
        <a:p>
          <a:endParaRPr lang="en-US"/>
        </a:p>
      </dgm:t>
    </dgm:pt>
    <dgm:pt modelId="{E9BC0203-2059-4BF8-BDDF-CDBDE54316DE}">
      <dgm:prSet phldrT="[Text]"/>
      <dgm:spPr>
        <a:solidFill>
          <a:srgbClr val="005288"/>
        </a:solidFill>
      </dgm:spPr>
      <dgm:t>
        <a:bodyPr/>
        <a:lstStyle/>
        <a:p>
          <a:r>
            <a:rPr lang="en-US" dirty="0" smtClean="0"/>
            <a:t>Finance</a:t>
          </a:r>
          <a:endParaRPr lang="en-US" dirty="0"/>
        </a:p>
      </dgm:t>
    </dgm:pt>
    <dgm:pt modelId="{88BA9A19-EB99-40AA-9C28-E3D8FE8C6759}" type="parTrans" cxnId="{C38EF1DA-6087-49A2-A426-32349CF2265A}">
      <dgm:prSet/>
      <dgm:spPr/>
      <dgm:t>
        <a:bodyPr/>
        <a:lstStyle/>
        <a:p>
          <a:endParaRPr lang="en-US"/>
        </a:p>
      </dgm:t>
    </dgm:pt>
    <dgm:pt modelId="{E2050B4D-188B-4E40-8A3F-70B57D6F6733}" type="sibTrans" cxnId="{C38EF1DA-6087-49A2-A426-32349CF2265A}">
      <dgm:prSet/>
      <dgm:spPr/>
      <dgm:t>
        <a:bodyPr/>
        <a:lstStyle/>
        <a:p>
          <a:endParaRPr lang="en-US"/>
        </a:p>
      </dgm:t>
    </dgm:pt>
    <dgm:pt modelId="{C5387F6E-84AA-42EA-B02F-61B93A4EB480}" type="pres">
      <dgm:prSet presAssocID="{58312CEB-846B-4F78-A855-799766570864}" presName="cycleMatrixDiagram" presStyleCnt="0">
        <dgm:presLayoutVars>
          <dgm:chMax val="1"/>
          <dgm:dir/>
          <dgm:animLvl val="lvl"/>
          <dgm:resizeHandles val="exact"/>
        </dgm:presLayoutVars>
      </dgm:prSet>
      <dgm:spPr/>
      <dgm:t>
        <a:bodyPr/>
        <a:lstStyle/>
        <a:p>
          <a:endParaRPr lang="en-US"/>
        </a:p>
      </dgm:t>
    </dgm:pt>
    <dgm:pt modelId="{6EF2EF77-5C80-45CE-B3D3-7BB4BA8C136A}" type="pres">
      <dgm:prSet presAssocID="{58312CEB-846B-4F78-A855-799766570864}" presName="children" presStyleCnt="0"/>
      <dgm:spPr/>
    </dgm:pt>
    <dgm:pt modelId="{54D24269-511E-4590-B2DA-4E0D477373DB}" type="pres">
      <dgm:prSet presAssocID="{58312CEB-846B-4F78-A855-799766570864}" presName="childPlaceholder" presStyleCnt="0"/>
      <dgm:spPr/>
    </dgm:pt>
    <dgm:pt modelId="{4C7B0CAD-14D8-4373-9204-D674573F2382}" type="pres">
      <dgm:prSet presAssocID="{58312CEB-846B-4F78-A855-799766570864}" presName="circle" presStyleCnt="0"/>
      <dgm:spPr/>
    </dgm:pt>
    <dgm:pt modelId="{98BFA15B-342A-4ABC-B7AC-303F2606AD08}" type="pres">
      <dgm:prSet presAssocID="{58312CEB-846B-4F78-A855-799766570864}" presName="quadrant1" presStyleLbl="node1" presStyleIdx="0" presStyleCnt="4">
        <dgm:presLayoutVars>
          <dgm:chMax val="1"/>
          <dgm:bulletEnabled val="1"/>
        </dgm:presLayoutVars>
      </dgm:prSet>
      <dgm:spPr/>
      <dgm:t>
        <a:bodyPr/>
        <a:lstStyle/>
        <a:p>
          <a:endParaRPr lang="en-US"/>
        </a:p>
      </dgm:t>
    </dgm:pt>
    <dgm:pt modelId="{B8CC8050-AE61-46A6-9F8E-80E12E9C63BC}" type="pres">
      <dgm:prSet presAssocID="{58312CEB-846B-4F78-A855-799766570864}" presName="quadrant2" presStyleLbl="node1" presStyleIdx="1" presStyleCnt="4">
        <dgm:presLayoutVars>
          <dgm:chMax val="1"/>
          <dgm:bulletEnabled val="1"/>
        </dgm:presLayoutVars>
      </dgm:prSet>
      <dgm:spPr/>
      <dgm:t>
        <a:bodyPr/>
        <a:lstStyle/>
        <a:p>
          <a:endParaRPr lang="en-US"/>
        </a:p>
      </dgm:t>
    </dgm:pt>
    <dgm:pt modelId="{98464A36-C47D-4797-8BA6-994188831136}" type="pres">
      <dgm:prSet presAssocID="{58312CEB-846B-4F78-A855-799766570864}" presName="quadrant3" presStyleLbl="node1" presStyleIdx="2" presStyleCnt="4">
        <dgm:presLayoutVars>
          <dgm:chMax val="1"/>
          <dgm:bulletEnabled val="1"/>
        </dgm:presLayoutVars>
      </dgm:prSet>
      <dgm:spPr/>
      <dgm:t>
        <a:bodyPr/>
        <a:lstStyle/>
        <a:p>
          <a:endParaRPr lang="en-US"/>
        </a:p>
      </dgm:t>
    </dgm:pt>
    <dgm:pt modelId="{D3AF65EB-C70A-4B20-8838-0470852D0233}" type="pres">
      <dgm:prSet presAssocID="{58312CEB-846B-4F78-A855-799766570864}" presName="quadrant4" presStyleLbl="node1" presStyleIdx="3" presStyleCnt="4">
        <dgm:presLayoutVars>
          <dgm:chMax val="1"/>
          <dgm:bulletEnabled val="1"/>
        </dgm:presLayoutVars>
      </dgm:prSet>
      <dgm:spPr/>
      <dgm:t>
        <a:bodyPr/>
        <a:lstStyle/>
        <a:p>
          <a:endParaRPr lang="en-US"/>
        </a:p>
      </dgm:t>
    </dgm:pt>
    <dgm:pt modelId="{CD9CAA14-480F-43C8-AA06-9F8453B0C0B0}" type="pres">
      <dgm:prSet presAssocID="{58312CEB-846B-4F78-A855-799766570864}" presName="quadrantPlaceholder" presStyleCnt="0"/>
      <dgm:spPr/>
    </dgm:pt>
    <dgm:pt modelId="{7EF12BFC-61CB-4CB5-89BA-E9EDE927791A}" type="pres">
      <dgm:prSet presAssocID="{58312CEB-846B-4F78-A855-799766570864}" presName="center1" presStyleLbl="fgShp" presStyleIdx="0" presStyleCnt="2"/>
      <dgm:spPr>
        <a:solidFill>
          <a:schemeClr val="accent1">
            <a:lumMod val="90000"/>
          </a:schemeClr>
        </a:solidFill>
      </dgm:spPr>
      <dgm:t>
        <a:bodyPr/>
        <a:lstStyle/>
        <a:p>
          <a:endParaRPr lang="en-US"/>
        </a:p>
      </dgm:t>
    </dgm:pt>
    <dgm:pt modelId="{644C8C10-975E-4B5A-B04B-5AE0074EA2AC}" type="pres">
      <dgm:prSet presAssocID="{58312CEB-846B-4F78-A855-799766570864}" presName="center2" presStyleLbl="fgShp" presStyleIdx="1" presStyleCnt="2"/>
      <dgm:spPr>
        <a:solidFill>
          <a:schemeClr val="accent1">
            <a:lumMod val="90000"/>
          </a:schemeClr>
        </a:solidFill>
      </dgm:spPr>
      <dgm:t>
        <a:bodyPr/>
        <a:lstStyle/>
        <a:p>
          <a:endParaRPr lang="en-US"/>
        </a:p>
      </dgm:t>
    </dgm:pt>
  </dgm:ptLst>
  <dgm:cxnLst>
    <dgm:cxn modelId="{B13E9E15-FB32-493F-9682-D5180EAFAF0F}" type="presOf" srcId="{1720EAA1-B06A-48E7-8346-41F53F50B253}" destId="{98BFA15B-342A-4ABC-B7AC-303F2606AD08}" srcOrd="0" destOrd="0" presId="urn:microsoft.com/office/officeart/2005/8/layout/cycle4"/>
    <dgm:cxn modelId="{C440B58E-80C7-450C-A148-2CB5021886AD}" type="presOf" srcId="{906F0162-3633-49A9-BC60-7A5EB828179A}" destId="{B8CC8050-AE61-46A6-9F8E-80E12E9C63BC}" srcOrd="0" destOrd="0" presId="urn:microsoft.com/office/officeart/2005/8/layout/cycle4"/>
    <dgm:cxn modelId="{AFD92360-70E4-4B8B-ADA9-15851AB5BCFD}" type="presOf" srcId="{E29896EA-02C5-4291-A6DC-AE80A1EF1F2D}" destId="{98464A36-C47D-4797-8BA6-994188831136}" srcOrd="0" destOrd="0" presId="urn:microsoft.com/office/officeart/2005/8/layout/cycle4"/>
    <dgm:cxn modelId="{70B82D55-01CF-438F-9764-949E7DF41096}" type="presOf" srcId="{58312CEB-846B-4F78-A855-799766570864}" destId="{C5387F6E-84AA-42EA-B02F-61B93A4EB480}" srcOrd="0" destOrd="0" presId="urn:microsoft.com/office/officeart/2005/8/layout/cycle4"/>
    <dgm:cxn modelId="{29B52456-1DAD-4C69-A12C-62CAD9E3880E}" srcId="{58312CEB-846B-4F78-A855-799766570864}" destId="{906F0162-3633-49A9-BC60-7A5EB828179A}" srcOrd="1" destOrd="0" parTransId="{1561F019-8F46-4D88-82F2-07EFF2CCE5FD}" sibTransId="{A031C571-0D5E-4213-9488-24F524A63D01}"/>
    <dgm:cxn modelId="{805DC2EB-5979-4F42-B655-63B6B218A460}" srcId="{58312CEB-846B-4F78-A855-799766570864}" destId="{E29896EA-02C5-4291-A6DC-AE80A1EF1F2D}" srcOrd="2" destOrd="0" parTransId="{37387501-B589-46CF-843E-F05783235641}" sibTransId="{C7EC70E1-80F4-4B3E-90AD-F21A70B68B75}"/>
    <dgm:cxn modelId="{B6984CE0-AF71-41A9-ADB4-8BDECBBE08E3}" type="presOf" srcId="{E9BC0203-2059-4BF8-BDDF-CDBDE54316DE}" destId="{D3AF65EB-C70A-4B20-8838-0470852D0233}" srcOrd="0" destOrd="0" presId="urn:microsoft.com/office/officeart/2005/8/layout/cycle4"/>
    <dgm:cxn modelId="{808E095E-63AC-4655-9C1F-6E1BF9C04834}" srcId="{58312CEB-846B-4F78-A855-799766570864}" destId="{1720EAA1-B06A-48E7-8346-41F53F50B253}" srcOrd="0" destOrd="0" parTransId="{BB51C915-62A0-4C1B-8EDD-A4D65AFAC93D}" sibTransId="{71D37E84-2975-4163-9365-3E1F61ABF076}"/>
    <dgm:cxn modelId="{C38EF1DA-6087-49A2-A426-32349CF2265A}" srcId="{58312CEB-846B-4F78-A855-799766570864}" destId="{E9BC0203-2059-4BF8-BDDF-CDBDE54316DE}" srcOrd="3" destOrd="0" parTransId="{88BA9A19-EB99-40AA-9C28-E3D8FE8C6759}" sibTransId="{E2050B4D-188B-4E40-8A3F-70B57D6F6733}"/>
    <dgm:cxn modelId="{D63217A9-C554-4D97-9ECB-C53F8CEC0D9D}" type="presParOf" srcId="{C5387F6E-84AA-42EA-B02F-61B93A4EB480}" destId="{6EF2EF77-5C80-45CE-B3D3-7BB4BA8C136A}" srcOrd="0" destOrd="0" presId="urn:microsoft.com/office/officeart/2005/8/layout/cycle4"/>
    <dgm:cxn modelId="{40DE2155-B8DC-4F14-907A-45281FC89AD2}" type="presParOf" srcId="{6EF2EF77-5C80-45CE-B3D3-7BB4BA8C136A}" destId="{54D24269-511E-4590-B2DA-4E0D477373DB}" srcOrd="0" destOrd="0" presId="urn:microsoft.com/office/officeart/2005/8/layout/cycle4"/>
    <dgm:cxn modelId="{4A474DF7-9679-4ADE-8971-E4160247C6F7}" type="presParOf" srcId="{C5387F6E-84AA-42EA-B02F-61B93A4EB480}" destId="{4C7B0CAD-14D8-4373-9204-D674573F2382}" srcOrd="1" destOrd="0" presId="urn:microsoft.com/office/officeart/2005/8/layout/cycle4"/>
    <dgm:cxn modelId="{37542644-4FF7-4B69-9236-326785EACA0B}" type="presParOf" srcId="{4C7B0CAD-14D8-4373-9204-D674573F2382}" destId="{98BFA15B-342A-4ABC-B7AC-303F2606AD08}" srcOrd="0" destOrd="0" presId="urn:microsoft.com/office/officeart/2005/8/layout/cycle4"/>
    <dgm:cxn modelId="{3A04CBB2-1938-47C6-913F-9BB544C6CC0F}" type="presParOf" srcId="{4C7B0CAD-14D8-4373-9204-D674573F2382}" destId="{B8CC8050-AE61-46A6-9F8E-80E12E9C63BC}" srcOrd="1" destOrd="0" presId="urn:microsoft.com/office/officeart/2005/8/layout/cycle4"/>
    <dgm:cxn modelId="{FD1A5BCB-0477-40D2-8FFD-3AD13B5A3C5A}" type="presParOf" srcId="{4C7B0CAD-14D8-4373-9204-D674573F2382}" destId="{98464A36-C47D-4797-8BA6-994188831136}" srcOrd="2" destOrd="0" presId="urn:microsoft.com/office/officeart/2005/8/layout/cycle4"/>
    <dgm:cxn modelId="{C62E5A35-C2F3-4916-8787-EDAFE13F5795}" type="presParOf" srcId="{4C7B0CAD-14D8-4373-9204-D674573F2382}" destId="{D3AF65EB-C70A-4B20-8838-0470852D0233}" srcOrd="3" destOrd="0" presId="urn:microsoft.com/office/officeart/2005/8/layout/cycle4"/>
    <dgm:cxn modelId="{E396F4F6-9A49-4A34-9440-79FFC2039C56}" type="presParOf" srcId="{4C7B0CAD-14D8-4373-9204-D674573F2382}" destId="{CD9CAA14-480F-43C8-AA06-9F8453B0C0B0}" srcOrd="4" destOrd="0" presId="urn:microsoft.com/office/officeart/2005/8/layout/cycle4"/>
    <dgm:cxn modelId="{A45D5558-9F0C-4693-ADE8-B5E7C1184FDC}" type="presParOf" srcId="{C5387F6E-84AA-42EA-B02F-61B93A4EB480}" destId="{7EF12BFC-61CB-4CB5-89BA-E9EDE927791A}" srcOrd="2" destOrd="0" presId="urn:microsoft.com/office/officeart/2005/8/layout/cycle4"/>
    <dgm:cxn modelId="{3826FDB1-5AEB-43E9-8C45-2EF40BACF9EF}" type="presParOf" srcId="{C5387F6E-84AA-42EA-B02F-61B93A4EB480}" destId="{644C8C10-975E-4B5A-B04B-5AE0074EA2A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312CEB-846B-4F78-A855-799766570864}"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1720EAA1-B06A-48E7-8346-41F53F50B253}">
      <dgm:prSet phldrT="[Text]"/>
      <dgm:spPr>
        <a:solidFill>
          <a:srgbClr val="005288"/>
        </a:solidFill>
      </dgm:spPr>
      <dgm:t>
        <a:bodyPr/>
        <a:lstStyle/>
        <a:p>
          <a:r>
            <a:rPr lang="en-US" dirty="0" smtClean="0">
              <a:solidFill>
                <a:schemeClr val="bg1"/>
              </a:solidFill>
            </a:rPr>
            <a:t>Institutional Form &amp; Governance</a:t>
          </a:r>
          <a:endParaRPr lang="en-US" dirty="0">
            <a:solidFill>
              <a:schemeClr val="bg1"/>
            </a:solidFill>
          </a:endParaRPr>
        </a:p>
      </dgm:t>
    </dgm:pt>
    <dgm:pt modelId="{BB51C915-62A0-4C1B-8EDD-A4D65AFAC93D}" type="parTrans" cxnId="{808E095E-63AC-4655-9C1F-6E1BF9C04834}">
      <dgm:prSet/>
      <dgm:spPr/>
      <dgm:t>
        <a:bodyPr/>
        <a:lstStyle/>
        <a:p>
          <a:endParaRPr lang="en-US"/>
        </a:p>
      </dgm:t>
    </dgm:pt>
    <dgm:pt modelId="{71D37E84-2975-4163-9365-3E1F61ABF076}" type="sibTrans" cxnId="{808E095E-63AC-4655-9C1F-6E1BF9C04834}">
      <dgm:prSet/>
      <dgm:spPr/>
      <dgm:t>
        <a:bodyPr/>
        <a:lstStyle/>
        <a:p>
          <a:endParaRPr lang="en-US"/>
        </a:p>
      </dgm:t>
    </dgm:pt>
    <dgm:pt modelId="{906F0162-3633-49A9-BC60-7A5EB828179A}">
      <dgm:prSet phldrT="[Text]"/>
      <dgm:spPr>
        <a:solidFill>
          <a:srgbClr val="005288"/>
        </a:solidFill>
      </dgm:spPr>
      <dgm:t>
        <a:bodyPr/>
        <a:lstStyle/>
        <a:p>
          <a:r>
            <a:rPr lang="en-US" dirty="0" smtClean="0"/>
            <a:t>Instruction &amp; Pedagogy</a:t>
          </a:r>
          <a:endParaRPr lang="en-US" dirty="0"/>
        </a:p>
      </dgm:t>
    </dgm:pt>
    <dgm:pt modelId="{1561F019-8F46-4D88-82F2-07EFF2CCE5FD}" type="parTrans" cxnId="{29B52456-1DAD-4C69-A12C-62CAD9E3880E}">
      <dgm:prSet/>
      <dgm:spPr/>
      <dgm:t>
        <a:bodyPr/>
        <a:lstStyle/>
        <a:p>
          <a:endParaRPr lang="en-US"/>
        </a:p>
      </dgm:t>
    </dgm:pt>
    <dgm:pt modelId="{A031C571-0D5E-4213-9488-24F524A63D01}" type="sibTrans" cxnId="{29B52456-1DAD-4C69-A12C-62CAD9E3880E}">
      <dgm:prSet/>
      <dgm:spPr/>
      <dgm:t>
        <a:bodyPr/>
        <a:lstStyle/>
        <a:p>
          <a:endParaRPr lang="en-US"/>
        </a:p>
      </dgm:t>
    </dgm:pt>
    <dgm:pt modelId="{E29896EA-02C5-4291-A6DC-AE80A1EF1F2D}">
      <dgm:prSet phldrT="[Text]"/>
      <dgm:spPr>
        <a:solidFill>
          <a:srgbClr val="005288"/>
        </a:solidFill>
      </dgm:spPr>
      <dgm:t>
        <a:bodyPr/>
        <a:lstStyle/>
        <a:p>
          <a:r>
            <a:rPr lang="en-US" dirty="0" smtClean="0"/>
            <a:t>Credentials</a:t>
          </a:r>
          <a:endParaRPr lang="en-US" dirty="0"/>
        </a:p>
      </dgm:t>
    </dgm:pt>
    <dgm:pt modelId="{37387501-B589-46CF-843E-F05783235641}" type="parTrans" cxnId="{805DC2EB-5979-4F42-B655-63B6B218A460}">
      <dgm:prSet/>
      <dgm:spPr/>
      <dgm:t>
        <a:bodyPr/>
        <a:lstStyle/>
        <a:p>
          <a:endParaRPr lang="en-US"/>
        </a:p>
      </dgm:t>
    </dgm:pt>
    <dgm:pt modelId="{C7EC70E1-80F4-4B3E-90AD-F21A70B68B75}" type="sibTrans" cxnId="{805DC2EB-5979-4F42-B655-63B6B218A460}">
      <dgm:prSet/>
      <dgm:spPr/>
      <dgm:t>
        <a:bodyPr/>
        <a:lstStyle/>
        <a:p>
          <a:endParaRPr lang="en-US"/>
        </a:p>
      </dgm:t>
    </dgm:pt>
    <dgm:pt modelId="{E9BC0203-2059-4BF8-BDDF-CDBDE54316DE}">
      <dgm:prSet phldrT="[Text]"/>
      <dgm:spPr>
        <a:solidFill>
          <a:srgbClr val="005288"/>
        </a:solidFill>
      </dgm:spPr>
      <dgm:t>
        <a:bodyPr/>
        <a:lstStyle/>
        <a:p>
          <a:r>
            <a:rPr lang="en-US" dirty="0" smtClean="0"/>
            <a:t>Finance</a:t>
          </a:r>
          <a:endParaRPr lang="en-US" dirty="0"/>
        </a:p>
      </dgm:t>
    </dgm:pt>
    <dgm:pt modelId="{88BA9A19-EB99-40AA-9C28-E3D8FE8C6759}" type="parTrans" cxnId="{C38EF1DA-6087-49A2-A426-32349CF2265A}">
      <dgm:prSet/>
      <dgm:spPr/>
      <dgm:t>
        <a:bodyPr/>
        <a:lstStyle/>
        <a:p>
          <a:endParaRPr lang="en-US"/>
        </a:p>
      </dgm:t>
    </dgm:pt>
    <dgm:pt modelId="{E2050B4D-188B-4E40-8A3F-70B57D6F6733}" type="sibTrans" cxnId="{C38EF1DA-6087-49A2-A426-32349CF2265A}">
      <dgm:prSet/>
      <dgm:spPr/>
      <dgm:t>
        <a:bodyPr/>
        <a:lstStyle/>
        <a:p>
          <a:endParaRPr lang="en-US"/>
        </a:p>
      </dgm:t>
    </dgm:pt>
    <dgm:pt modelId="{C5387F6E-84AA-42EA-B02F-61B93A4EB480}" type="pres">
      <dgm:prSet presAssocID="{58312CEB-846B-4F78-A855-799766570864}" presName="cycleMatrixDiagram" presStyleCnt="0">
        <dgm:presLayoutVars>
          <dgm:chMax val="1"/>
          <dgm:dir/>
          <dgm:animLvl val="lvl"/>
          <dgm:resizeHandles val="exact"/>
        </dgm:presLayoutVars>
      </dgm:prSet>
      <dgm:spPr/>
      <dgm:t>
        <a:bodyPr/>
        <a:lstStyle/>
        <a:p>
          <a:endParaRPr lang="en-US"/>
        </a:p>
      </dgm:t>
    </dgm:pt>
    <dgm:pt modelId="{6EF2EF77-5C80-45CE-B3D3-7BB4BA8C136A}" type="pres">
      <dgm:prSet presAssocID="{58312CEB-846B-4F78-A855-799766570864}" presName="children" presStyleCnt="0"/>
      <dgm:spPr/>
    </dgm:pt>
    <dgm:pt modelId="{54D24269-511E-4590-B2DA-4E0D477373DB}" type="pres">
      <dgm:prSet presAssocID="{58312CEB-846B-4F78-A855-799766570864}" presName="childPlaceholder" presStyleCnt="0"/>
      <dgm:spPr/>
    </dgm:pt>
    <dgm:pt modelId="{4C7B0CAD-14D8-4373-9204-D674573F2382}" type="pres">
      <dgm:prSet presAssocID="{58312CEB-846B-4F78-A855-799766570864}" presName="circle" presStyleCnt="0"/>
      <dgm:spPr/>
    </dgm:pt>
    <dgm:pt modelId="{98BFA15B-342A-4ABC-B7AC-303F2606AD08}" type="pres">
      <dgm:prSet presAssocID="{58312CEB-846B-4F78-A855-799766570864}" presName="quadrant1" presStyleLbl="node1" presStyleIdx="0" presStyleCnt="4" custLinFactNeighborX="-29892" custLinFactNeighborY="-17052">
        <dgm:presLayoutVars>
          <dgm:chMax val="1"/>
          <dgm:bulletEnabled val="1"/>
        </dgm:presLayoutVars>
      </dgm:prSet>
      <dgm:spPr/>
      <dgm:t>
        <a:bodyPr/>
        <a:lstStyle/>
        <a:p>
          <a:endParaRPr lang="en-US"/>
        </a:p>
      </dgm:t>
    </dgm:pt>
    <dgm:pt modelId="{B8CC8050-AE61-46A6-9F8E-80E12E9C63BC}" type="pres">
      <dgm:prSet presAssocID="{58312CEB-846B-4F78-A855-799766570864}" presName="quadrant2" presStyleLbl="node1" presStyleIdx="1" presStyleCnt="4" custLinFactNeighborX="24908" custLinFactNeighborY="-17052">
        <dgm:presLayoutVars>
          <dgm:chMax val="1"/>
          <dgm:bulletEnabled val="1"/>
        </dgm:presLayoutVars>
      </dgm:prSet>
      <dgm:spPr/>
      <dgm:t>
        <a:bodyPr/>
        <a:lstStyle/>
        <a:p>
          <a:endParaRPr lang="en-US"/>
        </a:p>
      </dgm:t>
    </dgm:pt>
    <dgm:pt modelId="{98464A36-C47D-4797-8BA6-994188831136}" type="pres">
      <dgm:prSet presAssocID="{58312CEB-846B-4F78-A855-799766570864}" presName="quadrant3" presStyleLbl="node1" presStyleIdx="2" presStyleCnt="4" custLinFactNeighborX="24908" custLinFactNeighborY="2753">
        <dgm:presLayoutVars>
          <dgm:chMax val="1"/>
          <dgm:bulletEnabled val="1"/>
        </dgm:presLayoutVars>
      </dgm:prSet>
      <dgm:spPr/>
      <dgm:t>
        <a:bodyPr/>
        <a:lstStyle/>
        <a:p>
          <a:endParaRPr lang="en-US"/>
        </a:p>
      </dgm:t>
    </dgm:pt>
    <dgm:pt modelId="{D3AF65EB-C70A-4B20-8838-0470852D0233}" type="pres">
      <dgm:prSet presAssocID="{58312CEB-846B-4F78-A855-799766570864}" presName="quadrant4" presStyleLbl="node1" presStyleIdx="3" presStyleCnt="4" custScaleX="102189" custScaleY="99999" custLinFactNeighborX="-28797" custLinFactNeighborY="5102">
        <dgm:presLayoutVars>
          <dgm:chMax val="1"/>
          <dgm:bulletEnabled val="1"/>
        </dgm:presLayoutVars>
      </dgm:prSet>
      <dgm:spPr/>
      <dgm:t>
        <a:bodyPr/>
        <a:lstStyle/>
        <a:p>
          <a:endParaRPr lang="en-US"/>
        </a:p>
      </dgm:t>
    </dgm:pt>
    <dgm:pt modelId="{CD9CAA14-480F-43C8-AA06-9F8453B0C0B0}" type="pres">
      <dgm:prSet presAssocID="{58312CEB-846B-4F78-A855-799766570864}" presName="quadrantPlaceholder" presStyleCnt="0"/>
      <dgm:spPr/>
    </dgm:pt>
    <dgm:pt modelId="{7EF12BFC-61CB-4CB5-89BA-E9EDE927791A}" type="pres">
      <dgm:prSet presAssocID="{58312CEB-846B-4F78-A855-799766570864}" presName="center1" presStyleLbl="fgShp" presStyleIdx="0" presStyleCnt="2"/>
      <dgm:spPr>
        <a:solidFill>
          <a:schemeClr val="accent1">
            <a:lumMod val="90000"/>
          </a:schemeClr>
        </a:solidFill>
      </dgm:spPr>
      <dgm:t>
        <a:bodyPr/>
        <a:lstStyle/>
        <a:p>
          <a:endParaRPr lang="en-US"/>
        </a:p>
      </dgm:t>
    </dgm:pt>
    <dgm:pt modelId="{644C8C10-975E-4B5A-B04B-5AE0074EA2AC}" type="pres">
      <dgm:prSet presAssocID="{58312CEB-846B-4F78-A855-799766570864}" presName="center2" presStyleLbl="fgShp" presStyleIdx="1" presStyleCnt="2"/>
      <dgm:spPr>
        <a:solidFill>
          <a:schemeClr val="accent1">
            <a:lumMod val="90000"/>
          </a:schemeClr>
        </a:solidFill>
      </dgm:spPr>
      <dgm:t>
        <a:bodyPr/>
        <a:lstStyle/>
        <a:p>
          <a:endParaRPr lang="en-US"/>
        </a:p>
      </dgm:t>
    </dgm:pt>
  </dgm:ptLst>
  <dgm:cxnLst>
    <dgm:cxn modelId="{EF6CBC5D-4C6A-4E68-97F6-BDEF1A0D6FBE}" type="presOf" srcId="{906F0162-3633-49A9-BC60-7A5EB828179A}" destId="{B8CC8050-AE61-46A6-9F8E-80E12E9C63BC}" srcOrd="0" destOrd="0" presId="urn:microsoft.com/office/officeart/2005/8/layout/cycle4"/>
    <dgm:cxn modelId="{808E095E-63AC-4655-9C1F-6E1BF9C04834}" srcId="{58312CEB-846B-4F78-A855-799766570864}" destId="{1720EAA1-B06A-48E7-8346-41F53F50B253}" srcOrd="0" destOrd="0" parTransId="{BB51C915-62A0-4C1B-8EDD-A4D65AFAC93D}" sibTransId="{71D37E84-2975-4163-9365-3E1F61ABF076}"/>
    <dgm:cxn modelId="{805DC2EB-5979-4F42-B655-63B6B218A460}" srcId="{58312CEB-846B-4F78-A855-799766570864}" destId="{E29896EA-02C5-4291-A6DC-AE80A1EF1F2D}" srcOrd="2" destOrd="0" parTransId="{37387501-B589-46CF-843E-F05783235641}" sibTransId="{C7EC70E1-80F4-4B3E-90AD-F21A70B68B75}"/>
    <dgm:cxn modelId="{B431A72B-41BB-4A09-A6B8-C11361D8B2DD}" type="presOf" srcId="{E9BC0203-2059-4BF8-BDDF-CDBDE54316DE}" destId="{D3AF65EB-C70A-4B20-8838-0470852D0233}" srcOrd="0" destOrd="0" presId="urn:microsoft.com/office/officeart/2005/8/layout/cycle4"/>
    <dgm:cxn modelId="{BF0E8BDC-D338-41F0-8122-1A540E57B5BE}" type="presOf" srcId="{E29896EA-02C5-4291-A6DC-AE80A1EF1F2D}" destId="{98464A36-C47D-4797-8BA6-994188831136}" srcOrd="0" destOrd="0" presId="urn:microsoft.com/office/officeart/2005/8/layout/cycle4"/>
    <dgm:cxn modelId="{29B52456-1DAD-4C69-A12C-62CAD9E3880E}" srcId="{58312CEB-846B-4F78-A855-799766570864}" destId="{906F0162-3633-49A9-BC60-7A5EB828179A}" srcOrd="1" destOrd="0" parTransId="{1561F019-8F46-4D88-82F2-07EFF2CCE5FD}" sibTransId="{A031C571-0D5E-4213-9488-24F524A63D01}"/>
    <dgm:cxn modelId="{55B06B5D-3855-47C8-B41A-DDD2796B1C4E}" type="presOf" srcId="{58312CEB-846B-4F78-A855-799766570864}" destId="{C5387F6E-84AA-42EA-B02F-61B93A4EB480}" srcOrd="0" destOrd="0" presId="urn:microsoft.com/office/officeart/2005/8/layout/cycle4"/>
    <dgm:cxn modelId="{C38EF1DA-6087-49A2-A426-32349CF2265A}" srcId="{58312CEB-846B-4F78-A855-799766570864}" destId="{E9BC0203-2059-4BF8-BDDF-CDBDE54316DE}" srcOrd="3" destOrd="0" parTransId="{88BA9A19-EB99-40AA-9C28-E3D8FE8C6759}" sibTransId="{E2050B4D-188B-4E40-8A3F-70B57D6F6733}"/>
    <dgm:cxn modelId="{ED7B6CEB-5378-418F-BF5E-5E645570A8AF}" type="presOf" srcId="{1720EAA1-B06A-48E7-8346-41F53F50B253}" destId="{98BFA15B-342A-4ABC-B7AC-303F2606AD08}" srcOrd="0" destOrd="0" presId="urn:microsoft.com/office/officeart/2005/8/layout/cycle4"/>
    <dgm:cxn modelId="{83FDAD93-DF16-44CE-997F-250FAEA284B1}" type="presParOf" srcId="{C5387F6E-84AA-42EA-B02F-61B93A4EB480}" destId="{6EF2EF77-5C80-45CE-B3D3-7BB4BA8C136A}" srcOrd="0" destOrd="0" presId="urn:microsoft.com/office/officeart/2005/8/layout/cycle4"/>
    <dgm:cxn modelId="{4AD20356-42B1-40AA-9CD5-A183567BB62B}" type="presParOf" srcId="{6EF2EF77-5C80-45CE-B3D3-7BB4BA8C136A}" destId="{54D24269-511E-4590-B2DA-4E0D477373DB}" srcOrd="0" destOrd="0" presId="urn:microsoft.com/office/officeart/2005/8/layout/cycle4"/>
    <dgm:cxn modelId="{48CC7413-684B-41CF-BCCC-DE10057C9F3A}" type="presParOf" srcId="{C5387F6E-84AA-42EA-B02F-61B93A4EB480}" destId="{4C7B0CAD-14D8-4373-9204-D674573F2382}" srcOrd="1" destOrd="0" presId="urn:microsoft.com/office/officeart/2005/8/layout/cycle4"/>
    <dgm:cxn modelId="{24C647D0-8108-42A0-BB8A-9FB91A24B87C}" type="presParOf" srcId="{4C7B0CAD-14D8-4373-9204-D674573F2382}" destId="{98BFA15B-342A-4ABC-B7AC-303F2606AD08}" srcOrd="0" destOrd="0" presId="urn:microsoft.com/office/officeart/2005/8/layout/cycle4"/>
    <dgm:cxn modelId="{8F669B37-3E9C-40D9-9F9D-788FE4DA5118}" type="presParOf" srcId="{4C7B0CAD-14D8-4373-9204-D674573F2382}" destId="{B8CC8050-AE61-46A6-9F8E-80E12E9C63BC}" srcOrd="1" destOrd="0" presId="urn:microsoft.com/office/officeart/2005/8/layout/cycle4"/>
    <dgm:cxn modelId="{5984ECE3-934B-46F4-B1A1-3A3E941A74E4}" type="presParOf" srcId="{4C7B0CAD-14D8-4373-9204-D674573F2382}" destId="{98464A36-C47D-4797-8BA6-994188831136}" srcOrd="2" destOrd="0" presId="urn:microsoft.com/office/officeart/2005/8/layout/cycle4"/>
    <dgm:cxn modelId="{1A2BFB42-FB58-4632-981B-2BFAFB31FA45}" type="presParOf" srcId="{4C7B0CAD-14D8-4373-9204-D674573F2382}" destId="{D3AF65EB-C70A-4B20-8838-0470852D0233}" srcOrd="3" destOrd="0" presId="urn:microsoft.com/office/officeart/2005/8/layout/cycle4"/>
    <dgm:cxn modelId="{75750F9F-92B6-40CC-A68F-E46E26A5B97B}" type="presParOf" srcId="{4C7B0CAD-14D8-4373-9204-D674573F2382}" destId="{CD9CAA14-480F-43C8-AA06-9F8453B0C0B0}" srcOrd="4" destOrd="0" presId="urn:microsoft.com/office/officeart/2005/8/layout/cycle4"/>
    <dgm:cxn modelId="{CF4E4C6B-47C9-42DD-82C3-5034EC77FEF0}" type="presParOf" srcId="{C5387F6E-84AA-42EA-B02F-61B93A4EB480}" destId="{7EF12BFC-61CB-4CB5-89BA-E9EDE927791A}" srcOrd="2" destOrd="0" presId="urn:microsoft.com/office/officeart/2005/8/layout/cycle4"/>
    <dgm:cxn modelId="{9842AC92-E8F6-44B2-A92C-F35E777A4C35}" type="presParOf" srcId="{C5387F6E-84AA-42EA-B02F-61B93A4EB480}" destId="{644C8C10-975E-4B5A-B04B-5AE0074EA2AC}"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64C974-956A-486E-B2A4-1AFE1BDB8C44}" type="doc">
      <dgm:prSet loTypeId="urn:microsoft.com/office/officeart/2005/8/layout/funnel1" loCatId="process" qsTypeId="urn:microsoft.com/office/officeart/2005/8/quickstyle/simple1#2" qsCatId="simple" csTypeId="urn:microsoft.com/office/officeart/2005/8/colors/accent1_2#2" csCatId="accent1" phldr="1"/>
      <dgm:spPr/>
      <dgm:t>
        <a:bodyPr/>
        <a:lstStyle/>
        <a:p>
          <a:endParaRPr lang="en-US"/>
        </a:p>
      </dgm:t>
    </dgm:pt>
    <dgm:pt modelId="{FFB48F29-A2B0-42B3-9886-839F701FFC29}">
      <dgm:prSet phldrT="[Text]"/>
      <dgm:spPr/>
      <dgm:t>
        <a:bodyPr/>
        <a:lstStyle/>
        <a:p>
          <a:r>
            <a:rPr lang="en-US" dirty="0" smtClean="0">
              <a:solidFill>
                <a:schemeClr val="tx1"/>
              </a:solidFill>
            </a:rPr>
            <a:t>AP in English language and AP Statistics</a:t>
          </a:r>
          <a:endParaRPr lang="en-US" dirty="0">
            <a:solidFill>
              <a:schemeClr val="tx1"/>
            </a:solidFill>
          </a:endParaRPr>
        </a:p>
      </dgm:t>
    </dgm:pt>
    <dgm:pt modelId="{341AE604-FA01-43C2-8FE0-3447D46F24D2}" type="parTrans" cxnId="{4F288DAA-E5BF-4613-8151-FEFD20BD8A1A}">
      <dgm:prSet/>
      <dgm:spPr/>
      <dgm:t>
        <a:bodyPr/>
        <a:lstStyle/>
        <a:p>
          <a:endParaRPr lang="en-US"/>
        </a:p>
      </dgm:t>
    </dgm:pt>
    <dgm:pt modelId="{0F5949AC-8C6F-41BB-BABD-ADEE94FD8699}" type="sibTrans" cxnId="{4F288DAA-E5BF-4613-8151-FEFD20BD8A1A}">
      <dgm:prSet/>
      <dgm:spPr/>
      <dgm:t>
        <a:bodyPr/>
        <a:lstStyle/>
        <a:p>
          <a:endParaRPr lang="en-US"/>
        </a:p>
      </dgm:t>
    </dgm:pt>
    <dgm:pt modelId="{4CA901C5-0E6D-4859-A1A9-BA1957069220}">
      <dgm:prSet phldrT="[Text]"/>
      <dgm:spPr/>
      <dgm:t>
        <a:bodyPr/>
        <a:lstStyle/>
        <a:p>
          <a:r>
            <a:rPr lang="en-US" dirty="0" smtClean="0">
              <a:solidFill>
                <a:schemeClr val="tx1"/>
              </a:solidFill>
            </a:rPr>
            <a:t>Work Experience</a:t>
          </a:r>
          <a:endParaRPr lang="en-US" dirty="0">
            <a:solidFill>
              <a:schemeClr val="tx1"/>
            </a:solidFill>
          </a:endParaRPr>
        </a:p>
      </dgm:t>
    </dgm:pt>
    <dgm:pt modelId="{597745FC-CB15-4B1D-BC6C-D043B839A666}" type="parTrans" cxnId="{330796FD-507A-4D2C-A769-5B190F154EDA}">
      <dgm:prSet/>
      <dgm:spPr/>
      <dgm:t>
        <a:bodyPr/>
        <a:lstStyle/>
        <a:p>
          <a:endParaRPr lang="en-US"/>
        </a:p>
      </dgm:t>
    </dgm:pt>
    <dgm:pt modelId="{475BF552-CC2F-43FE-89AA-2AFCD7B0E66F}" type="sibTrans" cxnId="{330796FD-507A-4D2C-A769-5B190F154EDA}">
      <dgm:prSet/>
      <dgm:spPr/>
      <dgm:t>
        <a:bodyPr/>
        <a:lstStyle/>
        <a:p>
          <a:endParaRPr lang="en-US"/>
        </a:p>
      </dgm:t>
    </dgm:pt>
    <dgm:pt modelId="{17F426A3-CBDA-49C9-9EE2-A6D3B553E8B6}">
      <dgm:prSet phldrT="[Text]"/>
      <dgm:spPr/>
      <dgm:t>
        <a:bodyPr/>
        <a:lstStyle/>
        <a:p>
          <a:r>
            <a:rPr lang="en-US" dirty="0" smtClean="0">
              <a:solidFill>
                <a:schemeClr val="tx1"/>
              </a:solidFill>
            </a:rPr>
            <a:t>Occupational Credential</a:t>
          </a:r>
          <a:endParaRPr lang="en-US" dirty="0">
            <a:solidFill>
              <a:schemeClr val="tx1"/>
            </a:solidFill>
          </a:endParaRPr>
        </a:p>
      </dgm:t>
    </dgm:pt>
    <dgm:pt modelId="{E94D5179-18E0-4F9A-9D8F-8D376915DBCE}" type="parTrans" cxnId="{3403B210-8F25-4E86-8E2E-A99A4B90C614}">
      <dgm:prSet/>
      <dgm:spPr/>
      <dgm:t>
        <a:bodyPr/>
        <a:lstStyle/>
        <a:p>
          <a:endParaRPr lang="en-US"/>
        </a:p>
      </dgm:t>
    </dgm:pt>
    <dgm:pt modelId="{0E589354-5E78-4775-9168-49DC741394ED}" type="sibTrans" cxnId="{3403B210-8F25-4E86-8E2E-A99A4B90C614}">
      <dgm:prSet/>
      <dgm:spPr/>
      <dgm:t>
        <a:bodyPr/>
        <a:lstStyle/>
        <a:p>
          <a:endParaRPr lang="en-US"/>
        </a:p>
      </dgm:t>
    </dgm:pt>
    <dgm:pt modelId="{8B2DFC0C-925C-4484-9023-30D540524B45}">
      <dgm:prSet phldrT="[Text]"/>
      <dgm:spPr/>
      <dgm:t>
        <a:bodyPr/>
        <a:lstStyle/>
        <a:p>
          <a:r>
            <a:rPr lang="en-US" b="1" dirty="0" smtClean="0">
              <a:latin typeface="Georgia" panose="02040502050405020303" pitchFamily="18" charset="0"/>
            </a:rPr>
            <a:t>Knowledge Worker Journeyman License</a:t>
          </a:r>
        </a:p>
        <a:p>
          <a:r>
            <a:rPr lang="en-US" b="1" dirty="0" smtClean="0">
              <a:latin typeface="Georgia" panose="02040502050405020303" pitchFamily="18" charset="0"/>
            </a:rPr>
            <a:t>Adaptive Experts</a:t>
          </a:r>
        </a:p>
        <a:p>
          <a:r>
            <a:rPr lang="en-US" b="1" dirty="0" smtClean="0">
              <a:latin typeface="Georgia" panose="02040502050405020303" pitchFamily="18" charset="0"/>
            </a:rPr>
            <a:t>T-Shaped Professionals</a:t>
          </a:r>
          <a:endParaRPr lang="en-US" b="1" dirty="0">
            <a:latin typeface="Georgia" panose="02040502050405020303" pitchFamily="18" charset="0"/>
          </a:endParaRPr>
        </a:p>
      </dgm:t>
    </dgm:pt>
    <dgm:pt modelId="{BF6302AB-6C45-48C6-A629-4DC8BCEBC60E}" type="parTrans" cxnId="{939AC63E-77CE-4C88-84AB-F4C5F884F463}">
      <dgm:prSet/>
      <dgm:spPr/>
      <dgm:t>
        <a:bodyPr/>
        <a:lstStyle/>
        <a:p>
          <a:endParaRPr lang="en-US"/>
        </a:p>
      </dgm:t>
    </dgm:pt>
    <dgm:pt modelId="{60531FF6-6432-4601-B5BA-50CFC950615E}" type="sibTrans" cxnId="{939AC63E-77CE-4C88-84AB-F4C5F884F463}">
      <dgm:prSet/>
      <dgm:spPr/>
      <dgm:t>
        <a:bodyPr/>
        <a:lstStyle/>
        <a:p>
          <a:endParaRPr lang="en-US"/>
        </a:p>
      </dgm:t>
    </dgm:pt>
    <dgm:pt modelId="{9A24FAEB-B08F-40FF-B863-2D4F51D7D7B0}" type="pres">
      <dgm:prSet presAssocID="{6364C974-956A-486E-B2A4-1AFE1BDB8C44}" presName="Name0" presStyleCnt="0">
        <dgm:presLayoutVars>
          <dgm:chMax val="4"/>
          <dgm:resizeHandles val="exact"/>
        </dgm:presLayoutVars>
      </dgm:prSet>
      <dgm:spPr/>
      <dgm:t>
        <a:bodyPr/>
        <a:lstStyle/>
        <a:p>
          <a:endParaRPr lang="en-US"/>
        </a:p>
      </dgm:t>
    </dgm:pt>
    <dgm:pt modelId="{B13444D8-03F1-43A2-9C5C-1A831F072E2D}" type="pres">
      <dgm:prSet presAssocID="{6364C974-956A-486E-B2A4-1AFE1BDB8C44}" presName="ellipse" presStyleLbl="trBgShp" presStyleIdx="0" presStyleCnt="1"/>
      <dgm:spPr/>
    </dgm:pt>
    <dgm:pt modelId="{14CC32D4-AB73-4803-A4BB-5450075B13D5}" type="pres">
      <dgm:prSet presAssocID="{6364C974-956A-486E-B2A4-1AFE1BDB8C44}" presName="arrow1" presStyleLbl="fgShp" presStyleIdx="0" presStyleCnt="1" custLinFactNeighborX="2239" custLinFactNeighborY="-21632"/>
      <dgm:spPr/>
    </dgm:pt>
    <dgm:pt modelId="{A6EEFA61-2938-43E7-9906-2ABDDDED58D0}" type="pres">
      <dgm:prSet presAssocID="{6364C974-956A-486E-B2A4-1AFE1BDB8C44}" presName="rectangle" presStyleLbl="revTx" presStyleIdx="0" presStyleCnt="1" custScaleX="123383" custScaleY="138508" custLinFactNeighborX="0" custLinFactNeighborY="20772">
        <dgm:presLayoutVars>
          <dgm:bulletEnabled val="1"/>
        </dgm:presLayoutVars>
      </dgm:prSet>
      <dgm:spPr/>
      <dgm:t>
        <a:bodyPr/>
        <a:lstStyle/>
        <a:p>
          <a:endParaRPr lang="en-US"/>
        </a:p>
      </dgm:t>
    </dgm:pt>
    <dgm:pt modelId="{64C1D8EE-9172-455A-A90A-E299F41B8B1E}" type="pres">
      <dgm:prSet presAssocID="{4CA901C5-0E6D-4859-A1A9-BA1957069220}" presName="item1" presStyleLbl="node1" presStyleIdx="0" presStyleCnt="3">
        <dgm:presLayoutVars>
          <dgm:bulletEnabled val="1"/>
        </dgm:presLayoutVars>
      </dgm:prSet>
      <dgm:spPr/>
      <dgm:t>
        <a:bodyPr/>
        <a:lstStyle/>
        <a:p>
          <a:endParaRPr lang="en-US"/>
        </a:p>
      </dgm:t>
    </dgm:pt>
    <dgm:pt modelId="{D9DAC7B0-8770-49BF-8D2E-C85A4FBB3A33}" type="pres">
      <dgm:prSet presAssocID="{17F426A3-CBDA-49C9-9EE2-A6D3B553E8B6}" presName="item2" presStyleLbl="node1" presStyleIdx="1" presStyleCnt="3">
        <dgm:presLayoutVars>
          <dgm:bulletEnabled val="1"/>
        </dgm:presLayoutVars>
      </dgm:prSet>
      <dgm:spPr/>
      <dgm:t>
        <a:bodyPr/>
        <a:lstStyle/>
        <a:p>
          <a:endParaRPr lang="en-US"/>
        </a:p>
      </dgm:t>
    </dgm:pt>
    <dgm:pt modelId="{3912A6A8-A897-4B5A-B9F7-9773F4BF341D}" type="pres">
      <dgm:prSet presAssocID="{8B2DFC0C-925C-4484-9023-30D540524B45}" presName="item3" presStyleLbl="node1" presStyleIdx="2" presStyleCnt="3">
        <dgm:presLayoutVars>
          <dgm:bulletEnabled val="1"/>
        </dgm:presLayoutVars>
      </dgm:prSet>
      <dgm:spPr/>
      <dgm:t>
        <a:bodyPr/>
        <a:lstStyle/>
        <a:p>
          <a:endParaRPr lang="en-US"/>
        </a:p>
      </dgm:t>
    </dgm:pt>
    <dgm:pt modelId="{2CF471CA-A4C9-4C70-BCA7-9B2DA880927A}" type="pres">
      <dgm:prSet presAssocID="{6364C974-956A-486E-B2A4-1AFE1BDB8C44}" presName="funnel" presStyleLbl="trAlignAcc1" presStyleIdx="0" presStyleCnt="1" custLinFactNeighborX="-1173" custLinFactNeighborY="-446"/>
      <dgm:spPr/>
    </dgm:pt>
  </dgm:ptLst>
  <dgm:cxnLst>
    <dgm:cxn modelId="{330796FD-507A-4D2C-A769-5B190F154EDA}" srcId="{6364C974-956A-486E-B2A4-1AFE1BDB8C44}" destId="{4CA901C5-0E6D-4859-A1A9-BA1957069220}" srcOrd="1" destOrd="0" parTransId="{597745FC-CB15-4B1D-BC6C-D043B839A666}" sibTransId="{475BF552-CC2F-43FE-89AA-2AFCD7B0E66F}"/>
    <dgm:cxn modelId="{939AC63E-77CE-4C88-84AB-F4C5F884F463}" srcId="{6364C974-956A-486E-B2A4-1AFE1BDB8C44}" destId="{8B2DFC0C-925C-4484-9023-30D540524B45}" srcOrd="3" destOrd="0" parTransId="{BF6302AB-6C45-48C6-A629-4DC8BCEBC60E}" sibTransId="{60531FF6-6432-4601-B5BA-50CFC950615E}"/>
    <dgm:cxn modelId="{8C0E80DC-0B3F-43C3-B938-7C46D7CE6A45}" type="presOf" srcId="{17F426A3-CBDA-49C9-9EE2-A6D3B553E8B6}" destId="{64C1D8EE-9172-455A-A90A-E299F41B8B1E}" srcOrd="0" destOrd="0" presId="urn:microsoft.com/office/officeart/2005/8/layout/funnel1"/>
    <dgm:cxn modelId="{4BE7EA86-BD4B-4B02-9DD8-4F4D86B5833E}" type="presOf" srcId="{4CA901C5-0E6D-4859-A1A9-BA1957069220}" destId="{D9DAC7B0-8770-49BF-8D2E-C85A4FBB3A33}" srcOrd="0" destOrd="0" presId="urn:microsoft.com/office/officeart/2005/8/layout/funnel1"/>
    <dgm:cxn modelId="{1FF69302-64AF-42D7-A7AF-85A0B4E78E3E}" type="presOf" srcId="{6364C974-956A-486E-B2A4-1AFE1BDB8C44}" destId="{9A24FAEB-B08F-40FF-B863-2D4F51D7D7B0}" srcOrd="0" destOrd="0" presId="urn:microsoft.com/office/officeart/2005/8/layout/funnel1"/>
    <dgm:cxn modelId="{3403B210-8F25-4E86-8E2E-A99A4B90C614}" srcId="{6364C974-956A-486E-B2A4-1AFE1BDB8C44}" destId="{17F426A3-CBDA-49C9-9EE2-A6D3B553E8B6}" srcOrd="2" destOrd="0" parTransId="{E94D5179-18E0-4F9A-9D8F-8D376915DBCE}" sibTransId="{0E589354-5E78-4775-9168-49DC741394ED}"/>
    <dgm:cxn modelId="{4F288DAA-E5BF-4613-8151-FEFD20BD8A1A}" srcId="{6364C974-956A-486E-B2A4-1AFE1BDB8C44}" destId="{FFB48F29-A2B0-42B3-9886-839F701FFC29}" srcOrd="0" destOrd="0" parTransId="{341AE604-FA01-43C2-8FE0-3447D46F24D2}" sibTransId="{0F5949AC-8C6F-41BB-BABD-ADEE94FD8699}"/>
    <dgm:cxn modelId="{EB5E71EC-624B-41D8-82D5-6974E43DB497}" type="presOf" srcId="{FFB48F29-A2B0-42B3-9886-839F701FFC29}" destId="{3912A6A8-A897-4B5A-B9F7-9773F4BF341D}" srcOrd="0" destOrd="0" presId="urn:microsoft.com/office/officeart/2005/8/layout/funnel1"/>
    <dgm:cxn modelId="{B40B3117-DF6F-42BE-B1D5-AAD496075126}" type="presOf" srcId="{8B2DFC0C-925C-4484-9023-30D540524B45}" destId="{A6EEFA61-2938-43E7-9906-2ABDDDED58D0}" srcOrd="0" destOrd="0" presId="urn:microsoft.com/office/officeart/2005/8/layout/funnel1"/>
    <dgm:cxn modelId="{3BF85E26-C6AD-40CF-92E2-D10317989828}" type="presParOf" srcId="{9A24FAEB-B08F-40FF-B863-2D4F51D7D7B0}" destId="{B13444D8-03F1-43A2-9C5C-1A831F072E2D}" srcOrd="0" destOrd="0" presId="urn:microsoft.com/office/officeart/2005/8/layout/funnel1"/>
    <dgm:cxn modelId="{E92F0BDA-25AD-4B2D-A8F1-4307D94936BB}" type="presParOf" srcId="{9A24FAEB-B08F-40FF-B863-2D4F51D7D7B0}" destId="{14CC32D4-AB73-4803-A4BB-5450075B13D5}" srcOrd="1" destOrd="0" presId="urn:microsoft.com/office/officeart/2005/8/layout/funnel1"/>
    <dgm:cxn modelId="{AE691390-D71C-41A8-BB81-F2E3205C6F28}" type="presParOf" srcId="{9A24FAEB-B08F-40FF-B863-2D4F51D7D7B0}" destId="{A6EEFA61-2938-43E7-9906-2ABDDDED58D0}" srcOrd="2" destOrd="0" presId="urn:microsoft.com/office/officeart/2005/8/layout/funnel1"/>
    <dgm:cxn modelId="{D599ADC6-4204-4ED9-B9EC-2EBC99F3E71C}" type="presParOf" srcId="{9A24FAEB-B08F-40FF-B863-2D4F51D7D7B0}" destId="{64C1D8EE-9172-455A-A90A-E299F41B8B1E}" srcOrd="3" destOrd="0" presId="urn:microsoft.com/office/officeart/2005/8/layout/funnel1"/>
    <dgm:cxn modelId="{9DBB74FF-92B2-44D2-B07F-95651B67DE1B}" type="presParOf" srcId="{9A24FAEB-B08F-40FF-B863-2D4F51D7D7B0}" destId="{D9DAC7B0-8770-49BF-8D2E-C85A4FBB3A33}" srcOrd="4" destOrd="0" presId="urn:microsoft.com/office/officeart/2005/8/layout/funnel1"/>
    <dgm:cxn modelId="{605B15F9-52B1-4EDF-BD08-9BE7C6C594F0}" type="presParOf" srcId="{9A24FAEB-B08F-40FF-B863-2D4F51D7D7B0}" destId="{3912A6A8-A897-4B5A-B9F7-9773F4BF341D}" srcOrd="5" destOrd="0" presId="urn:microsoft.com/office/officeart/2005/8/layout/funnel1"/>
    <dgm:cxn modelId="{729A5D8A-7EEA-40AC-8A56-05F734AFE927}" type="presParOf" srcId="{9A24FAEB-B08F-40FF-B863-2D4F51D7D7B0}" destId="{2CF471CA-A4C9-4C70-BCA7-9B2DA880927A}"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B4A7D-9B07-4279-B7D7-311CD7CFB831}">
      <dsp:nvSpPr>
        <dsp:cNvPr id="0" name=""/>
        <dsp:cNvSpPr/>
      </dsp:nvSpPr>
      <dsp:spPr>
        <a:xfrm>
          <a:off x="1152127" y="374658"/>
          <a:ext cx="2499475" cy="2499475"/>
        </a:xfrm>
        <a:prstGeom prst="blockArc">
          <a:avLst>
            <a:gd name="adj1" fmla="val 10800000"/>
            <a:gd name="adj2" fmla="val 16200000"/>
            <a:gd name="adj3" fmla="val 464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AA1D91E1-2BFB-42FF-9878-3347385AC14F}">
      <dsp:nvSpPr>
        <dsp:cNvPr id="0" name=""/>
        <dsp:cNvSpPr/>
      </dsp:nvSpPr>
      <dsp:spPr>
        <a:xfrm>
          <a:off x="1152127" y="374658"/>
          <a:ext cx="2499475" cy="2499475"/>
        </a:xfrm>
        <a:prstGeom prst="blockArc">
          <a:avLst>
            <a:gd name="adj1" fmla="val 5400000"/>
            <a:gd name="adj2" fmla="val 10800000"/>
            <a:gd name="adj3" fmla="val 464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BE80947F-9027-48DB-B34E-5B0095A918B8}">
      <dsp:nvSpPr>
        <dsp:cNvPr id="0" name=""/>
        <dsp:cNvSpPr/>
      </dsp:nvSpPr>
      <dsp:spPr>
        <a:xfrm>
          <a:off x="1152127" y="374658"/>
          <a:ext cx="2499475" cy="2499475"/>
        </a:xfrm>
        <a:prstGeom prst="blockArc">
          <a:avLst>
            <a:gd name="adj1" fmla="val 0"/>
            <a:gd name="adj2" fmla="val 5400000"/>
            <a:gd name="adj3" fmla="val 464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1B8EEB0F-6BF6-4056-BA08-5A9BD118DC80}">
      <dsp:nvSpPr>
        <dsp:cNvPr id="0" name=""/>
        <dsp:cNvSpPr/>
      </dsp:nvSpPr>
      <dsp:spPr>
        <a:xfrm>
          <a:off x="1152127" y="374658"/>
          <a:ext cx="2499475" cy="2499475"/>
        </a:xfrm>
        <a:prstGeom prst="blockArc">
          <a:avLst>
            <a:gd name="adj1" fmla="val 16200000"/>
            <a:gd name="adj2" fmla="val 0"/>
            <a:gd name="adj3" fmla="val 464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5B5A84DC-C85B-4935-B5D4-4AC1AA9E2793}">
      <dsp:nvSpPr>
        <dsp:cNvPr id="0" name=""/>
        <dsp:cNvSpPr/>
      </dsp:nvSpPr>
      <dsp:spPr>
        <a:xfrm>
          <a:off x="1826614" y="1049144"/>
          <a:ext cx="1150502" cy="115050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Learning Identity</a:t>
          </a:r>
          <a:endParaRPr lang="en-US" sz="1700" kern="1200" dirty="0"/>
        </a:p>
      </dsp:txBody>
      <dsp:txXfrm>
        <a:off x="1995101" y="1217631"/>
        <a:ext cx="813528" cy="813528"/>
      </dsp:txXfrm>
    </dsp:sp>
    <dsp:sp modelId="{D8D70C50-8648-4F76-933D-06E5EFC4EDFF}">
      <dsp:nvSpPr>
        <dsp:cNvPr id="0" name=""/>
        <dsp:cNvSpPr/>
      </dsp:nvSpPr>
      <dsp:spPr>
        <a:xfrm>
          <a:off x="1999189" y="974"/>
          <a:ext cx="805352" cy="805352"/>
        </a:xfrm>
        <a:prstGeom prst="ellipse">
          <a:avLst/>
        </a:prstGeom>
        <a:solidFill>
          <a:schemeClr val="accent1">
            <a:lumMod val="60000"/>
            <a:lumOff val="4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Service Member</a:t>
          </a:r>
        </a:p>
        <a:p>
          <a:pPr lvl="0" algn="ctr" defTabSz="400050">
            <a:lnSpc>
              <a:spcPct val="90000"/>
            </a:lnSpc>
            <a:spcBef>
              <a:spcPct val="0"/>
            </a:spcBef>
            <a:spcAft>
              <a:spcPct val="35000"/>
            </a:spcAft>
          </a:pPr>
          <a:r>
            <a:rPr lang="en-US" sz="900" kern="1200" dirty="0" smtClean="0"/>
            <a:t>(Worker)</a:t>
          </a:r>
          <a:endParaRPr lang="en-US" sz="900" kern="1200" dirty="0"/>
        </a:p>
      </dsp:txBody>
      <dsp:txXfrm>
        <a:off x="2117130" y="118915"/>
        <a:ext cx="569470" cy="569470"/>
      </dsp:txXfrm>
    </dsp:sp>
    <dsp:sp modelId="{A038D6AA-662F-4E06-9AB7-FDAA66E67F92}">
      <dsp:nvSpPr>
        <dsp:cNvPr id="0" name=""/>
        <dsp:cNvSpPr/>
      </dsp:nvSpPr>
      <dsp:spPr>
        <a:xfrm>
          <a:off x="3219934" y="1221719"/>
          <a:ext cx="805352" cy="805352"/>
        </a:xfrm>
        <a:prstGeom prst="ellipse">
          <a:avLst/>
        </a:prstGeom>
        <a:solidFill>
          <a:schemeClr val="accent1">
            <a:lumMod val="60000"/>
            <a:lumOff val="4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Community</a:t>
          </a:r>
        </a:p>
        <a:p>
          <a:pPr lvl="0" algn="ctr" defTabSz="400050">
            <a:lnSpc>
              <a:spcPct val="90000"/>
            </a:lnSpc>
            <a:spcBef>
              <a:spcPct val="0"/>
            </a:spcBef>
            <a:spcAft>
              <a:spcPct val="35000"/>
            </a:spcAft>
          </a:pPr>
          <a:r>
            <a:rPr lang="en-US" sz="900" kern="1200" dirty="0" smtClean="0"/>
            <a:t>Member</a:t>
          </a:r>
          <a:endParaRPr lang="en-US" sz="900" kern="1200" dirty="0"/>
        </a:p>
      </dsp:txBody>
      <dsp:txXfrm>
        <a:off x="3337875" y="1339660"/>
        <a:ext cx="569470" cy="569470"/>
      </dsp:txXfrm>
    </dsp:sp>
    <dsp:sp modelId="{3BF4F86D-123E-40E8-BE90-400C17000D59}">
      <dsp:nvSpPr>
        <dsp:cNvPr id="0" name=""/>
        <dsp:cNvSpPr/>
      </dsp:nvSpPr>
      <dsp:spPr>
        <a:xfrm>
          <a:off x="1999189" y="2442464"/>
          <a:ext cx="805352" cy="805352"/>
        </a:xfrm>
        <a:prstGeom prst="ellipse">
          <a:avLst/>
        </a:prstGeom>
        <a:solidFill>
          <a:schemeClr val="accent1">
            <a:lumMod val="60000"/>
            <a:lumOff val="4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Family</a:t>
          </a:r>
          <a:endParaRPr lang="en-US" sz="900" kern="1200" dirty="0"/>
        </a:p>
      </dsp:txBody>
      <dsp:txXfrm>
        <a:off x="2117130" y="2560405"/>
        <a:ext cx="569470" cy="569470"/>
      </dsp:txXfrm>
    </dsp:sp>
    <dsp:sp modelId="{4341E224-1998-49EF-A4CC-959DD104921A}">
      <dsp:nvSpPr>
        <dsp:cNvPr id="0" name=""/>
        <dsp:cNvSpPr/>
      </dsp:nvSpPr>
      <dsp:spPr>
        <a:xfrm>
          <a:off x="778444" y="1221719"/>
          <a:ext cx="805352" cy="805352"/>
        </a:xfrm>
        <a:prstGeom prst="ellipse">
          <a:avLst/>
        </a:prstGeom>
        <a:solidFill>
          <a:schemeClr val="accent1">
            <a:lumMod val="60000"/>
            <a:lumOff val="4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Student</a:t>
          </a:r>
          <a:endParaRPr lang="en-US" sz="900" kern="1200" dirty="0"/>
        </a:p>
      </dsp:txBody>
      <dsp:txXfrm>
        <a:off x="896385" y="1339660"/>
        <a:ext cx="569470" cy="569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15B-342A-4ABC-B7AC-303F2606AD08}">
      <dsp:nvSpPr>
        <dsp:cNvPr id="0" name=""/>
        <dsp:cNvSpPr/>
      </dsp:nvSpPr>
      <dsp:spPr>
        <a:xfrm>
          <a:off x="2109798"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Institutional Form &amp; Governance</a:t>
          </a:r>
          <a:endParaRPr lang="en-US" sz="1800" kern="1200" dirty="0">
            <a:solidFill>
              <a:schemeClr val="bg1"/>
            </a:solidFill>
          </a:endParaRPr>
        </a:p>
      </dsp:txBody>
      <dsp:txXfrm>
        <a:off x="2683793" y="831974"/>
        <a:ext cx="1385746" cy="1385746"/>
      </dsp:txXfrm>
    </dsp:sp>
    <dsp:sp modelId="{B8CC8050-AE61-46A6-9F8E-80E12E9C63BC}">
      <dsp:nvSpPr>
        <dsp:cNvPr id="0" name=""/>
        <dsp:cNvSpPr/>
      </dsp:nvSpPr>
      <dsp:spPr>
        <a:xfrm rot="5400000">
          <a:off x="4160059"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Instruction &amp; Pedagogy</a:t>
          </a:r>
          <a:endParaRPr lang="en-US" sz="1800" kern="1200" dirty="0"/>
        </a:p>
      </dsp:txBody>
      <dsp:txXfrm rot="-5400000">
        <a:off x="4160059" y="831974"/>
        <a:ext cx="1385746" cy="1385746"/>
      </dsp:txXfrm>
    </dsp:sp>
    <dsp:sp modelId="{98464A36-C47D-4797-8BA6-994188831136}">
      <dsp:nvSpPr>
        <dsp:cNvPr id="0" name=""/>
        <dsp:cNvSpPr/>
      </dsp:nvSpPr>
      <dsp:spPr>
        <a:xfrm rot="10800000">
          <a:off x="4160059"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Credentials</a:t>
          </a:r>
          <a:endParaRPr lang="en-US" sz="1800" kern="1200" dirty="0"/>
        </a:p>
      </dsp:txBody>
      <dsp:txXfrm rot="10800000">
        <a:off x="4160059" y="2308241"/>
        <a:ext cx="1385746" cy="1385746"/>
      </dsp:txXfrm>
    </dsp:sp>
    <dsp:sp modelId="{D3AF65EB-C70A-4B20-8838-0470852D0233}">
      <dsp:nvSpPr>
        <dsp:cNvPr id="0" name=""/>
        <dsp:cNvSpPr/>
      </dsp:nvSpPr>
      <dsp:spPr>
        <a:xfrm rot="16200000">
          <a:off x="2109798"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Finance</a:t>
          </a:r>
          <a:endParaRPr lang="en-US" sz="1800" kern="1200" dirty="0"/>
        </a:p>
      </dsp:txBody>
      <dsp:txXfrm rot="5400000">
        <a:off x="2683793" y="2308241"/>
        <a:ext cx="1385746" cy="1385746"/>
      </dsp:txXfrm>
    </dsp:sp>
    <dsp:sp modelId="{7EF12BFC-61CB-4CB5-89BA-E9EDE927791A}">
      <dsp:nvSpPr>
        <dsp:cNvPr id="0" name=""/>
        <dsp:cNvSpPr/>
      </dsp:nvSpPr>
      <dsp:spPr>
        <a:xfrm>
          <a:off x="3776484" y="1855644"/>
          <a:ext cx="676631" cy="5883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C8C10-975E-4B5A-B04B-5AE0074EA2AC}">
      <dsp:nvSpPr>
        <dsp:cNvPr id="0" name=""/>
        <dsp:cNvSpPr/>
      </dsp:nvSpPr>
      <dsp:spPr>
        <a:xfrm rot="10800000">
          <a:off x="3776484" y="2081942"/>
          <a:ext cx="676631" cy="5883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15B-342A-4ABC-B7AC-303F2606AD08}">
      <dsp:nvSpPr>
        <dsp:cNvPr id="0" name=""/>
        <dsp:cNvSpPr/>
      </dsp:nvSpPr>
      <dsp:spPr>
        <a:xfrm>
          <a:off x="2109798"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Content</a:t>
          </a:r>
        </a:p>
        <a:p>
          <a:pPr lvl="0" algn="ctr" defTabSz="844550">
            <a:lnSpc>
              <a:spcPct val="90000"/>
            </a:lnSpc>
            <a:spcBef>
              <a:spcPct val="0"/>
            </a:spcBef>
            <a:spcAft>
              <a:spcPct val="35000"/>
            </a:spcAft>
          </a:pPr>
          <a:r>
            <a:rPr lang="en-US" sz="1900" kern="1200" dirty="0" smtClean="0">
              <a:solidFill>
                <a:schemeClr val="bg1"/>
              </a:solidFill>
            </a:rPr>
            <a:t>Knowledge</a:t>
          </a:r>
          <a:endParaRPr lang="en-US" sz="1900" kern="1200" dirty="0">
            <a:solidFill>
              <a:schemeClr val="bg1"/>
            </a:solidFill>
          </a:endParaRPr>
        </a:p>
      </dsp:txBody>
      <dsp:txXfrm>
        <a:off x="2683793" y="831974"/>
        <a:ext cx="1385746" cy="1385746"/>
      </dsp:txXfrm>
    </dsp:sp>
    <dsp:sp modelId="{B8CC8050-AE61-46A6-9F8E-80E12E9C63BC}">
      <dsp:nvSpPr>
        <dsp:cNvPr id="0" name=""/>
        <dsp:cNvSpPr/>
      </dsp:nvSpPr>
      <dsp:spPr>
        <a:xfrm rot="5400000">
          <a:off x="4160059"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Applied and Meta-Skills</a:t>
          </a:r>
          <a:endParaRPr lang="en-US" sz="1900" kern="1200" dirty="0">
            <a:solidFill>
              <a:schemeClr val="bg1"/>
            </a:solidFill>
          </a:endParaRPr>
        </a:p>
      </dsp:txBody>
      <dsp:txXfrm rot="-5400000">
        <a:off x="4160059" y="831974"/>
        <a:ext cx="1385746" cy="1385746"/>
      </dsp:txXfrm>
    </dsp:sp>
    <dsp:sp modelId="{98464A36-C47D-4797-8BA6-994188831136}">
      <dsp:nvSpPr>
        <dsp:cNvPr id="0" name=""/>
        <dsp:cNvSpPr/>
      </dsp:nvSpPr>
      <dsp:spPr>
        <a:xfrm rot="10800000">
          <a:off x="4160059"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Social Networks</a:t>
          </a:r>
          <a:endParaRPr lang="en-US" sz="1900" kern="1200" dirty="0"/>
        </a:p>
      </dsp:txBody>
      <dsp:txXfrm rot="10800000">
        <a:off x="4160059" y="2308241"/>
        <a:ext cx="1385746" cy="1385746"/>
      </dsp:txXfrm>
    </dsp:sp>
    <dsp:sp modelId="{D3AF65EB-C70A-4B20-8838-0470852D0233}">
      <dsp:nvSpPr>
        <dsp:cNvPr id="0" name=""/>
        <dsp:cNvSpPr/>
      </dsp:nvSpPr>
      <dsp:spPr>
        <a:xfrm rot="16200000">
          <a:off x="2109798"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Credentials</a:t>
          </a:r>
          <a:endParaRPr lang="en-US" sz="1900" kern="1200" dirty="0">
            <a:solidFill>
              <a:schemeClr val="bg1"/>
            </a:solidFill>
          </a:endParaRPr>
        </a:p>
      </dsp:txBody>
      <dsp:txXfrm rot="5400000">
        <a:off x="2683793" y="2308241"/>
        <a:ext cx="1385746" cy="1385746"/>
      </dsp:txXfrm>
    </dsp:sp>
    <dsp:sp modelId="{7EF12BFC-61CB-4CB5-89BA-E9EDE927791A}">
      <dsp:nvSpPr>
        <dsp:cNvPr id="0" name=""/>
        <dsp:cNvSpPr/>
      </dsp:nvSpPr>
      <dsp:spPr>
        <a:xfrm>
          <a:off x="3776484" y="1855644"/>
          <a:ext cx="676631" cy="5883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C8C10-975E-4B5A-B04B-5AE0074EA2AC}">
      <dsp:nvSpPr>
        <dsp:cNvPr id="0" name=""/>
        <dsp:cNvSpPr/>
      </dsp:nvSpPr>
      <dsp:spPr>
        <a:xfrm rot="10800000">
          <a:off x="3776484" y="2081942"/>
          <a:ext cx="676631" cy="5883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3A86B-C64C-47C5-B713-289F726AE166}">
      <dsp:nvSpPr>
        <dsp:cNvPr id="0" name=""/>
        <dsp:cNvSpPr/>
      </dsp:nvSpPr>
      <dsp:spPr>
        <a:xfrm>
          <a:off x="2904524" y="1274307"/>
          <a:ext cx="2953951" cy="2953951"/>
        </a:xfrm>
        <a:prstGeom prst="ellipse">
          <a:avLst/>
        </a:prstGeom>
        <a:solidFill>
          <a:schemeClr val="accent5">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“College”</a:t>
          </a:r>
          <a:endParaRPr lang="en-US" sz="3600" kern="1200" dirty="0"/>
        </a:p>
      </dsp:txBody>
      <dsp:txXfrm>
        <a:off x="3337120" y="1706903"/>
        <a:ext cx="2088759" cy="2088759"/>
      </dsp:txXfrm>
    </dsp:sp>
    <dsp:sp modelId="{604F57B5-1CF2-4D18-8FC7-A1F40C89A5CB}">
      <dsp:nvSpPr>
        <dsp:cNvPr id="0" name=""/>
        <dsp:cNvSpPr/>
      </dsp:nvSpPr>
      <dsp:spPr>
        <a:xfrm>
          <a:off x="3643012" y="91136"/>
          <a:ext cx="1476975" cy="14769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General Education</a:t>
          </a:r>
          <a:endParaRPr lang="en-US" sz="1600" kern="1200" dirty="0"/>
        </a:p>
      </dsp:txBody>
      <dsp:txXfrm>
        <a:off x="3859310" y="307434"/>
        <a:ext cx="1044379" cy="1044379"/>
      </dsp:txXfrm>
    </dsp:sp>
    <dsp:sp modelId="{B3AACC3A-4653-40F8-802A-4C494DCA14B3}">
      <dsp:nvSpPr>
        <dsp:cNvPr id="0" name=""/>
        <dsp:cNvSpPr/>
      </dsp:nvSpPr>
      <dsp:spPr>
        <a:xfrm>
          <a:off x="5470618" y="1418970"/>
          <a:ext cx="1476975" cy="14769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Ubiquitous Learning Resources</a:t>
          </a:r>
          <a:endParaRPr lang="en-US" sz="1600" kern="1200" dirty="0"/>
        </a:p>
      </dsp:txBody>
      <dsp:txXfrm>
        <a:off x="5686916" y="1635268"/>
        <a:ext cx="1044379" cy="1044379"/>
      </dsp:txXfrm>
    </dsp:sp>
    <dsp:sp modelId="{A4734ACF-5BD5-42E2-A2A6-E3E5B2A3DA1A}">
      <dsp:nvSpPr>
        <dsp:cNvPr id="0" name=""/>
        <dsp:cNvSpPr/>
      </dsp:nvSpPr>
      <dsp:spPr>
        <a:xfrm>
          <a:off x="4773642" y="3575751"/>
          <a:ext cx="1474760" cy="14603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Exams/</a:t>
          </a:r>
        </a:p>
        <a:p>
          <a:pPr lvl="0" algn="ctr" defTabSz="622300">
            <a:lnSpc>
              <a:spcPct val="90000"/>
            </a:lnSpc>
            <a:spcBef>
              <a:spcPct val="0"/>
            </a:spcBef>
            <a:spcAft>
              <a:spcPct val="35000"/>
            </a:spcAft>
          </a:pPr>
          <a:r>
            <a:rPr lang="en-US" sz="1400" kern="1200" dirty="0" smtClean="0"/>
            <a:t>Assessment</a:t>
          </a:r>
          <a:endParaRPr lang="en-US" sz="1400" kern="1200" dirty="0"/>
        </a:p>
      </dsp:txBody>
      <dsp:txXfrm>
        <a:off x="4989616" y="3789618"/>
        <a:ext cx="1042812" cy="1032640"/>
      </dsp:txXfrm>
    </dsp:sp>
    <dsp:sp modelId="{AEC90533-E9C6-49B1-98B5-1CE93257955E}">
      <dsp:nvSpPr>
        <dsp:cNvPr id="0" name=""/>
        <dsp:cNvSpPr/>
      </dsp:nvSpPr>
      <dsp:spPr>
        <a:xfrm>
          <a:off x="2513489" y="3567450"/>
          <a:ext cx="1476975" cy="14769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Badges/</a:t>
          </a:r>
        </a:p>
        <a:p>
          <a:pPr lvl="0" algn="ctr" defTabSz="622300">
            <a:lnSpc>
              <a:spcPct val="90000"/>
            </a:lnSpc>
            <a:spcBef>
              <a:spcPct val="0"/>
            </a:spcBef>
            <a:spcAft>
              <a:spcPct val="35000"/>
            </a:spcAft>
          </a:pPr>
          <a:r>
            <a:rPr lang="en-US" sz="1400" kern="1200" dirty="0" smtClean="0"/>
            <a:t>Competency</a:t>
          </a:r>
          <a:endParaRPr lang="en-US" sz="1400" kern="1200" dirty="0"/>
        </a:p>
      </dsp:txBody>
      <dsp:txXfrm>
        <a:off x="2729787" y="3783748"/>
        <a:ext cx="1044379" cy="1044379"/>
      </dsp:txXfrm>
    </dsp:sp>
    <dsp:sp modelId="{299B29C7-B949-4AB7-B35E-BD7FBE9A2F62}">
      <dsp:nvSpPr>
        <dsp:cNvPr id="0" name=""/>
        <dsp:cNvSpPr/>
      </dsp:nvSpPr>
      <dsp:spPr>
        <a:xfrm>
          <a:off x="1815405" y="1418970"/>
          <a:ext cx="1476975" cy="14769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Credit for Prior Learning</a:t>
          </a:r>
          <a:endParaRPr lang="en-US" sz="1600" kern="1200" dirty="0"/>
        </a:p>
      </dsp:txBody>
      <dsp:txXfrm>
        <a:off x="2031703" y="1635268"/>
        <a:ext cx="1044379" cy="1044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15B-342A-4ABC-B7AC-303F2606AD08}">
      <dsp:nvSpPr>
        <dsp:cNvPr id="0" name=""/>
        <dsp:cNvSpPr/>
      </dsp:nvSpPr>
      <dsp:spPr>
        <a:xfrm>
          <a:off x="1523992" y="-76195"/>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Institutional Form &amp; Governance</a:t>
          </a:r>
          <a:endParaRPr lang="en-US" sz="1600" kern="1200" dirty="0">
            <a:solidFill>
              <a:schemeClr val="bg1"/>
            </a:solidFill>
          </a:endParaRPr>
        </a:p>
      </dsp:txBody>
      <dsp:txXfrm>
        <a:off x="2097987" y="497800"/>
        <a:ext cx="1385746" cy="1385746"/>
      </dsp:txXfrm>
    </dsp:sp>
    <dsp:sp modelId="{B8CC8050-AE61-46A6-9F8E-80E12E9C63BC}">
      <dsp:nvSpPr>
        <dsp:cNvPr id="0" name=""/>
        <dsp:cNvSpPr/>
      </dsp:nvSpPr>
      <dsp:spPr>
        <a:xfrm rot="5400000">
          <a:off x="4648192" y="-76195"/>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Instruction &amp; Pedagogy</a:t>
          </a:r>
          <a:endParaRPr lang="en-US" sz="1600" kern="1200" dirty="0"/>
        </a:p>
      </dsp:txBody>
      <dsp:txXfrm rot="-5400000">
        <a:off x="4648192" y="497800"/>
        <a:ext cx="1385746" cy="1385746"/>
      </dsp:txXfrm>
    </dsp:sp>
    <dsp:sp modelId="{98464A36-C47D-4797-8BA6-994188831136}">
      <dsp:nvSpPr>
        <dsp:cNvPr id="0" name=""/>
        <dsp:cNvSpPr/>
      </dsp:nvSpPr>
      <dsp:spPr>
        <a:xfrm rot="10800000">
          <a:off x="4648192" y="2362192"/>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Credentials</a:t>
          </a:r>
          <a:endParaRPr lang="en-US" sz="1600" kern="1200" dirty="0"/>
        </a:p>
      </dsp:txBody>
      <dsp:txXfrm rot="10800000">
        <a:off x="4648192" y="2362192"/>
        <a:ext cx="1385746" cy="1385746"/>
      </dsp:txXfrm>
    </dsp:sp>
    <dsp:sp modelId="{D3AF65EB-C70A-4B20-8838-0470852D0233}">
      <dsp:nvSpPr>
        <dsp:cNvPr id="0" name=""/>
        <dsp:cNvSpPr/>
      </dsp:nvSpPr>
      <dsp:spPr>
        <a:xfrm rot="16200000">
          <a:off x="1545461" y="2386777"/>
          <a:ext cx="1959722" cy="2002640"/>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Finance</a:t>
          </a:r>
          <a:endParaRPr lang="en-US" sz="1600" kern="1200" dirty="0"/>
        </a:p>
      </dsp:txBody>
      <dsp:txXfrm rot="5400000">
        <a:off x="2110563" y="2408236"/>
        <a:ext cx="1416080" cy="1385733"/>
      </dsp:txXfrm>
    </dsp:sp>
    <dsp:sp modelId="{7EF12BFC-61CB-4CB5-89BA-E9EDE927791A}">
      <dsp:nvSpPr>
        <dsp:cNvPr id="0" name=""/>
        <dsp:cNvSpPr/>
      </dsp:nvSpPr>
      <dsp:spPr>
        <a:xfrm>
          <a:off x="3776484" y="1855644"/>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C8C10-975E-4B5A-B04B-5AE0074EA2AC}">
      <dsp:nvSpPr>
        <dsp:cNvPr id="0" name=""/>
        <dsp:cNvSpPr/>
      </dsp:nvSpPr>
      <dsp:spPr>
        <a:xfrm rot="10800000">
          <a:off x="3776484" y="2081942"/>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15B-342A-4ABC-B7AC-303F2606AD08}">
      <dsp:nvSpPr>
        <dsp:cNvPr id="0" name=""/>
        <dsp:cNvSpPr/>
      </dsp:nvSpPr>
      <dsp:spPr>
        <a:xfrm>
          <a:off x="2109798"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Institutional Form &amp; Governance</a:t>
          </a:r>
          <a:endParaRPr lang="en-US" sz="1800" kern="1200" dirty="0">
            <a:solidFill>
              <a:schemeClr val="bg1"/>
            </a:solidFill>
          </a:endParaRPr>
        </a:p>
      </dsp:txBody>
      <dsp:txXfrm>
        <a:off x="2683793" y="831974"/>
        <a:ext cx="1385746" cy="1385746"/>
      </dsp:txXfrm>
    </dsp:sp>
    <dsp:sp modelId="{B8CC8050-AE61-46A6-9F8E-80E12E9C63BC}">
      <dsp:nvSpPr>
        <dsp:cNvPr id="0" name=""/>
        <dsp:cNvSpPr/>
      </dsp:nvSpPr>
      <dsp:spPr>
        <a:xfrm rot="5400000">
          <a:off x="4160059" y="257979"/>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Instruction &amp; Pedagogy</a:t>
          </a:r>
          <a:endParaRPr lang="en-US" sz="1800" kern="1200" dirty="0"/>
        </a:p>
      </dsp:txBody>
      <dsp:txXfrm rot="-5400000">
        <a:off x="4160059" y="831974"/>
        <a:ext cx="1385746" cy="1385746"/>
      </dsp:txXfrm>
    </dsp:sp>
    <dsp:sp modelId="{98464A36-C47D-4797-8BA6-994188831136}">
      <dsp:nvSpPr>
        <dsp:cNvPr id="0" name=""/>
        <dsp:cNvSpPr/>
      </dsp:nvSpPr>
      <dsp:spPr>
        <a:xfrm rot="10800000">
          <a:off x="4160059"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Credentials</a:t>
          </a:r>
          <a:endParaRPr lang="en-US" sz="1800" kern="1200" dirty="0"/>
        </a:p>
      </dsp:txBody>
      <dsp:txXfrm rot="10800000">
        <a:off x="4160059" y="2308241"/>
        <a:ext cx="1385746" cy="1385746"/>
      </dsp:txXfrm>
    </dsp:sp>
    <dsp:sp modelId="{D3AF65EB-C70A-4B20-8838-0470852D0233}">
      <dsp:nvSpPr>
        <dsp:cNvPr id="0" name=""/>
        <dsp:cNvSpPr/>
      </dsp:nvSpPr>
      <dsp:spPr>
        <a:xfrm rot="16200000">
          <a:off x="2109798" y="2308241"/>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Finance</a:t>
          </a:r>
          <a:endParaRPr lang="en-US" sz="1800" kern="1200" dirty="0"/>
        </a:p>
      </dsp:txBody>
      <dsp:txXfrm rot="5400000">
        <a:off x="2683793" y="2308241"/>
        <a:ext cx="1385746" cy="1385746"/>
      </dsp:txXfrm>
    </dsp:sp>
    <dsp:sp modelId="{7EF12BFC-61CB-4CB5-89BA-E9EDE927791A}">
      <dsp:nvSpPr>
        <dsp:cNvPr id="0" name=""/>
        <dsp:cNvSpPr/>
      </dsp:nvSpPr>
      <dsp:spPr>
        <a:xfrm>
          <a:off x="3776484" y="1855644"/>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C8C10-975E-4B5A-B04B-5AE0074EA2AC}">
      <dsp:nvSpPr>
        <dsp:cNvPr id="0" name=""/>
        <dsp:cNvSpPr/>
      </dsp:nvSpPr>
      <dsp:spPr>
        <a:xfrm rot="10800000">
          <a:off x="3776484" y="2081942"/>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15B-342A-4ABC-B7AC-303F2606AD08}">
      <dsp:nvSpPr>
        <dsp:cNvPr id="0" name=""/>
        <dsp:cNvSpPr/>
      </dsp:nvSpPr>
      <dsp:spPr>
        <a:xfrm>
          <a:off x="1523992" y="-76195"/>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Institutional Form &amp; Governance</a:t>
          </a:r>
          <a:endParaRPr lang="en-US" sz="1800" kern="1200" dirty="0">
            <a:solidFill>
              <a:schemeClr val="bg1"/>
            </a:solidFill>
          </a:endParaRPr>
        </a:p>
      </dsp:txBody>
      <dsp:txXfrm>
        <a:off x="2097987" y="497800"/>
        <a:ext cx="1385746" cy="1385746"/>
      </dsp:txXfrm>
    </dsp:sp>
    <dsp:sp modelId="{B8CC8050-AE61-46A6-9F8E-80E12E9C63BC}">
      <dsp:nvSpPr>
        <dsp:cNvPr id="0" name=""/>
        <dsp:cNvSpPr/>
      </dsp:nvSpPr>
      <dsp:spPr>
        <a:xfrm rot="5400000">
          <a:off x="4648192" y="-76195"/>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Instruction &amp; Pedagogy</a:t>
          </a:r>
          <a:endParaRPr lang="en-US" sz="1800" kern="1200" dirty="0"/>
        </a:p>
      </dsp:txBody>
      <dsp:txXfrm rot="-5400000">
        <a:off x="4648192" y="497800"/>
        <a:ext cx="1385746" cy="1385746"/>
      </dsp:txXfrm>
    </dsp:sp>
    <dsp:sp modelId="{98464A36-C47D-4797-8BA6-994188831136}">
      <dsp:nvSpPr>
        <dsp:cNvPr id="0" name=""/>
        <dsp:cNvSpPr/>
      </dsp:nvSpPr>
      <dsp:spPr>
        <a:xfrm rot="10800000">
          <a:off x="4648192" y="2362192"/>
          <a:ext cx="1959741" cy="1959741"/>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Credentials</a:t>
          </a:r>
          <a:endParaRPr lang="en-US" sz="1800" kern="1200" dirty="0"/>
        </a:p>
      </dsp:txBody>
      <dsp:txXfrm rot="10800000">
        <a:off x="4648192" y="2362192"/>
        <a:ext cx="1385746" cy="1385746"/>
      </dsp:txXfrm>
    </dsp:sp>
    <dsp:sp modelId="{D3AF65EB-C70A-4B20-8838-0470852D0233}">
      <dsp:nvSpPr>
        <dsp:cNvPr id="0" name=""/>
        <dsp:cNvSpPr/>
      </dsp:nvSpPr>
      <dsp:spPr>
        <a:xfrm rot="16200000">
          <a:off x="1545461" y="2386777"/>
          <a:ext cx="1959722" cy="2002640"/>
        </a:xfrm>
        <a:prstGeom prst="pieWedg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Finance</a:t>
          </a:r>
          <a:endParaRPr lang="en-US" sz="1800" kern="1200" dirty="0"/>
        </a:p>
      </dsp:txBody>
      <dsp:txXfrm rot="5400000">
        <a:off x="2110563" y="2408236"/>
        <a:ext cx="1416080" cy="1385733"/>
      </dsp:txXfrm>
    </dsp:sp>
    <dsp:sp modelId="{7EF12BFC-61CB-4CB5-89BA-E9EDE927791A}">
      <dsp:nvSpPr>
        <dsp:cNvPr id="0" name=""/>
        <dsp:cNvSpPr/>
      </dsp:nvSpPr>
      <dsp:spPr>
        <a:xfrm>
          <a:off x="3776484" y="1855644"/>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C8C10-975E-4B5A-B04B-5AE0074EA2AC}">
      <dsp:nvSpPr>
        <dsp:cNvPr id="0" name=""/>
        <dsp:cNvSpPr/>
      </dsp:nvSpPr>
      <dsp:spPr>
        <a:xfrm rot="10800000">
          <a:off x="3776484" y="2081942"/>
          <a:ext cx="676631" cy="588375"/>
        </a:xfrm>
        <a:prstGeom prst="circularArrow">
          <a:avLst/>
        </a:prstGeom>
        <a:solidFill>
          <a:schemeClr val="accent1">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444D8-03F1-43A2-9C5C-1A831F072E2D}">
      <dsp:nvSpPr>
        <dsp:cNvPr id="0" name=""/>
        <dsp:cNvSpPr/>
      </dsp:nvSpPr>
      <dsp:spPr>
        <a:xfrm>
          <a:off x="2050303" y="115251"/>
          <a:ext cx="4116228" cy="142951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C32D4-AB73-4803-A4BB-5450075B13D5}">
      <dsp:nvSpPr>
        <dsp:cNvPr id="0" name=""/>
        <dsp:cNvSpPr/>
      </dsp:nvSpPr>
      <dsp:spPr>
        <a:xfrm>
          <a:off x="3733801" y="3505201"/>
          <a:ext cx="797718" cy="51054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EEFA61-2938-43E7-9906-2ABDDDED58D0}">
      <dsp:nvSpPr>
        <dsp:cNvPr id="0" name=""/>
        <dsp:cNvSpPr/>
      </dsp:nvSpPr>
      <dsp:spPr>
        <a:xfrm>
          <a:off x="1752601" y="3839761"/>
          <a:ext cx="4724396" cy="132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latin typeface="Georgia" panose="02040502050405020303" pitchFamily="18" charset="0"/>
            </a:rPr>
            <a:t>Knowledge Worker Journeyman License</a:t>
          </a:r>
        </a:p>
        <a:p>
          <a:pPr lvl="0" algn="ctr" defTabSz="755650">
            <a:lnSpc>
              <a:spcPct val="90000"/>
            </a:lnSpc>
            <a:spcBef>
              <a:spcPct val="0"/>
            </a:spcBef>
            <a:spcAft>
              <a:spcPct val="35000"/>
            </a:spcAft>
          </a:pPr>
          <a:r>
            <a:rPr lang="en-US" sz="1700" b="1" kern="1200" dirty="0" smtClean="0">
              <a:latin typeface="Georgia" panose="02040502050405020303" pitchFamily="18" charset="0"/>
            </a:rPr>
            <a:t>Adaptive Experts</a:t>
          </a:r>
        </a:p>
        <a:p>
          <a:pPr lvl="0" algn="ctr" defTabSz="755650">
            <a:lnSpc>
              <a:spcPct val="90000"/>
            </a:lnSpc>
            <a:spcBef>
              <a:spcPct val="0"/>
            </a:spcBef>
            <a:spcAft>
              <a:spcPct val="35000"/>
            </a:spcAft>
          </a:pPr>
          <a:r>
            <a:rPr lang="en-US" sz="1700" b="1" kern="1200" dirty="0" smtClean="0">
              <a:latin typeface="Georgia" panose="02040502050405020303" pitchFamily="18" charset="0"/>
            </a:rPr>
            <a:t>T-Shaped Professionals</a:t>
          </a:r>
          <a:endParaRPr lang="en-US" sz="1700" b="1" kern="1200" dirty="0">
            <a:latin typeface="Georgia" panose="02040502050405020303" pitchFamily="18" charset="0"/>
          </a:endParaRPr>
        </a:p>
      </dsp:txBody>
      <dsp:txXfrm>
        <a:off x="1752601" y="3839761"/>
        <a:ext cx="4724396" cy="1325885"/>
      </dsp:txXfrm>
    </dsp:sp>
    <dsp:sp modelId="{64C1D8EE-9172-455A-A90A-E299F41B8B1E}">
      <dsp:nvSpPr>
        <dsp:cNvPr id="0" name=""/>
        <dsp:cNvSpPr/>
      </dsp:nvSpPr>
      <dsp:spPr>
        <a:xfrm>
          <a:off x="3546824" y="1655167"/>
          <a:ext cx="1435893" cy="1435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Occupational Credential</a:t>
          </a:r>
          <a:endParaRPr lang="en-US" sz="1400" kern="1200" dirty="0">
            <a:solidFill>
              <a:schemeClr val="tx1"/>
            </a:solidFill>
          </a:endParaRPr>
        </a:p>
      </dsp:txBody>
      <dsp:txXfrm>
        <a:off x="3757106" y="1865449"/>
        <a:ext cx="1015329" cy="1015329"/>
      </dsp:txXfrm>
    </dsp:sp>
    <dsp:sp modelId="{D9DAC7B0-8770-49BF-8D2E-C85A4FBB3A33}">
      <dsp:nvSpPr>
        <dsp:cNvPr id="0" name=""/>
        <dsp:cNvSpPr/>
      </dsp:nvSpPr>
      <dsp:spPr>
        <a:xfrm>
          <a:off x="2519362" y="577928"/>
          <a:ext cx="1435893" cy="1435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Work Experience</a:t>
          </a:r>
          <a:endParaRPr lang="en-US" sz="1400" kern="1200" dirty="0">
            <a:solidFill>
              <a:schemeClr val="tx1"/>
            </a:solidFill>
          </a:endParaRPr>
        </a:p>
      </dsp:txBody>
      <dsp:txXfrm>
        <a:off x="2729644" y="788210"/>
        <a:ext cx="1015329" cy="1015329"/>
      </dsp:txXfrm>
    </dsp:sp>
    <dsp:sp modelId="{3912A6A8-A897-4B5A-B9F7-9773F4BF341D}">
      <dsp:nvSpPr>
        <dsp:cNvPr id="0" name=""/>
        <dsp:cNvSpPr/>
      </dsp:nvSpPr>
      <dsp:spPr>
        <a:xfrm>
          <a:off x="3987165" y="230760"/>
          <a:ext cx="1435893" cy="1435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AP in English language and AP Statistics</a:t>
          </a:r>
          <a:endParaRPr lang="en-US" sz="1400" kern="1200" dirty="0">
            <a:solidFill>
              <a:schemeClr val="tx1"/>
            </a:solidFill>
          </a:endParaRPr>
        </a:p>
      </dsp:txBody>
      <dsp:txXfrm>
        <a:off x="4197447" y="441042"/>
        <a:ext cx="1015329" cy="1015329"/>
      </dsp:txXfrm>
    </dsp:sp>
    <dsp:sp modelId="{2CF471CA-A4C9-4C70-BCA7-9B2DA880927A}">
      <dsp:nvSpPr>
        <dsp:cNvPr id="0" name=""/>
        <dsp:cNvSpPr/>
      </dsp:nvSpPr>
      <dsp:spPr>
        <a:xfrm>
          <a:off x="1828786" y="-60246"/>
          <a:ext cx="4467225" cy="3573780"/>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0.5974</cdr:x>
      <cdr:y>0.8853</cdr:y>
    </cdr:from>
    <cdr:to>
      <cdr:x>0.9974</cdr:x>
      <cdr:y>0.95699</cdr:y>
    </cdr:to>
    <cdr:sp macro="" textlink="">
      <cdr:nvSpPr>
        <cdr:cNvPr id="2" name="TextBox 1"/>
        <cdr:cNvSpPr txBox="1"/>
      </cdr:nvSpPr>
      <cdr:spPr>
        <a:xfrm xmlns:a="http://schemas.openxmlformats.org/drawingml/2006/main">
          <a:off x="5462587" y="4705350"/>
          <a:ext cx="3657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smtClean="0">
              <a:latin typeface="Georgia" charset="0"/>
              <a:ea typeface="Georgia" charset="0"/>
              <a:cs typeface="Georgia" charset="0"/>
            </a:rPr>
            <a:t>Source: Simone, NCES (2014) </a:t>
          </a:r>
          <a:endParaRPr lang="en-US" sz="1400">
            <a:latin typeface="Georgia" charset="0"/>
            <a:ea typeface="Georgia" charset="0"/>
            <a:cs typeface="Georgia"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95DD323-B551-40C2-8E1D-F4443008AE32}" type="datetimeFigureOut">
              <a:rPr lang="en-US" smtClean="0"/>
              <a:t>4/4/2019</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0B64139E-5E8D-4A1A-AF4C-FF163163635A}" type="slidenum">
              <a:rPr lang="en-US" smtClean="0"/>
              <a:t>‹#›</a:t>
            </a:fld>
            <a:endParaRPr lang="en-US"/>
          </a:p>
        </p:txBody>
      </p:sp>
    </p:spTree>
    <p:extLst>
      <p:ext uri="{BB962C8B-B14F-4D97-AF65-F5344CB8AC3E}">
        <p14:creationId xmlns:p14="http://schemas.microsoft.com/office/powerpoint/2010/main" val="1924529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DB2D4A-E4F9-4DA0-A13E-16DC02BB1B08}" type="datetimeFigureOut">
              <a:rPr lang="en-US" smtClean="0"/>
              <a:t>4/4/2019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6D5DBBB-C27F-472C-ABDD-AA6E2891F472}" type="slidenum">
              <a:rPr lang="en-US" smtClean="0"/>
              <a:t>‹#›</a:t>
            </a:fld>
            <a:endParaRPr lang="en-US"/>
          </a:p>
        </p:txBody>
      </p:sp>
    </p:spTree>
    <p:extLst>
      <p:ext uri="{BB962C8B-B14F-4D97-AF65-F5344CB8AC3E}">
        <p14:creationId xmlns:p14="http://schemas.microsoft.com/office/powerpoint/2010/main" val="355020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sf.gov/funding/pgm_summ.jsp?pims_id=556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acu.org/leap/essential-learning-outcomes" TargetMode="External"/><Relationship Id="rId7" Type="http://schemas.openxmlformats.org/officeDocument/2006/relationships/hyperlink" Target="https://www.aacu.org/leap-challen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aacu.org/value" TargetMode="External"/><Relationship Id="rId5" Type="http://schemas.openxmlformats.org/officeDocument/2006/relationships/hyperlink" Target="https://www.aacu.org/resources/high-impact-practices" TargetMode="External"/><Relationship Id="rId4" Type="http://schemas.openxmlformats.org/officeDocument/2006/relationships/hyperlink" Target="https://www.aacu.org/leap/principles-of-excellenc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Update</a:t>
            </a:r>
          </a:p>
          <a:p>
            <a:r>
              <a:rPr lang="en-US" altLang="en-US" dirty="0" smtClean="0"/>
              <a:t>Take back and promote a responsible way of rigorously framing the future of higher </a:t>
            </a:r>
            <a:r>
              <a:rPr lang="en-US" altLang="en-US" dirty="0" err="1" smtClean="0"/>
              <a:t>ed</a:t>
            </a:r>
            <a:endParaRPr lang="en-US" altLang="en-US" dirty="0" smtClean="0"/>
          </a:p>
          <a:p>
            <a:r>
              <a:rPr lang="en-US" altLang="en-US" dirty="0" smtClean="0"/>
              <a:t>Show headlines: cost, value, innovation (Carey)</a:t>
            </a:r>
          </a:p>
          <a:p>
            <a:endParaRPr lang="en-US" altLang="en-US" dirty="0" smtClean="0"/>
          </a:p>
          <a:p>
            <a:pPr lvl="1" eaLnBrk="1" hangingPunct="1">
              <a:spcBef>
                <a:spcPts val="50"/>
              </a:spcBef>
            </a:pPr>
            <a:r>
              <a:rPr lang="en-US" altLang="en-US" sz="2000" dirty="0" smtClean="0">
                <a:latin typeface="Georgia" panose="02040502050405020303" pitchFamily="18" charset="0"/>
              </a:rPr>
              <a:t>Knowledge and Skills Demand</a:t>
            </a:r>
          </a:p>
          <a:p>
            <a:pPr lvl="1" eaLnBrk="1" hangingPunct="1">
              <a:spcBef>
                <a:spcPts val="50"/>
              </a:spcBef>
            </a:pPr>
            <a:r>
              <a:rPr lang="en-US" altLang="en-US" sz="2000" dirty="0" smtClean="0">
                <a:latin typeface="Georgia" panose="02040502050405020303" pitchFamily="18" charset="0"/>
              </a:rPr>
              <a:t>Finance/Affordability</a:t>
            </a:r>
          </a:p>
          <a:p>
            <a:pPr lvl="1" eaLnBrk="1" hangingPunct="1">
              <a:spcBef>
                <a:spcPts val="50"/>
              </a:spcBef>
            </a:pPr>
            <a:r>
              <a:rPr lang="en-US" altLang="en-US" sz="2000" dirty="0" smtClean="0">
                <a:latin typeface="Georgia" panose="02040502050405020303" pitchFamily="18" charset="0"/>
              </a:rPr>
              <a:t>Quality</a:t>
            </a:r>
          </a:p>
          <a:p>
            <a:pPr lvl="1" eaLnBrk="1" hangingPunct="1">
              <a:spcBef>
                <a:spcPts val="50"/>
              </a:spcBef>
            </a:pPr>
            <a:r>
              <a:rPr lang="en-US" altLang="en-US" sz="2000" dirty="0" smtClean="0">
                <a:latin typeface="Georgia" panose="02040502050405020303" pitchFamily="18" charset="0"/>
              </a:rPr>
              <a:t>Student Demographics</a:t>
            </a:r>
          </a:p>
          <a:p>
            <a:pPr lvl="1" eaLnBrk="1" hangingPunct="1">
              <a:spcBef>
                <a:spcPts val="50"/>
              </a:spcBef>
            </a:pPr>
            <a:endParaRPr lang="en-US" altLang="en-US" sz="2000" dirty="0" smtClean="0">
              <a:latin typeface="Georgia" panose="02040502050405020303" pitchFamily="18" charset="0"/>
            </a:endParaRPr>
          </a:p>
          <a:p>
            <a:pPr lvl="1" eaLnBrk="1" hangingPunct="1">
              <a:spcBef>
                <a:spcPts val="50"/>
              </a:spcBef>
            </a:pPr>
            <a:r>
              <a:rPr lang="en-US" altLang="en-US" sz="2000" dirty="0" smtClean="0">
                <a:latin typeface="Georgia" panose="02040502050405020303" pitchFamily="18" charset="0"/>
              </a:rPr>
              <a:t>Core set of knowledge and skills that many would agree college graduates ought to acquire for intelligent citizenry, professional prosperity and personal satisfaction.</a:t>
            </a:r>
          </a:p>
          <a:p>
            <a:pPr lvl="1" eaLnBrk="1" hangingPunct="1">
              <a:spcBef>
                <a:spcPts val="50"/>
              </a:spcBef>
            </a:pPr>
            <a:endParaRPr lang="en-US" altLang="en-US" sz="2000" dirty="0" smtClean="0">
              <a:latin typeface="Georgia" panose="02040502050405020303" pitchFamily="18" charset="0"/>
            </a:endParaRPr>
          </a:p>
          <a:p>
            <a:pPr lvl="1" eaLnBrk="1" hangingPunct="1">
              <a:spcBef>
                <a:spcPts val="50"/>
              </a:spcBef>
            </a:pPr>
            <a:r>
              <a:rPr lang="en-US" altLang="en-US" sz="2000" dirty="0" smtClean="0">
                <a:latin typeface="Georgia" panose="02040502050405020303" pitchFamily="18" charset="0"/>
              </a:rPr>
              <a:t>AACU Essential Learning Outcomes constitute a kind of took kit for a quality higher education.</a:t>
            </a:r>
          </a:p>
          <a:p>
            <a:pPr lvl="1" eaLnBrk="1" hangingPunct="1">
              <a:spcBef>
                <a:spcPts val="50"/>
              </a:spcBef>
            </a:pPr>
            <a:endParaRPr lang="en-US" altLang="en-US" sz="2000" dirty="0" smtClean="0">
              <a:latin typeface="Georgia" panose="02040502050405020303" pitchFamily="18" charset="0"/>
            </a:endParaRPr>
          </a:p>
          <a:p>
            <a:pPr lvl="1" eaLnBrk="1" hangingPunct="1">
              <a:spcBef>
                <a:spcPts val="50"/>
              </a:spcBef>
            </a:pPr>
            <a:r>
              <a:rPr lang="en-US" altLang="en-US" sz="2000" dirty="0" smtClean="0">
                <a:latin typeface="Georgia" panose="02040502050405020303" pitchFamily="18" charset="0"/>
              </a:rPr>
              <a:t>Move from sage on the stage to </a:t>
            </a:r>
            <a:r>
              <a:rPr lang="en-US" altLang="en-US" sz="2000" dirty="0" err="1" smtClean="0">
                <a:latin typeface="Georgia" panose="02040502050405020303" pitchFamily="18" charset="0"/>
              </a:rPr>
              <a:t>quige</a:t>
            </a:r>
            <a:endParaRPr lang="en-US" altLang="en-US" sz="2000" dirty="0" smtClean="0">
              <a:latin typeface="Georgia" panose="02040502050405020303" pitchFamily="18"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536186-2484-4EB1-89BD-C99926BFB06F}"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4630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10-year dollar increases (in 2018 dollars) between</a:t>
            </a:r>
            <a:r>
              <a:rPr lang="en-US" sz="1200" b="0" i="0" kern="1200" baseline="0" dirty="0" smtClean="0">
                <a:solidFill>
                  <a:schemeClr val="tx1"/>
                </a:solidFill>
                <a:effectLst/>
                <a:latin typeface="+mn-lt"/>
                <a:ea typeface="+mn-ea"/>
                <a:cs typeface="+mn-cs"/>
              </a:rPr>
              <a:t> 2008/09 and 2018/19 at public two-year colleges was $930; $2,670 at public four year institutions, and $7,390 at private nonprofit four-year institutions.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UPDATED--Jon</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4A3C4C-F592-49C6-A5B9-712409521BD1}" type="slidenum">
              <a:rPr lang="en-US" smtClean="0"/>
              <a:t>17</a:t>
            </a:fld>
            <a:endParaRPr lang="en-US"/>
          </a:p>
        </p:txBody>
      </p:sp>
    </p:spTree>
    <p:extLst>
      <p:ext uri="{BB962C8B-B14F-4D97-AF65-F5344CB8AC3E}">
        <p14:creationId xmlns:p14="http://schemas.microsoft.com/office/powerpoint/2010/main" val="76305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18</a:t>
            </a:fld>
            <a:endParaRPr lang="en-US" altLang="en-US"/>
          </a:p>
        </p:txBody>
      </p:sp>
    </p:spTree>
    <p:extLst>
      <p:ext uri="{BB962C8B-B14F-4D97-AF65-F5344CB8AC3E}">
        <p14:creationId xmlns:p14="http://schemas.microsoft.com/office/powerpoint/2010/main" val="2397528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Demand is robust 21 million according to NCES for 2012-14 academic year.</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D93B26-F9C9-42F3-8923-C29CC974C389}" type="slidenum">
              <a:rPr lang="en-US" altLang="en-US" smtClean="0">
                <a:latin typeface="Arial" panose="020B0604020202020204" pitchFamily="34" charset="0"/>
              </a:rPr>
              <a:pPr>
                <a:spcBef>
                  <a:spcPct val="0"/>
                </a:spcBef>
              </a:pPr>
              <a:t>19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13971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fld id="{93DEF756-3BFD-41CD-9EC7-DA2A194D45A8}" type="slidenum">
              <a:rPr lang="en-US" altLang="en-US" smtClean="0"/>
              <a:pPr/>
              <a:t>22</a:t>
            </a:fld>
            <a:endParaRPr lang="en-US" altLang="en-US" smtClean="0"/>
          </a:p>
        </p:txBody>
      </p:sp>
    </p:spTree>
    <p:extLst>
      <p:ext uri="{BB962C8B-B14F-4D97-AF65-F5344CB8AC3E}">
        <p14:creationId xmlns:p14="http://schemas.microsoft.com/office/powerpoint/2010/main" val="90351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u="none" strike="noStrike" kern="1200" baseline="0" dirty="0" smtClean="0">
                <a:solidFill>
                  <a:schemeClr val="tx1"/>
                </a:solidFill>
                <a:latin typeface="+mn-lt"/>
                <a:ea typeface="+mn-ea"/>
                <a:cs typeface="+mn-cs"/>
              </a:rPr>
              <a:t>Learner roles. </a:t>
            </a:r>
            <a:r>
              <a:rPr lang="en-US" sz="1000" b="0" i="0" u="none" strike="noStrike" kern="1200" baseline="0" dirty="0" smtClean="0">
                <a:solidFill>
                  <a:schemeClr val="tx1"/>
                </a:solidFill>
                <a:latin typeface="+mn-lt"/>
                <a:ea typeface="+mn-ea"/>
                <a:cs typeface="+mn-cs"/>
              </a:rPr>
              <a:t>As an adult and undergraduate, the learner role is a reflection of a</a:t>
            </a:r>
          </a:p>
          <a:p>
            <a:r>
              <a:rPr lang="en-US" sz="1000" b="0" i="0" u="none" strike="noStrike" kern="1200" baseline="0" dirty="0" smtClean="0">
                <a:solidFill>
                  <a:schemeClr val="tx1"/>
                </a:solidFill>
                <a:latin typeface="+mn-lt"/>
                <a:ea typeface="+mn-ea"/>
                <a:cs typeface="+mn-cs"/>
              </a:rPr>
              <a:t>post-traditional learner’s sense of positionality and agency as a learner and student</a:t>
            </a:r>
          </a:p>
          <a:p>
            <a:r>
              <a:rPr lang="en-US" sz="1000" b="0" i="0" u="none" strike="noStrike" kern="1200" baseline="0" dirty="0" smtClean="0">
                <a:solidFill>
                  <a:schemeClr val="tx1"/>
                </a:solidFill>
                <a:latin typeface="+mn-lt"/>
                <a:ea typeface="+mn-ea"/>
                <a:cs typeface="+mn-cs"/>
              </a:rPr>
              <a:t>in the collegiate environment.</a:t>
            </a:r>
          </a:p>
          <a:p>
            <a:r>
              <a:rPr lang="en-US" sz="1000" b="0" i="0" u="none" strike="noStrike" kern="1200" baseline="0" dirty="0" smtClean="0">
                <a:solidFill>
                  <a:schemeClr val="tx1"/>
                </a:solidFill>
                <a:latin typeface="+mn-lt"/>
                <a:ea typeface="+mn-ea"/>
                <a:cs typeface="+mn-cs"/>
              </a:rPr>
              <a:t>• </a:t>
            </a:r>
            <a:r>
              <a:rPr lang="en-US" sz="1000" b="1" i="0" u="none" strike="noStrike" kern="1200" baseline="0" dirty="0" smtClean="0">
                <a:solidFill>
                  <a:schemeClr val="tx1"/>
                </a:solidFill>
                <a:latin typeface="+mn-lt"/>
                <a:ea typeface="+mn-ea"/>
                <a:cs typeface="+mn-cs"/>
              </a:rPr>
              <a:t>Life roles. </a:t>
            </a:r>
            <a:r>
              <a:rPr lang="en-US" sz="1000" b="0" i="0" u="none" strike="noStrike" kern="1200" baseline="0" dirty="0" smtClean="0">
                <a:solidFill>
                  <a:schemeClr val="tx1"/>
                </a:solidFill>
                <a:latin typeface="+mn-lt"/>
                <a:ea typeface="+mn-ea"/>
                <a:cs typeface="+mn-cs"/>
              </a:rPr>
              <a:t>Similarly, as an adult undergraduate, life roles signify competing and</a:t>
            </a:r>
          </a:p>
          <a:p>
            <a:r>
              <a:rPr lang="en-US" sz="1000" b="0" i="0" u="none" strike="noStrike" kern="1200" baseline="0" dirty="0" smtClean="0">
                <a:solidFill>
                  <a:schemeClr val="tx1"/>
                </a:solidFill>
                <a:latin typeface="+mn-lt"/>
                <a:ea typeface="+mn-ea"/>
                <a:cs typeface="+mn-cs"/>
              </a:rPr>
              <a:t>complementary roles, such as worker, family member, or community citizen, that</a:t>
            </a:r>
          </a:p>
          <a:p>
            <a:r>
              <a:rPr lang="en-US" sz="1000" b="0" i="0" u="none" strike="noStrike" kern="1200" baseline="0" dirty="0" smtClean="0">
                <a:solidFill>
                  <a:schemeClr val="tx1"/>
                </a:solidFill>
                <a:latin typeface="+mn-lt"/>
                <a:ea typeface="+mn-ea"/>
                <a:cs typeface="+mn-cs"/>
              </a:rPr>
              <a:t>influence a post-traditional learner’s identification with the collegiate environment.</a:t>
            </a:r>
          </a:p>
          <a:p>
            <a:r>
              <a:rPr lang="en-US" sz="1000" b="1" i="0" u="none" strike="noStrike" kern="1200" baseline="0" dirty="0" smtClean="0">
                <a:solidFill>
                  <a:schemeClr val="tx1"/>
                </a:solidFill>
                <a:latin typeface="+mn-lt"/>
                <a:ea typeface="+mn-ea"/>
                <a:cs typeface="+mn-cs"/>
              </a:rPr>
              <a:t>Life experiences. </a:t>
            </a:r>
            <a:r>
              <a:rPr lang="en-US" sz="1000" b="0" i="0" u="none" strike="noStrike" kern="1200" baseline="0" dirty="0" smtClean="0">
                <a:solidFill>
                  <a:schemeClr val="tx1"/>
                </a:solidFill>
                <a:latin typeface="+mn-lt"/>
                <a:ea typeface="+mn-ea"/>
                <a:cs typeface="+mn-cs"/>
              </a:rPr>
              <a:t>The life experience of post-traditional learners is shaped by their</a:t>
            </a:r>
          </a:p>
          <a:p>
            <a:r>
              <a:rPr lang="en-US" sz="1000" b="0" i="0" u="none" strike="noStrike" kern="1200" baseline="0" dirty="0" smtClean="0">
                <a:solidFill>
                  <a:schemeClr val="tx1"/>
                </a:solidFill>
                <a:latin typeface="+mn-lt"/>
                <a:ea typeface="+mn-ea"/>
                <a:cs typeface="+mn-cs"/>
              </a:rPr>
              <a:t>maturational level and world view, linkages to the community, and beliefs about the</a:t>
            </a:r>
          </a:p>
          <a:p>
            <a:r>
              <a:rPr lang="en-US" sz="1000" b="0" i="0" u="none" strike="noStrike" kern="1200" baseline="0" dirty="0" smtClean="0">
                <a:solidFill>
                  <a:schemeClr val="tx1"/>
                </a:solidFill>
                <a:latin typeface="+mn-lt"/>
                <a:ea typeface="+mn-ea"/>
                <a:cs typeface="+mn-cs"/>
              </a:rPr>
              <a:t>impact that furthering their education will have on their future.</a:t>
            </a:r>
          </a:p>
          <a:p>
            <a:r>
              <a:rPr lang="en-US" sz="1000" b="0" i="0" u="none" strike="noStrike" kern="1200" baseline="0" dirty="0" smtClean="0">
                <a:solidFill>
                  <a:schemeClr val="tx1"/>
                </a:solidFill>
                <a:latin typeface="+mn-lt"/>
                <a:ea typeface="+mn-ea"/>
                <a:cs typeface="+mn-cs"/>
              </a:rPr>
              <a:t>• </a:t>
            </a:r>
            <a:r>
              <a:rPr lang="en-US" sz="1000" b="1" i="0" u="none" strike="noStrike" kern="1200" baseline="0" dirty="0" smtClean="0">
                <a:solidFill>
                  <a:schemeClr val="tx1"/>
                </a:solidFill>
                <a:latin typeface="+mn-lt"/>
                <a:ea typeface="+mn-ea"/>
                <a:cs typeface="+mn-cs"/>
              </a:rPr>
              <a:t>Knowledge mastery. </a:t>
            </a:r>
            <a:r>
              <a:rPr lang="en-US" sz="1000" b="0" i="0" u="none" strike="noStrike" kern="1200" baseline="0" dirty="0" smtClean="0">
                <a:solidFill>
                  <a:schemeClr val="tx1"/>
                </a:solidFill>
                <a:latin typeface="+mn-lt"/>
                <a:ea typeface="+mn-ea"/>
                <a:cs typeface="+mn-cs"/>
              </a:rPr>
              <a:t>Post-traditional learners come to the undergraduate environment</a:t>
            </a:r>
          </a:p>
          <a:p>
            <a:r>
              <a:rPr lang="en-US" sz="1000" b="0" i="0" u="none" strike="noStrike" kern="1200" baseline="0" dirty="0" smtClean="0">
                <a:solidFill>
                  <a:schemeClr val="tx1"/>
                </a:solidFill>
                <a:latin typeface="+mn-lt"/>
                <a:ea typeface="+mn-ea"/>
                <a:cs typeface="+mn-cs"/>
              </a:rPr>
              <a:t>and classroom as adults with knowledge mastery, and derive meaning based in</a:t>
            </a:r>
          </a:p>
          <a:p>
            <a:r>
              <a:rPr lang="en-US" sz="1000" b="0" i="0" u="none" strike="noStrike" kern="1200" baseline="0" dirty="0" smtClean="0">
                <a:solidFill>
                  <a:schemeClr val="tx1"/>
                </a:solidFill>
                <a:latin typeface="+mn-lt"/>
                <a:ea typeface="+mn-ea"/>
                <a:cs typeface="+mn-cs"/>
              </a:rPr>
              <a:t>part on their life experience, and in particular as members of the labor market.</a:t>
            </a:r>
          </a:p>
          <a:p>
            <a:r>
              <a:rPr lang="en-US" sz="1200" b="1" i="0" u="none" strike="noStrike" kern="1200" baseline="0" dirty="0" smtClean="0">
                <a:solidFill>
                  <a:schemeClr val="tx1"/>
                </a:solidFill>
                <a:latin typeface="+mn-lt"/>
                <a:ea typeface="+mn-ea"/>
                <a:cs typeface="+mn-cs"/>
              </a:rPr>
              <a:t>Policies and practices. </a:t>
            </a:r>
            <a:r>
              <a:rPr lang="en-US" sz="1200" b="0" i="0" u="none" strike="noStrike" kern="1200" baseline="0" dirty="0" smtClean="0">
                <a:solidFill>
                  <a:schemeClr val="tx1"/>
                </a:solidFill>
                <a:latin typeface="+mn-lt"/>
                <a:ea typeface="+mn-ea"/>
                <a:cs typeface="+mn-cs"/>
              </a:rPr>
              <a:t>Post-traditional learners encounter an array of complex policies</a:t>
            </a:r>
          </a:p>
          <a:p>
            <a:r>
              <a:rPr lang="en-US" sz="1200" b="0" i="0" u="none" strike="noStrike" kern="1200" baseline="0" dirty="0" smtClean="0">
                <a:solidFill>
                  <a:schemeClr val="tx1"/>
                </a:solidFill>
                <a:latin typeface="+mn-lt"/>
                <a:ea typeface="+mn-ea"/>
                <a:cs typeface="+mn-cs"/>
              </a:rPr>
              <a:t>(e.g., admissions, financial aid, degree requirements) in their efforts to navigate</a:t>
            </a:r>
          </a:p>
          <a:p>
            <a:r>
              <a:rPr lang="en-US" sz="1200" b="0" i="0" u="none" strike="noStrike" kern="1200" baseline="0" dirty="0" smtClean="0">
                <a:solidFill>
                  <a:schemeClr val="tx1"/>
                </a:solidFill>
                <a:latin typeface="+mn-lt"/>
                <a:ea typeface="+mn-ea"/>
                <a:cs typeface="+mn-cs"/>
              </a:rPr>
              <a:t>college.</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Academic programs. </a:t>
            </a:r>
            <a:r>
              <a:rPr lang="en-US" sz="1200" b="0" i="0" u="none" strike="noStrike" kern="1200" baseline="0" dirty="0" smtClean="0">
                <a:solidFill>
                  <a:schemeClr val="tx1"/>
                </a:solidFill>
                <a:latin typeface="+mn-lt"/>
                <a:ea typeface="+mn-ea"/>
                <a:cs typeface="+mn-cs"/>
              </a:rPr>
              <a:t>Selecting an academic program is an important decision for</a:t>
            </a:r>
          </a:p>
          <a:p>
            <a:r>
              <a:rPr lang="en-US" sz="1200" b="0" i="0" u="none" strike="noStrike" kern="1200" baseline="0" dirty="0" smtClean="0">
                <a:solidFill>
                  <a:schemeClr val="tx1"/>
                </a:solidFill>
                <a:latin typeface="+mn-lt"/>
                <a:ea typeface="+mn-ea"/>
                <a:cs typeface="+mn-cs"/>
              </a:rPr>
              <a:t>post-traditional learners who draw some of their motivation for attending college</a:t>
            </a:r>
          </a:p>
          <a:p>
            <a:r>
              <a:rPr lang="en-US" sz="1200" b="0" i="0" u="none" strike="noStrike" kern="1200" baseline="0" dirty="0" smtClean="0">
                <a:solidFill>
                  <a:schemeClr val="tx1"/>
                </a:solidFill>
                <a:latin typeface="+mn-lt"/>
                <a:ea typeface="+mn-ea"/>
                <a:cs typeface="+mn-cs"/>
              </a:rPr>
              <a:t>from wanting a better job. Selecting wisely requires guidance, support, and insight.</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Faculty and staff relations. </a:t>
            </a:r>
            <a:r>
              <a:rPr lang="en-US" sz="1200" b="0" i="0" u="none" strike="noStrike" kern="1200" baseline="0" dirty="0" smtClean="0">
                <a:solidFill>
                  <a:schemeClr val="tx1"/>
                </a:solidFill>
                <a:latin typeface="+mn-lt"/>
                <a:ea typeface="+mn-ea"/>
                <a:cs typeface="+mn-cs"/>
              </a:rPr>
              <a:t>In order to successfully navigate a complicated set of</a:t>
            </a:r>
          </a:p>
          <a:p>
            <a:r>
              <a:rPr lang="en-US" sz="1200" b="0" i="0" u="none" strike="noStrike" kern="1200" baseline="0" dirty="0" smtClean="0">
                <a:solidFill>
                  <a:schemeClr val="tx1"/>
                </a:solidFill>
                <a:latin typeface="+mn-lt"/>
                <a:ea typeface="+mn-ea"/>
                <a:cs typeface="+mn-cs"/>
              </a:rPr>
              <a:t>policies, practices, and academic programs, post-traditional learners require strong</a:t>
            </a:r>
          </a:p>
          <a:p>
            <a:r>
              <a:rPr lang="en-US" sz="1200" b="0" i="0" u="none" strike="noStrike" kern="1200" baseline="0" dirty="0" smtClean="0">
                <a:solidFill>
                  <a:schemeClr val="tx1"/>
                </a:solidFill>
                <a:latin typeface="+mn-lt"/>
                <a:ea typeface="+mn-ea"/>
                <a:cs typeface="+mn-cs"/>
              </a:rPr>
              <a:t>connections to empathetic faculty and staff who prioritize meeting their needs</a:t>
            </a:r>
          </a:p>
          <a:p>
            <a:r>
              <a:rPr lang="en-US" sz="1200" b="1" kern="1200" dirty="0" smtClean="0">
                <a:solidFill>
                  <a:schemeClr val="tx1"/>
                </a:solidFill>
                <a:effectLst/>
                <a:latin typeface="+mn-lt"/>
                <a:ea typeface="+mn-ea"/>
                <a:cs typeface="+mn-cs"/>
              </a:rPr>
              <a:t>Institutional clusters and systems. </a:t>
            </a:r>
            <a:r>
              <a:rPr lang="en-US" sz="1200" kern="1200" dirty="0" smtClean="0">
                <a:solidFill>
                  <a:schemeClr val="tx1"/>
                </a:solidFill>
                <a:effectLst/>
                <a:latin typeface="+mn-lt"/>
                <a:ea typeface="+mn-ea"/>
                <a:cs typeface="+mn-cs"/>
              </a:rPr>
              <a:t>Enrolling at multiple institutions is a reality for</a:t>
            </a:r>
          </a:p>
          <a:p>
            <a:r>
              <a:rPr lang="en-US" sz="1200" kern="1200" dirty="0" smtClean="0">
                <a:solidFill>
                  <a:schemeClr val="tx1"/>
                </a:solidFill>
                <a:effectLst/>
                <a:latin typeface="+mn-lt"/>
                <a:ea typeface="+mn-ea"/>
                <a:cs typeface="+mn-cs"/>
              </a:rPr>
              <a:t>some post-traditional learners. Stronger pathways between colleges would maximize</a:t>
            </a:r>
          </a:p>
          <a:p>
            <a:r>
              <a:rPr lang="en-US" sz="1200" kern="1200" dirty="0" smtClean="0">
                <a:solidFill>
                  <a:schemeClr val="tx1"/>
                </a:solidFill>
                <a:effectLst/>
                <a:latin typeface="+mn-lt"/>
                <a:ea typeface="+mn-ea"/>
                <a:cs typeface="+mn-cs"/>
              </a:rPr>
              <a:t>the value of each step in their education journeys.</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23</a:t>
            </a:fld>
            <a:endParaRPr lang="en-US" altLang="en-US"/>
          </a:p>
        </p:txBody>
      </p:sp>
    </p:spTree>
    <p:extLst>
      <p:ext uri="{BB962C8B-B14F-4D97-AF65-F5344CB8AC3E}">
        <p14:creationId xmlns:p14="http://schemas.microsoft.com/office/powerpoint/2010/main" val="363760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a:t>
            </a:r>
            <a:r>
              <a:rPr lang="en-US" baseline="0" dirty="0" smtClean="0"/>
              <a:t> structure learning in education institutions credentials</a:t>
            </a:r>
          </a:p>
          <a:p>
            <a:r>
              <a:rPr lang="en-US" baseline="0" dirty="0" err="1" smtClean="0"/>
              <a:t>Nonformal</a:t>
            </a:r>
            <a:r>
              <a:rPr lang="en-US" baseline="0" dirty="0" smtClean="0"/>
              <a:t> structured learning in non education institutions, maybe credentials can having outcomes</a:t>
            </a:r>
          </a:p>
          <a:p>
            <a:r>
              <a:rPr lang="en-US" baseline="0" dirty="0" smtClean="0"/>
              <a:t>Informal learning – real life and interest driven learning, Learning conscious v. Task conscious learning</a:t>
            </a:r>
            <a:endParaRPr lang="en-US" dirty="0"/>
          </a:p>
        </p:txBody>
      </p:sp>
      <p:sp>
        <p:nvSpPr>
          <p:cNvPr id="4" name="Slide Number Placeholder 3"/>
          <p:cNvSpPr>
            <a:spLocks noGrp="1"/>
          </p:cNvSpPr>
          <p:nvPr>
            <p:ph type="sldNum" sz="quarter" idx="10"/>
          </p:nvPr>
        </p:nvSpPr>
        <p:spPr/>
        <p:txBody>
          <a:bodyPr/>
          <a:lstStyle/>
          <a:p>
            <a:fld id="{9C2F43F5-04B8-4857-9538-C344841B8799}" type="slidenum">
              <a:rPr lang="en-US" smtClean="0"/>
              <a:t>24</a:t>
            </a:fld>
            <a:endParaRPr lang="en-US"/>
          </a:p>
        </p:txBody>
      </p:sp>
    </p:spTree>
    <p:extLst>
      <p:ext uri="{BB962C8B-B14F-4D97-AF65-F5344CB8AC3E}">
        <p14:creationId xmlns:p14="http://schemas.microsoft.com/office/powerpoint/2010/main" val="3877103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a:t>
            </a:r>
            <a:r>
              <a:rPr lang="en-US" baseline="0" dirty="0" smtClean="0"/>
              <a:t> structure learning in education institutions credentials</a:t>
            </a:r>
          </a:p>
          <a:p>
            <a:r>
              <a:rPr lang="en-US" baseline="0" dirty="0" err="1" smtClean="0"/>
              <a:t>Nonformal</a:t>
            </a:r>
            <a:r>
              <a:rPr lang="en-US" baseline="0" dirty="0" smtClean="0"/>
              <a:t> structured learning in non education institutions, maybe credentials</a:t>
            </a:r>
          </a:p>
          <a:p>
            <a:r>
              <a:rPr lang="en-US" baseline="0" dirty="0" smtClean="0"/>
              <a:t>Informal learning – real life and interest driven learning, Learning conscious v. Task conscious learning</a:t>
            </a:r>
            <a:endParaRPr lang="en-US" dirty="0"/>
          </a:p>
        </p:txBody>
      </p:sp>
      <p:sp>
        <p:nvSpPr>
          <p:cNvPr id="4" name="Slide Number Placeholder 3"/>
          <p:cNvSpPr>
            <a:spLocks noGrp="1"/>
          </p:cNvSpPr>
          <p:nvPr>
            <p:ph type="sldNum" sz="quarter" idx="10"/>
          </p:nvPr>
        </p:nvSpPr>
        <p:spPr/>
        <p:txBody>
          <a:bodyPr/>
          <a:lstStyle/>
          <a:p>
            <a:fld id="{9C2F43F5-04B8-4857-9538-C344841B8799}" type="slidenum">
              <a:rPr lang="en-US" smtClean="0"/>
              <a:t>25</a:t>
            </a:fld>
            <a:endParaRPr lang="en-US"/>
          </a:p>
        </p:txBody>
      </p:sp>
    </p:spTree>
    <p:extLst>
      <p:ext uri="{BB962C8B-B14F-4D97-AF65-F5344CB8AC3E}">
        <p14:creationId xmlns:p14="http://schemas.microsoft.com/office/powerpoint/2010/main" val="332463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rPr>
              <a:t>This form of College going is marked by more customized pathways to degree/credential completion and a focus away from credit hours to the ability to demonstrate and apply knowledge.</a:t>
            </a:r>
          </a:p>
        </p:txBody>
      </p:sp>
    </p:spTree>
    <p:extLst>
      <p:ext uri="{BB962C8B-B14F-4D97-AF65-F5344CB8AC3E}">
        <p14:creationId xmlns:p14="http://schemas.microsoft.com/office/powerpoint/2010/main" val="3082329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1166813"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rPr>
              <a:t>Technology is used by providers to perform more and more of the routine manual, cognitive, and transactional work</a:t>
            </a:r>
          </a:p>
          <a:p>
            <a:endParaRPr lang="en-US" altLang="en-US" dirty="0" smtClean="0">
              <a:latin typeface="Arial" panose="020B0604020202020204" pitchFamily="34" charset="0"/>
            </a:endParaRPr>
          </a:p>
          <a:p>
            <a:r>
              <a:rPr lang="en-US" altLang="en-US" dirty="0" smtClean="0">
                <a:latin typeface="Arial" panose="020B0604020202020204" pitchFamily="34" charset="0"/>
              </a:rPr>
              <a:t>Jobs Change: Individual Competencies &amp; Institutional Roles</a:t>
            </a:r>
          </a:p>
          <a:p>
            <a:endParaRPr lang="en-US" altLang="en-US" dirty="0" smtClean="0">
              <a:latin typeface="Arial" panose="020B0604020202020204" pitchFamily="34" charset="0"/>
            </a:endParaRPr>
          </a:p>
          <a:p>
            <a:r>
              <a:rPr lang="en-US" altLang="en-US" dirty="0" smtClean="0">
                <a:latin typeface="Arial" panose="020B0604020202020204" pitchFamily="34" charset="0"/>
              </a:rPr>
              <a:t>Gained through experience.</a:t>
            </a:r>
          </a:p>
          <a:p>
            <a:endParaRPr lang="en-US" altLang="en-US" dirty="0" smtClean="0">
              <a:latin typeface="Arial" panose="020B0604020202020204" pitchFamily="34" charset="0"/>
            </a:endParaRPr>
          </a:p>
          <a:p>
            <a:pPr>
              <a:lnSpc>
                <a:spcPct val="90000"/>
              </a:lnSpc>
            </a:pPr>
            <a:r>
              <a:rPr lang="en-US" altLang="en-US" sz="2000" b="1" dirty="0" smtClean="0"/>
              <a:t>Certification and Licensure</a:t>
            </a:r>
          </a:p>
          <a:p>
            <a:pPr>
              <a:lnSpc>
                <a:spcPct val="90000"/>
              </a:lnSpc>
            </a:pPr>
            <a:endParaRPr lang="en-US" altLang="en-US" sz="2000" b="1" dirty="0" smtClean="0"/>
          </a:p>
          <a:p>
            <a:pPr lvl="1">
              <a:lnSpc>
                <a:spcPct val="90000"/>
              </a:lnSpc>
            </a:pPr>
            <a:r>
              <a:rPr lang="en-US" altLang="en-US" sz="1800" dirty="0" smtClean="0"/>
              <a:t>Required in Job Growth areas of healthcare, IT, Education, Green Tech</a:t>
            </a:r>
          </a:p>
          <a:p>
            <a:pPr lvl="1">
              <a:lnSpc>
                <a:spcPct val="90000"/>
              </a:lnSpc>
            </a:pPr>
            <a:r>
              <a:rPr lang="en-US" altLang="en-US" sz="1800" dirty="0" smtClean="0"/>
              <a:t>C/L require custom curricula and assessment with third party validation</a:t>
            </a:r>
          </a:p>
          <a:p>
            <a:pPr lvl="1">
              <a:lnSpc>
                <a:spcPct val="90000"/>
              </a:lnSpc>
            </a:pPr>
            <a:endParaRPr lang="en-US" altLang="en-US" sz="1800" dirty="0" smtClean="0"/>
          </a:p>
          <a:p>
            <a:pPr>
              <a:lnSpc>
                <a:spcPct val="90000"/>
              </a:lnSpc>
            </a:pPr>
            <a:r>
              <a:rPr lang="en-US" altLang="en-US" sz="2000" b="1" dirty="0" smtClean="0"/>
              <a:t>Dynamic Labor Market requires occupational credentials for matching candidates with job requirements.  Every year:</a:t>
            </a:r>
          </a:p>
          <a:p>
            <a:pPr>
              <a:lnSpc>
                <a:spcPct val="90000"/>
              </a:lnSpc>
            </a:pPr>
            <a:endParaRPr lang="en-US" altLang="en-US" sz="2000" b="1" dirty="0" smtClean="0"/>
          </a:p>
          <a:p>
            <a:pPr lvl="1">
              <a:lnSpc>
                <a:spcPct val="90000"/>
              </a:lnSpc>
            </a:pPr>
            <a:r>
              <a:rPr lang="en-US" altLang="en-US" sz="1800" dirty="0" smtClean="0"/>
              <a:t>A third of the entire U.S. labor force changes jobs</a:t>
            </a:r>
          </a:p>
          <a:p>
            <a:pPr lvl="1">
              <a:lnSpc>
                <a:spcPct val="90000"/>
              </a:lnSpc>
            </a:pPr>
            <a:r>
              <a:rPr lang="en-US" altLang="en-US" sz="1800" dirty="0" smtClean="0"/>
              <a:t>30 million Americans work at jobs that did not exist in the previous quarter</a:t>
            </a:r>
          </a:p>
          <a:p>
            <a:pPr lvl="1">
              <a:lnSpc>
                <a:spcPct val="90000"/>
              </a:lnSpc>
            </a:pPr>
            <a:r>
              <a:rPr lang="en-US" altLang="en-US" sz="1800" dirty="0" smtClean="0"/>
              <a:t>Many occupations that workers have today did not exist five years ago</a:t>
            </a:r>
          </a:p>
          <a:p>
            <a:r>
              <a:rPr lang="en-US" altLang="en-US" dirty="0" smtClean="0">
                <a:latin typeface="Arial" panose="020B0604020202020204" pitchFamily="34" charset="0"/>
              </a:rPr>
              <a:t>Early 2000s</a:t>
            </a:r>
          </a:p>
        </p:txBody>
      </p:sp>
    </p:spTree>
    <p:extLst>
      <p:ext uri="{BB962C8B-B14F-4D97-AF65-F5344CB8AC3E}">
        <p14:creationId xmlns:p14="http://schemas.microsoft.com/office/powerpoint/2010/main" val="387095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29</a:t>
            </a:fld>
            <a:endParaRPr lang="en-US" altLang="en-US"/>
          </a:p>
        </p:txBody>
      </p:sp>
    </p:spTree>
    <p:extLst>
      <p:ext uri="{BB962C8B-B14F-4D97-AF65-F5344CB8AC3E}">
        <p14:creationId xmlns:p14="http://schemas.microsoft.com/office/powerpoint/2010/main" val="418585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Thought Leadership is a term derived primarily from the business literature.  </a:t>
            </a:r>
          </a:p>
          <a:p>
            <a:endParaRPr lang="en-US" altLang="en-US" dirty="0" smtClean="0"/>
          </a:p>
          <a:p>
            <a:r>
              <a:rPr lang="en-US" altLang="en-US" dirty="0" smtClean="0"/>
              <a:t>It points to an ability to build an evidence based narrative that shapes the way the marketplace thinks about the future.</a:t>
            </a:r>
          </a:p>
          <a:p>
            <a:endParaRPr lang="en-US" altLang="en-US" dirty="0" smtClean="0"/>
          </a:p>
          <a:p>
            <a:r>
              <a:rPr lang="en-US" altLang="en-US" dirty="0" smtClean="0"/>
              <a:t>Amazon Top Sellers search on The future of higher education provided this sampling of books.</a:t>
            </a:r>
          </a:p>
          <a:p>
            <a:endParaRPr lang="en-US" altLang="en-US" dirty="0" smtClean="0"/>
          </a:p>
          <a:p>
            <a:r>
              <a:rPr lang="en-US" altLang="en-US" dirty="0" smtClean="0"/>
              <a:t>Three of which are more or less intended for broad public consumption – Carey Craig and </a:t>
            </a:r>
            <a:r>
              <a:rPr lang="en-US" altLang="en-US" dirty="0" err="1" smtClean="0"/>
              <a:t>Selingo</a:t>
            </a:r>
            <a:r>
              <a:rPr lang="en-US" altLang="en-US" dirty="0" smtClean="0"/>
              <a:t> and essentially assumed the unraveling of higher education as we know it.</a:t>
            </a:r>
          </a:p>
          <a:p>
            <a:endParaRPr lang="en-US" altLang="en-US" dirty="0" smtClean="0"/>
          </a:p>
          <a:p>
            <a:r>
              <a:rPr lang="en-US" altLang="en-US" dirty="0" smtClean="0"/>
              <a:t>Goldie – accepts the challenge laid by the first three and finds a less technology triumphalist world.</a:t>
            </a:r>
          </a:p>
          <a:p>
            <a:endParaRPr lang="en-US" altLang="en-US" dirty="0" smtClean="0"/>
          </a:p>
          <a:p>
            <a:r>
              <a:rPr lang="en-US" altLang="en-US" dirty="0" err="1" smtClean="0"/>
              <a:t>Kuh</a:t>
            </a:r>
            <a:r>
              <a:rPr lang="en-US" altLang="en-US" dirty="0" smtClean="0"/>
              <a:t> text is very </a:t>
            </a:r>
            <a:r>
              <a:rPr lang="en-US" altLang="en-US" dirty="0" err="1" smtClean="0"/>
              <a:t>specialised</a:t>
            </a:r>
            <a:r>
              <a:rPr lang="en-US" altLang="en-US" dirty="0" smtClean="0"/>
              <a:t> and interesting addition to a niche literature.</a:t>
            </a:r>
          </a:p>
          <a:p>
            <a:endParaRPr lang="en-US" altLang="en-US" dirty="0" smtClean="0"/>
          </a:p>
          <a:p>
            <a:r>
              <a:rPr lang="en-US" altLang="en-US" b="1" dirty="0" smtClean="0"/>
              <a:t>Which of these books is framing our public and national discourse right now?</a:t>
            </a:r>
          </a:p>
          <a:p>
            <a:endParaRPr lang="en-US" altLang="en-US" dirty="0" smtClean="0"/>
          </a:p>
          <a:p>
            <a:r>
              <a:rPr lang="en-US" altLang="en-US" dirty="0" smtClean="0"/>
              <a:t>I was excited to see Democracy’s Education on the list.</a:t>
            </a:r>
          </a:p>
          <a:p>
            <a:endParaRPr lang="en-US" altLang="en-US" dirty="0" smtClean="0"/>
          </a:p>
          <a:p>
            <a:r>
              <a:rPr lang="en-US" altLang="en-US" dirty="0" smtClean="0"/>
              <a:t>Board members may recognize that this book grew out of the work of the American Commonwealth Partnership of begun at the White House in 2012.  Marking the 150</a:t>
            </a:r>
            <a:r>
              <a:rPr lang="en-US" altLang="en-US" baseline="30000" dirty="0" smtClean="0"/>
              <a:t>th</a:t>
            </a:r>
            <a:r>
              <a:rPr lang="en-US" altLang="en-US" dirty="0" smtClean="0"/>
              <a:t> Ann. Of he </a:t>
            </a:r>
            <a:r>
              <a:rPr lang="en-US" altLang="en-US" dirty="0" err="1" smtClean="0"/>
              <a:t>Morril</a:t>
            </a:r>
            <a:r>
              <a:rPr lang="en-US" altLang="en-US" dirty="0" smtClean="0"/>
              <a:t> Act.</a:t>
            </a:r>
          </a:p>
          <a:p>
            <a:endParaRPr lang="en-US" altLang="en-US" dirty="0" smtClean="0"/>
          </a:p>
          <a:p>
            <a:r>
              <a:rPr lang="en-US" altLang="en-US" dirty="0" smtClean="0"/>
              <a:t>The editor Harry </a:t>
            </a:r>
            <a:r>
              <a:rPr lang="en-US" altLang="en-US" dirty="0" err="1" smtClean="0"/>
              <a:t>Boyte</a:t>
            </a:r>
            <a:r>
              <a:rPr lang="en-US" altLang="en-US" dirty="0" smtClean="0"/>
              <a:t>, a storied scholar of citizenship, in a standout introductory essay – renews a clarion call to higher education leaders that we have heard before….</a:t>
            </a:r>
          </a:p>
          <a:p>
            <a:endParaRPr lang="en-US" altLang="en-US" dirty="0" smtClean="0"/>
          </a:p>
          <a:p>
            <a:r>
              <a:rPr lang="en-US" altLang="en-US" dirty="0" smtClean="0"/>
              <a:t>…in higher education, where educators are experiencing an avalanche of changes: cost cutting, new technologies, and demands that higher education be narrowly geared to the needs of today's workplace. …….higher education is increasingly seen, and often portrays itself, as a ticket to individual success--a private good, not a public one.</a:t>
            </a:r>
            <a:br>
              <a:rPr lang="en-US" altLang="en-US" dirty="0" smtClean="0"/>
            </a:br>
            <a:endParaRPr lang="en-US" altLang="en-US" dirty="0" smtClean="0"/>
          </a:p>
          <a:p>
            <a:r>
              <a:rPr lang="en-US" altLang="en-US" dirty="0" err="1" smtClean="0"/>
              <a:t>Boyte</a:t>
            </a:r>
            <a:r>
              <a:rPr lang="en-US" altLang="en-US" dirty="0" smtClean="0"/>
              <a:t> concludes his essay with a challenge….. educators and their partners claim their power to shape the story of higher education.</a:t>
            </a:r>
          </a:p>
          <a:p>
            <a:endParaRPr lang="en-US" altLang="en-US" dirty="0" smtClean="0"/>
          </a:p>
          <a:p>
            <a:r>
              <a:rPr lang="en-US" altLang="en-US" dirty="0" smtClean="0"/>
              <a:t>From my perspective as a researcher I found myself asking the question, how can we as a community write an evidence driven narrative for the future of higher education that inspires policymakers and citizens while helping us to frankly take on the real challenges we face.</a:t>
            </a:r>
          </a:p>
          <a:p>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D27991-058F-4B35-BB36-78A1E264C8B4}" type="slidenum">
              <a:rPr lang="en-US" altLang="en-US" smtClean="0">
                <a:latin typeface="Arial" panose="020B0604020202020204" pitchFamily="34" charset="0"/>
              </a:rPr>
              <a:pPr>
                <a:spcBef>
                  <a:spcPct val="0"/>
                </a:spcBef>
              </a:pPr>
              <a:t>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6565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 2006 study by the U.S. Department of Education’s National Center for Education Statistics found that the</a:t>
            </a:r>
          </a:p>
          <a:p>
            <a:r>
              <a:rPr lang="en-US" altLang="en-US" dirty="0" smtClean="0"/>
              <a:t>majority of graduating college students lacked the basic skills necessary to summarize opposing newspaper editorial</a:t>
            </a:r>
          </a:p>
          <a:p>
            <a:r>
              <a:rPr lang="en-US" altLang="en-US" dirty="0" smtClean="0"/>
              <a:t>arguments or correctly compare credit-card offers with varying interest rates. This study found alarming deficiencies</a:t>
            </a:r>
          </a:p>
          <a:p>
            <a:r>
              <a:rPr lang="en-US" altLang="en-US" dirty="0" smtClean="0"/>
              <a:t>in three key areas: document, prose, and quantitative</a:t>
            </a:r>
          </a:p>
          <a:p>
            <a:r>
              <a:rPr lang="en-US" altLang="en-US" dirty="0" smtClean="0"/>
              <a:t>literacy. </a:t>
            </a:r>
          </a:p>
          <a:p>
            <a:r>
              <a:rPr lang="en-US" altLang="en-US" dirty="0" smtClean="0"/>
              <a:t>Only 25 percent of college graduates had the document literacy necessary to understand and use information</a:t>
            </a:r>
          </a:p>
          <a:p>
            <a:r>
              <a:rPr lang="en-US" altLang="en-US" dirty="0" smtClean="0"/>
              <a:t>from </a:t>
            </a:r>
            <a:r>
              <a:rPr lang="en-US" altLang="en-US" dirty="0" err="1" smtClean="0"/>
              <a:t>noncontinuous</a:t>
            </a:r>
            <a:r>
              <a:rPr lang="en-US" altLang="en-US" dirty="0" smtClean="0"/>
              <a:t> texts, like interpreting a table about age, blood pressure, and physical activity. The results</a:t>
            </a:r>
          </a:p>
          <a:p>
            <a:r>
              <a:rPr lang="en-US" altLang="en-US" dirty="0" smtClean="0"/>
              <a:t>weren’t much better when it came to prose and quantitative literacy since only 31 percent of college graduates could</a:t>
            </a:r>
          </a:p>
          <a:p>
            <a:r>
              <a:rPr lang="en-US" altLang="en-US" dirty="0" smtClean="0"/>
              <a:t>take away lessons from a complex story or perform computations </a:t>
            </a:r>
          </a:p>
          <a:p>
            <a:r>
              <a:rPr lang="en-US" altLang="en-US" dirty="0" smtClean="0"/>
              <a:t>like comparing the cost of food items per ounce</a:t>
            </a:r>
          </a:p>
          <a:p>
            <a:r>
              <a:rPr lang="en-US" altLang="en-US" dirty="0" smtClean="0"/>
              <a:t>using numbers from printed materials.10</a:t>
            </a:r>
          </a:p>
          <a:p>
            <a:endParaRPr lang="en-US" altLang="en-US" dirty="0" smtClean="0"/>
          </a:p>
          <a:p>
            <a:r>
              <a:rPr lang="en-US" altLang="en-US" i="1" dirty="0" smtClean="0"/>
              <a:t>Sources: Stuart </a:t>
            </a:r>
            <a:r>
              <a:rPr lang="en-US" altLang="en-US" i="1" dirty="0" err="1" smtClean="0"/>
              <a:t>Rojstaczer</a:t>
            </a:r>
            <a:r>
              <a:rPr lang="en-US" altLang="en-US" i="1" dirty="0" smtClean="0"/>
              <a:t> and Christopher Healy, “Where A</a:t>
            </a:r>
          </a:p>
          <a:p>
            <a:r>
              <a:rPr lang="en-US" altLang="en-US" i="1" dirty="0" smtClean="0"/>
              <a:t>Is Ordinary: The Evolution of American College and University</a:t>
            </a:r>
          </a:p>
          <a:p>
            <a:r>
              <a:rPr lang="en-US" altLang="en-US" i="1" dirty="0" smtClean="0"/>
              <a:t>Grading, 1940-2009,” Teachers College Record 114, no. 7 (2012);</a:t>
            </a:r>
          </a:p>
          <a:p>
            <a:endParaRPr lang="en-US" altLang="en-US" i="1" dirty="0" smtClean="0"/>
          </a:p>
          <a:p>
            <a:r>
              <a:rPr lang="en-US" altLang="en-US" i="1" dirty="0" smtClean="0"/>
              <a:t>Mark </a:t>
            </a:r>
            <a:r>
              <a:rPr lang="en-US" altLang="en-US" i="1" dirty="0" err="1" smtClean="0"/>
              <a:t>Kutner</a:t>
            </a:r>
            <a:r>
              <a:rPr lang="en-US" altLang="en-US" i="1" dirty="0" smtClean="0"/>
              <a:t>, Elizabeth Greenberg, and Justin Baer, “A First Look at</a:t>
            </a:r>
          </a:p>
          <a:p>
            <a:r>
              <a:rPr lang="en-US" altLang="en-US" i="1" dirty="0" smtClean="0"/>
              <a:t>the Literacy of America’s Adults in the 21st Century. NCES 2006-</a:t>
            </a:r>
          </a:p>
          <a:p>
            <a:r>
              <a:rPr lang="en-US" altLang="en-US" i="1" dirty="0" smtClean="0"/>
              <a:t>470,” U.S. Department of Education National Center for Education</a:t>
            </a:r>
          </a:p>
          <a:p>
            <a:r>
              <a:rPr lang="en-US" altLang="en-US" i="1" dirty="0" smtClean="0"/>
              <a:t>Statistics, (2006); Peter D. Hart Research Associates, How Should</a:t>
            </a:r>
          </a:p>
          <a:p>
            <a:r>
              <a:rPr lang="en-US" altLang="en-US" i="1" dirty="0" smtClean="0"/>
              <a:t>Colleges Assess and Improve Student Learning? (The Association of</a:t>
            </a:r>
          </a:p>
          <a:p>
            <a:r>
              <a:rPr lang="en-US" altLang="en-US" i="1" dirty="0" smtClean="0"/>
              <a:t>American Colleges and Universities, 2008).</a:t>
            </a:r>
            <a:endParaRPr lang="en-US"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239E7C-0426-41E2-B1F1-59487ADAE262}" type="slidenum">
              <a:rPr lang="en-US" altLang="en-US" smtClean="0">
                <a:latin typeface="Arial" panose="020B0604020202020204" pitchFamily="34" charset="0"/>
              </a:rPr>
              <a:pPr>
                <a:spcBef>
                  <a:spcPct val="0"/>
                </a:spcBef>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5309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intentional discovery and application of --- </a:t>
            </a:r>
          </a:p>
          <a:p>
            <a:r>
              <a:rPr lang="en-US" altLang="en-US" dirty="0" smtClean="0"/>
              <a:t>	</a:t>
            </a:r>
          </a:p>
          <a:p>
            <a:r>
              <a:rPr lang="en-US" altLang="en-US" dirty="0" smtClean="0"/>
              <a:t>	new institutional, instructional, credentialing and finance models—</a:t>
            </a:r>
          </a:p>
          <a:p>
            <a:endParaRPr lang="en-US" altLang="en-US" dirty="0" smtClean="0"/>
          </a:p>
          <a:p>
            <a:r>
              <a:rPr lang="en-US" altLang="en-US" dirty="0" smtClean="0"/>
              <a:t>	that maintain quality and reduce costs and increase value</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485CCB-4CD2-4D4A-9758-36B31A96E493}"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4952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449078" indent="-288693" defTabSz="461909">
              <a:spcBef>
                <a:spcPct val="0"/>
              </a:spcBef>
              <a:defRPr/>
            </a:pPr>
            <a:r>
              <a:rPr lang="en-US" sz="2400" dirty="0" smtClean="0">
                <a:solidFill>
                  <a:srgbClr val="0000CC"/>
                </a:solidFill>
                <a:ea typeface="Calibri" pitchFamily="34" charset="0"/>
                <a:cs typeface="Times New Roman" pitchFamily="18" charset="0"/>
              </a:rPr>
              <a:t>Post Traditional Learners and the Transformation of Postsecondary Education:  A Manifesto for College Leaders</a:t>
            </a:r>
          </a:p>
          <a:p>
            <a:pPr marL="449078" indent="-288693" defTabSz="461909">
              <a:spcBef>
                <a:spcPct val="0"/>
              </a:spcBef>
              <a:defRPr/>
            </a:pPr>
            <a:r>
              <a:rPr lang="en-US" sz="2400" dirty="0" smtClean="0">
                <a:solidFill>
                  <a:srgbClr val="0000CC"/>
                </a:solidFill>
                <a:ea typeface="Calibri" pitchFamily="34" charset="0"/>
                <a:cs typeface="Times New Roman" pitchFamily="18" charset="0"/>
              </a:rPr>
              <a:t>In order to create effective thought leadership a framework for innovation is necessary to guide research:</a:t>
            </a:r>
          </a:p>
          <a:p>
            <a:pPr marL="449078" indent="-288693" defTabSz="461909">
              <a:spcBef>
                <a:spcPct val="0"/>
              </a:spcBef>
              <a:defRPr/>
            </a:pPr>
            <a:r>
              <a:rPr lang="en-US" sz="2400" dirty="0" smtClean="0">
                <a:solidFill>
                  <a:srgbClr val="0000CC"/>
                </a:solidFill>
                <a:ea typeface="Calibri" pitchFamily="34" charset="0"/>
                <a:cs typeface="Times New Roman" pitchFamily="18" charset="0"/>
              </a:rPr>
              <a:t>I would suggest this framework which I adapted from Christensen’s work for my policy writing.</a:t>
            </a:r>
          </a:p>
          <a:p>
            <a:pPr marL="449078" indent="-288693" defTabSz="461909">
              <a:spcBef>
                <a:spcPct val="0"/>
              </a:spcBef>
              <a:defRPr/>
            </a:pPr>
            <a:endParaRPr lang="en-US" sz="2400" dirty="0" smtClean="0">
              <a:solidFill>
                <a:srgbClr val="0000CC"/>
              </a:solidFill>
              <a:ea typeface="Calibri" pitchFamily="34" charset="0"/>
              <a:cs typeface="Times New Roman" pitchFamily="18" charset="0"/>
            </a:endParaRPr>
          </a:p>
          <a:p>
            <a:pPr marL="449078" indent="-288693" defTabSz="461909">
              <a:spcBef>
                <a:spcPct val="0"/>
              </a:spcBef>
              <a:defRPr/>
            </a:pPr>
            <a:r>
              <a:rPr lang="en-US" sz="2400" dirty="0" smtClean="0">
                <a:solidFill>
                  <a:srgbClr val="0000CC"/>
                </a:solidFill>
                <a:ea typeface="Calibri" pitchFamily="34" charset="0"/>
                <a:cs typeface="Times New Roman" pitchFamily="18" charset="0"/>
              </a:rPr>
              <a:t>Value Network - </a:t>
            </a:r>
            <a:r>
              <a:rPr lang="en-US" sz="2000" dirty="0" smtClean="0">
                <a:ea typeface="Calibri" pitchFamily="34" charset="0"/>
                <a:cs typeface="Times New Roman" pitchFamily="18" charset="0"/>
              </a:rPr>
              <a:t>Network </a:t>
            </a:r>
            <a:r>
              <a:rPr lang="en-US" sz="2000" dirty="0">
                <a:ea typeface="Calibri" pitchFamily="34" charset="0"/>
                <a:cs typeface="Times New Roman" pitchFamily="18" charset="0"/>
              </a:rPr>
              <a:t>of suppliers &amp; partners with compatible &amp; inter-dependent business models</a:t>
            </a:r>
          </a:p>
          <a:p>
            <a:pPr lvl="1" defTabSz="461909">
              <a:spcBef>
                <a:spcPct val="0"/>
              </a:spcBef>
              <a:defRPr/>
            </a:pPr>
            <a:endParaRPr lang="en-US" sz="2000" dirty="0">
              <a:ea typeface="Calibri" pitchFamily="34" charset="0"/>
              <a:cs typeface="Times New Roman" pitchFamily="18" charset="0"/>
            </a:endParaRPr>
          </a:p>
          <a:p>
            <a:pPr marL="160385" defTabSz="461909">
              <a:spcBef>
                <a:spcPct val="0"/>
              </a:spcBef>
              <a:buFont typeface="Symbol" pitchFamily="18" charset="2"/>
              <a:buNone/>
              <a:defRPr/>
            </a:pPr>
            <a:r>
              <a:rPr lang="en-US" sz="2000" dirty="0">
                <a:solidFill>
                  <a:srgbClr val="0000CC"/>
                </a:solidFill>
                <a:ea typeface="Calibri" pitchFamily="34" charset="0"/>
                <a:cs typeface="Times New Roman" pitchFamily="18" charset="0"/>
              </a:rPr>
              <a:t>Business Model Disruption in Value Network</a:t>
            </a:r>
          </a:p>
          <a:p>
            <a:pPr marL="449078" indent="-288693" defTabSz="461909">
              <a:spcBef>
                <a:spcPct val="0"/>
              </a:spcBef>
              <a:defRPr/>
            </a:pPr>
            <a:endParaRPr lang="en-US" sz="2000" dirty="0">
              <a:solidFill>
                <a:srgbClr val="0000CC"/>
              </a:solidFill>
              <a:ea typeface="Calibri" pitchFamily="34" charset="0"/>
              <a:cs typeface="Times New Roman" pitchFamily="18" charset="0"/>
            </a:endParaRPr>
          </a:p>
          <a:p>
            <a:pPr lvl="1" defTabSz="461909">
              <a:spcBef>
                <a:spcPct val="0"/>
              </a:spcBef>
              <a:spcAft>
                <a:spcPts val="1010"/>
              </a:spcAft>
              <a:buFont typeface="Symbol" pitchFamily="18" charset="2"/>
              <a:buChar char=""/>
              <a:defRPr/>
            </a:pPr>
            <a:r>
              <a:rPr lang="en-US" sz="2000" dirty="0">
                <a:ea typeface="Calibri" pitchFamily="34" charset="0"/>
                <a:cs typeface="Times New Roman" pitchFamily="18" charset="0"/>
              </a:rPr>
              <a:t>Assessment and credentialing (e.g., professional certification)</a:t>
            </a:r>
          </a:p>
          <a:p>
            <a:pPr lvl="1" defTabSz="461909">
              <a:spcBef>
                <a:spcPct val="0"/>
              </a:spcBef>
              <a:spcAft>
                <a:spcPts val="1010"/>
              </a:spcAft>
              <a:buFont typeface="Symbol" pitchFamily="18" charset="2"/>
              <a:buChar char=""/>
              <a:defRPr/>
            </a:pPr>
            <a:r>
              <a:rPr lang="en-US" sz="2000" dirty="0">
                <a:ea typeface="Calibri" pitchFamily="34" charset="0"/>
                <a:cs typeface="Times New Roman" pitchFamily="18" charset="0"/>
              </a:rPr>
              <a:t>Learning content development, distribution and management</a:t>
            </a:r>
          </a:p>
          <a:p>
            <a:pPr lvl="1" defTabSz="461909">
              <a:spcBef>
                <a:spcPct val="0"/>
              </a:spcBef>
              <a:spcAft>
                <a:spcPts val="1010"/>
              </a:spcAft>
              <a:buFont typeface="Symbol" pitchFamily="18" charset="2"/>
              <a:buChar char=""/>
              <a:defRPr/>
            </a:pPr>
            <a:r>
              <a:rPr lang="en-US" sz="2000" dirty="0">
                <a:ea typeface="Calibri" pitchFamily="34" charset="0"/>
                <a:cs typeface="Times New Roman" pitchFamily="18" charset="0"/>
              </a:rPr>
              <a:t>Learning and research information services (e.g., library services)</a:t>
            </a:r>
          </a:p>
          <a:p>
            <a:pPr lvl="1" defTabSz="461909">
              <a:spcBef>
                <a:spcPct val="0"/>
              </a:spcBef>
              <a:spcAft>
                <a:spcPts val="1010"/>
              </a:spcAft>
              <a:buFont typeface="Symbol" pitchFamily="18" charset="2"/>
              <a:buChar char=""/>
              <a:defRPr/>
            </a:pPr>
            <a:r>
              <a:rPr lang="en-US" sz="2000" dirty="0">
                <a:ea typeface="Calibri" pitchFamily="34" charset="0"/>
                <a:cs typeface="Times New Roman" pitchFamily="18" charset="0"/>
              </a:rPr>
              <a:t>Learning infrastructure services</a:t>
            </a:r>
          </a:p>
          <a:p>
            <a:pPr defTabSz="461909">
              <a:spcBef>
                <a:spcPct val="0"/>
              </a:spcBef>
              <a:spcAft>
                <a:spcPts val="1010"/>
              </a:spcAft>
              <a:buFont typeface="Symbol" pitchFamily="18" charset="2"/>
              <a:buNone/>
              <a:defRPr/>
            </a:pPr>
            <a:r>
              <a:rPr lang="en-US" sz="2000" dirty="0" smtClean="0">
                <a:ea typeface="Calibri" pitchFamily="34" charset="0"/>
                <a:cs typeface="Times New Roman" pitchFamily="18" charset="0"/>
              </a:rPr>
              <a:t>     Standards </a:t>
            </a:r>
            <a:r>
              <a:rPr lang="en-US" sz="2000" dirty="0">
                <a:ea typeface="Calibri" pitchFamily="34" charset="0"/>
                <a:cs typeface="Times New Roman" pitchFamily="18" charset="0"/>
              </a:rPr>
              <a:t>and Conformity </a:t>
            </a:r>
            <a:r>
              <a:rPr lang="en-US" sz="2000" dirty="0" smtClean="0">
                <a:ea typeface="Calibri" pitchFamily="34" charset="0"/>
                <a:cs typeface="Times New Roman" pitchFamily="18" charset="0"/>
              </a:rPr>
              <a:t>assessment</a:t>
            </a:r>
          </a:p>
          <a:p>
            <a:pPr marL="800100" lvl="1" indent="-342900" defTabSz="461909">
              <a:spcBef>
                <a:spcPct val="0"/>
              </a:spcBef>
              <a:spcAft>
                <a:spcPts val="1010"/>
              </a:spcAft>
              <a:buFont typeface="Arial" pitchFamily="34" charset="0"/>
              <a:buChar char="•"/>
              <a:defRPr/>
            </a:pPr>
            <a:r>
              <a:rPr lang="en-US" sz="2000" dirty="0" smtClean="0">
                <a:ea typeface="Calibri" pitchFamily="34" charset="0"/>
                <a:cs typeface="Times New Roman" pitchFamily="18" charset="0"/>
              </a:rPr>
              <a:t>Institutional </a:t>
            </a:r>
            <a:r>
              <a:rPr lang="en-US" sz="2000" dirty="0">
                <a:ea typeface="Calibri" pitchFamily="34" charset="0"/>
                <a:cs typeface="Times New Roman" pitchFamily="18" charset="0"/>
              </a:rPr>
              <a:t>and program quality assurance</a:t>
            </a:r>
          </a:p>
          <a:p>
            <a:pPr marL="562952" lvl="1" indent="-230955" defTabSz="461909">
              <a:lnSpc>
                <a:spcPct val="90000"/>
              </a:lnSpc>
              <a:spcBef>
                <a:spcPct val="20000"/>
              </a:spcBef>
              <a:buFont typeface="Wingdings" pitchFamily="2" charset="2"/>
              <a:buChar char="§"/>
              <a:defRPr/>
            </a:pPr>
            <a:r>
              <a:rPr lang="en-US" sz="2500" dirty="0"/>
              <a:t>Academic and technical skill and assessment standards</a:t>
            </a:r>
          </a:p>
          <a:p>
            <a:pPr marL="562952" lvl="1" indent="-230955" defTabSz="461909">
              <a:lnSpc>
                <a:spcPct val="90000"/>
              </a:lnSpc>
              <a:spcBef>
                <a:spcPct val="20000"/>
              </a:spcBef>
              <a:buFont typeface="Wingdings" pitchFamily="2" charset="2"/>
              <a:buChar char="§"/>
              <a:defRPr/>
            </a:pPr>
            <a:r>
              <a:rPr lang="en-US" sz="2500" dirty="0"/>
              <a:t>IT standards, including learning content</a:t>
            </a:r>
          </a:p>
          <a:p>
            <a:pPr marL="562952" lvl="1" indent="-230955" defTabSz="461909">
              <a:lnSpc>
                <a:spcPct val="90000"/>
              </a:lnSpc>
              <a:spcBef>
                <a:spcPct val="20000"/>
              </a:spcBef>
              <a:buFont typeface="Wingdings" pitchFamily="2" charset="2"/>
              <a:buChar char="§"/>
              <a:defRPr/>
            </a:pPr>
            <a:r>
              <a:rPr lang="en-US" sz="2500" dirty="0"/>
              <a:t>standards and data management standards</a:t>
            </a:r>
          </a:p>
          <a:p>
            <a:pPr marL="562952" lvl="1" indent="-230955" defTabSz="461909">
              <a:lnSpc>
                <a:spcPct val="90000"/>
              </a:lnSpc>
              <a:spcBef>
                <a:spcPct val="20000"/>
              </a:spcBef>
              <a:buFont typeface="Wingdings" pitchFamily="2" charset="2"/>
              <a:buChar char="§"/>
              <a:defRPr/>
            </a:pPr>
            <a:r>
              <a:rPr lang="en-US" sz="2500" dirty="0"/>
              <a:t>Quality assurance</a:t>
            </a:r>
          </a:p>
          <a:p>
            <a:pPr marL="101043" indent="-230955" defTabSz="461909">
              <a:lnSpc>
                <a:spcPct val="90000"/>
              </a:lnSpc>
              <a:spcBef>
                <a:spcPct val="20000"/>
              </a:spcBef>
              <a:buFont typeface="Wingdings" pitchFamily="2" charset="2"/>
              <a:buChar char="§"/>
              <a:defRPr/>
            </a:pPr>
            <a:r>
              <a:rPr lang="en-US" sz="2500" dirty="0"/>
              <a:t>Policy and regulatory Environment</a:t>
            </a:r>
          </a:p>
          <a:p>
            <a:pPr marL="101043" indent="-230955" defTabSz="461909">
              <a:lnSpc>
                <a:spcPct val="90000"/>
              </a:lnSpc>
              <a:spcBef>
                <a:spcPct val="20000"/>
              </a:spcBef>
              <a:buFont typeface="Wingdings" pitchFamily="2" charset="2"/>
              <a:buChar char="§"/>
              <a:defRPr/>
            </a:pPr>
            <a:endParaRPr lang="en-US" sz="2500" dirty="0"/>
          </a:p>
          <a:p>
            <a:pPr lvl="1">
              <a:buFont typeface="Wingdings" pitchFamily="2" charset="2"/>
              <a:buChar char="§"/>
              <a:defRPr/>
            </a:pPr>
            <a:r>
              <a:rPr lang="en-US" dirty="0" smtClean="0">
                <a:ea typeface="ＭＳ Ｐゴシック" pitchFamily="34" charset="-128"/>
              </a:rPr>
              <a:t>Federal and state regulations</a:t>
            </a:r>
          </a:p>
          <a:p>
            <a:pPr lvl="1">
              <a:buFont typeface="Wingdings" pitchFamily="2" charset="2"/>
              <a:buChar char="§"/>
              <a:defRPr/>
            </a:pPr>
            <a:r>
              <a:rPr lang="en-US" dirty="0" smtClean="0">
                <a:ea typeface="ＭＳ Ｐゴシック" pitchFamily="34" charset="-128"/>
              </a:rPr>
              <a:t>Institutional and program funding</a:t>
            </a:r>
          </a:p>
          <a:p>
            <a:pPr lvl="1">
              <a:buFont typeface="Wingdings" pitchFamily="2" charset="2"/>
              <a:buChar char="§"/>
              <a:defRPr/>
            </a:pPr>
            <a:r>
              <a:rPr lang="en-US" dirty="0" smtClean="0">
                <a:ea typeface="ＭＳ Ｐゴシック" pitchFamily="34" charset="-128"/>
              </a:rPr>
              <a:t>Student grant and loan policies</a:t>
            </a:r>
          </a:p>
          <a:p>
            <a:pPr lvl="1">
              <a:buFont typeface="Wingdings" pitchFamily="2" charset="2"/>
              <a:buChar char="§"/>
              <a:defRPr/>
            </a:pPr>
            <a:r>
              <a:rPr lang="en-US" dirty="0" smtClean="0">
                <a:ea typeface="ＭＳ Ｐゴシック" pitchFamily="34" charset="-128"/>
              </a:rPr>
              <a:t>Institutional and program accreditation</a:t>
            </a:r>
          </a:p>
          <a:p>
            <a:pPr lvl="1">
              <a:buFont typeface="Wingdings" pitchFamily="2" charset="2"/>
              <a:buChar char="§"/>
              <a:defRPr/>
            </a:pPr>
            <a:r>
              <a:rPr lang="en-US" dirty="0" smtClean="0">
                <a:ea typeface="ＭＳ Ｐゴシック" pitchFamily="34" charset="-128"/>
              </a:rPr>
              <a:t>Federal and state data reporting</a:t>
            </a:r>
          </a:p>
          <a:p>
            <a:pPr lvl="1">
              <a:buFont typeface="Wingdings" pitchFamily="2" charset="2"/>
              <a:buChar char="§"/>
              <a:defRPr/>
            </a:pPr>
            <a:r>
              <a:rPr lang="en-US" dirty="0" smtClean="0">
                <a:ea typeface="ＭＳ Ｐゴシック" pitchFamily="34" charset="-128"/>
              </a:rPr>
              <a:t>P-20 data infrastructures</a:t>
            </a:r>
          </a:p>
          <a:p>
            <a:pPr>
              <a:defRPr/>
            </a:pPr>
            <a:endParaRPr 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B03A57-F5FE-4A9B-B1DA-C4814C2348BF}"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33</a:t>
            </a:fld>
            <a:endParaRPr lang="en-US" altLang="en-US"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203728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MS PGothic" panose="020B0600070205080204" pitchFamily="34" charset="-128"/>
              </a:rPr>
              <a:t>This slide represents a “theory of the college”, analogous to the “theory of the firm” used in the business literature to help frame research.</a:t>
            </a:r>
          </a:p>
          <a:p>
            <a:endParaRPr lang="en-US" altLang="en-US" smtClean="0">
              <a:ea typeface="MS PGothic" panose="020B0600070205080204" pitchFamily="34" charset="-128"/>
            </a:endParaRPr>
          </a:p>
          <a:p>
            <a:r>
              <a:rPr lang="en-US" altLang="en-US" smtClean="0">
                <a:ea typeface="MS PGothic" panose="020B0600070205080204" pitchFamily="34" charset="-128"/>
              </a:rPr>
              <a:t>This would allows us to have a rough guide for how innovation would change the business model.</a:t>
            </a:r>
          </a:p>
          <a:p>
            <a:endParaRPr lang="en-US" altLang="en-US" smtClean="0">
              <a:ea typeface="MS PGothic" panose="020B0600070205080204" pitchFamily="34" charset="-128"/>
            </a:endParaRPr>
          </a:p>
          <a:p>
            <a:endParaRPr lang="en-US" altLang="en-US" smtClean="0">
              <a:ea typeface="MS PGothic"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6836FB-BBC4-4842-BAE2-0B73E8F3DF86}"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34</a:t>
            </a:fld>
            <a:endParaRPr lang="en-US" altLang="en-US"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8947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MS PGothic" panose="020B0600070205080204" pitchFamily="34" charset="-128"/>
              </a:rPr>
              <a:t>This further unbundling of instruction and pedagogy would allow for structuring analysis around this function of the college.</a:t>
            </a:r>
          </a:p>
          <a:p>
            <a:endParaRPr lang="en-US" altLang="en-US" smtClean="0">
              <a:ea typeface="MS PGothic" panose="020B0600070205080204" pitchFamily="34" charset="-128"/>
            </a:endParaRPr>
          </a:p>
          <a:p>
            <a:r>
              <a:rPr lang="en-US" altLang="en-US" smtClean="0">
                <a:ea typeface="MS PGothic" panose="020B0600070205080204" pitchFamily="34" charset="-128"/>
              </a:rPr>
              <a:t>Applied means – writing a paper, doing a lab experiment, etc…</a:t>
            </a:r>
          </a:p>
          <a:p>
            <a:r>
              <a:rPr lang="en-US" altLang="en-US" smtClean="0">
                <a:ea typeface="MS PGothic" panose="020B0600070205080204" pitchFamily="34" charset="-128"/>
              </a:rPr>
              <a:t>Meta-skills means - critical thinking, cross culture communication, problem solving</a:t>
            </a:r>
          </a:p>
          <a:p>
            <a:r>
              <a:rPr lang="en-US" altLang="en-US" smtClean="0">
                <a:ea typeface="MS PGothic" panose="020B0600070205080204" pitchFamily="34" charset="-128"/>
              </a:rPr>
              <a:t>Social development and networks means --- growing up and building relationships for the future</a:t>
            </a:r>
          </a:p>
          <a:p>
            <a:r>
              <a:rPr lang="en-US" altLang="en-US" smtClean="0">
                <a:ea typeface="MS PGothic" panose="020B0600070205080204" pitchFamily="34" charset="-128"/>
              </a:rPr>
              <a:t>Credentials – getting a document that says you know something.</a:t>
            </a:r>
          </a:p>
          <a:p>
            <a:endParaRPr lang="en-US" altLang="en-US" smtClean="0">
              <a:ea typeface="MS PGothic"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4D2A4-7190-49F4-BEE5-5D78D2E4FBAA}"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35</a:t>
            </a:fld>
            <a:endParaRPr lang="en-US" altLang="en-US"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21548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2BD610-1184-4037-9AE2-88D8419959DA}"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9087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Computing power, storage and </a:t>
            </a:r>
            <a:r>
              <a:rPr lang="en-US" altLang="en-US" b="1" dirty="0" err="1" smtClean="0"/>
              <a:t>banwidth</a:t>
            </a:r>
            <a:endParaRPr lang="en-US" altLang="en-US" b="1" dirty="0" smtClean="0"/>
          </a:p>
          <a:p>
            <a:r>
              <a:rPr lang="en-US" altLang="en-US" b="1" dirty="0" smtClean="0"/>
              <a:t>Economic globalization and learning – dynamic and less stable states for</a:t>
            </a:r>
          </a:p>
          <a:p>
            <a:r>
              <a:rPr lang="en-US" altLang="en-US" b="1" dirty="0" smtClean="0"/>
              <a:t>Economic Value is now coming from Knowledge flows.</a:t>
            </a:r>
          </a:p>
          <a:p>
            <a:endParaRPr lang="en-US" altLang="en-US" b="1" dirty="0" smtClean="0"/>
          </a:p>
          <a:p>
            <a:r>
              <a:rPr lang="en-US" altLang="en-US" b="1" dirty="0" smtClean="0"/>
              <a:t>From Knowledge stocks to Knowledge Flows</a:t>
            </a:r>
          </a:p>
          <a:p>
            <a:r>
              <a:rPr lang="en-US" altLang="en-US" b="1" dirty="0" smtClean="0"/>
              <a:t>From institutions driven by scalable efficiency to institutions drive by scalable peer learning</a:t>
            </a:r>
          </a:p>
          <a:p>
            <a:r>
              <a:rPr lang="en-US" altLang="en-US" b="1" dirty="0" smtClean="0"/>
              <a:t>From Stable to Dynamic environments</a:t>
            </a:r>
          </a:p>
          <a:p>
            <a:r>
              <a:rPr lang="en-US" altLang="en-US" b="1" dirty="0" smtClean="0"/>
              <a:t>From Knowledge transfer to knowledge creation</a:t>
            </a:r>
          </a:p>
          <a:p>
            <a:r>
              <a:rPr lang="en-US" altLang="en-US" b="1" dirty="0" smtClean="0"/>
              <a:t>    most firms transfer knowledge more efficiently how do you create new knowledge. </a:t>
            </a:r>
            <a:r>
              <a:rPr lang="en-US" altLang="en-US" b="1" dirty="0" err="1" smtClean="0"/>
              <a:t>Contect</a:t>
            </a:r>
            <a:r>
              <a:rPr lang="en-US" altLang="en-US" b="1" dirty="0" smtClean="0"/>
              <a:t> relevant people inside and outside.</a:t>
            </a:r>
          </a:p>
          <a:p>
            <a:r>
              <a:rPr lang="en-US" altLang="en-US" b="1" dirty="0" smtClean="0"/>
              <a:t>From </a:t>
            </a:r>
            <a:r>
              <a:rPr lang="en-US" altLang="en-US" b="1" dirty="0" err="1" smtClean="0"/>
              <a:t>Explict</a:t>
            </a:r>
            <a:r>
              <a:rPr lang="en-US" altLang="en-US" b="1" dirty="0" smtClean="0"/>
              <a:t> knowledge to tacit knowledge</a:t>
            </a:r>
          </a:p>
          <a:p>
            <a:r>
              <a:rPr lang="en-US" altLang="en-US" b="1" dirty="0" smtClean="0"/>
              <a:t>From transactions to relationships</a:t>
            </a:r>
          </a:p>
          <a:p>
            <a:r>
              <a:rPr lang="en-US" altLang="en-US" b="1" dirty="0" smtClean="0"/>
              <a:t>From zero sum to positive sum mindsets</a:t>
            </a:r>
          </a:p>
          <a:p>
            <a:r>
              <a:rPr lang="en-US" altLang="en-US" b="1" dirty="0" smtClean="0"/>
              <a:t>From push platforms to pull platforms</a:t>
            </a:r>
          </a:p>
          <a:p>
            <a:endParaRPr lang="en-US" altLang="en-US" b="1" dirty="0" smtClean="0"/>
          </a:p>
          <a:p>
            <a:endParaRPr lang="en-US" altLang="en-US" b="1" dirty="0" smtClean="0"/>
          </a:p>
          <a:p>
            <a:endParaRPr lang="en-US" altLang="en-US" b="1" dirty="0" smtClean="0"/>
          </a:p>
          <a:p>
            <a:endParaRPr lang="en-US" altLang="en-US" b="1" dirty="0" smtClean="0"/>
          </a:p>
          <a:p>
            <a:r>
              <a:rPr lang="en-US" altLang="en-US" b="1" dirty="0" smtClean="0"/>
              <a:t>a new digital infrastructure, built on the</a:t>
            </a:r>
          </a:p>
          <a:p>
            <a:r>
              <a:rPr lang="en-US" altLang="en-US" b="1" dirty="0" smtClean="0"/>
              <a:t>sustained exponential pace of performance improvements in computing, storage, and</a:t>
            </a:r>
          </a:p>
          <a:p>
            <a:r>
              <a:rPr lang="en-US" altLang="en-US" b="1" dirty="0" smtClean="0"/>
              <a:t>bandwidth, progressively transforms our business environment. </a:t>
            </a:r>
            <a:r>
              <a:rPr lang="en-US" altLang="en-US" dirty="0" smtClean="0"/>
              <a:t>This infrastructure</a:t>
            </a:r>
          </a:p>
          <a:p>
            <a:r>
              <a:rPr lang="en-US" altLang="en-US" dirty="0" smtClean="0"/>
              <a:t>consists of institutions, practices, and protocols that together organize and deliver the</a:t>
            </a:r>
          </a:p>
          <a:p>
            <a:r>
              <a:rPr lang="en-US" altLang="en-US" dirty="0" smtClean="0"/>
              <a:t>increasing power of digital technology to business and society.</a:t>
            </a:r>
            <a:endParaRPr lang="en-US" altLang="en-US" b="1" dirty="0" smtClean="0"/>
          </a:p>
          <a:p>
            <a:endParaRPr lang="en-US" altLang="en-US" b="1" dirty="0" smtClean="0"/>
          </a:p>
          <a:p>
            <a:r>
              <a:rPr lang="en-US" altLang="en-US" b="1" dirty="0" smtClean="0"/>
              <a:t>In this wave intensifying competition and the increasing rate of change precipitated by the first wave shifts the</a:t>
            </a:r>
          </a:p>
          <a:p>
            <a:r>
              <a:rPr lang="en-US" altLang="en-US" b="1" dirty="0" smtClean="0"/>
              <a:t>sources of economic value from “stocks” of knowledge to “flows” of new knowledge.</a:t>
            </a:r>
          </a:p>
          <a:p>
            <a:r>
              <a:rPr lang="en-US" altLang="en-US" dirty="0" smtClean="0"/>
              <a:t>In this rapidly changing world, our stocks of knowledge (what we know) obsolesce more</a:t>
            </a:r>
          </a:p>
          <a:p>
            <a:r>
              <a:rPr lang="en-US" altLang="en-US" dirty="0" smtClean="0"/>
              <a:t>quickly and success depends increasingly on our ability to tap into expanding and</a:t>
            </a:r>
          </a:p>
          <a:p>
            <a:r>
              <a:rPr lang="en-US" altLang="en-US" dirty="0" smtClean="0"/>
              <a:t>diverse flows of knowledge to more rapidly refresh our depleting stocks of knowledge.</a:t>
            </a:r>
          </a:p>
          <a:p>
            <a:endParaRPr lang="en-US" altLang="en-US" dirty="0" smtClean="0"/>
          </a:p>
          <a:p>
            <a:r>
              <a:rPr lang="en-US" altLang="en-US" b="1" dirty="0" smtClean="0"/>
              <a:t>Knowledge flows are key to converting</a:t>
            </a:r>
          </a:p>
          <a:p>
            <a:r>
              <a:rPr lang="en-US" altLang="en-US" b="1" dirty="0" smtClean="0"/>
              <a:t>challenges to opportunities</a:t>
            </a:r>
          </a:p>
          <a:p>
            <a:r>
              <a:rPr lang="en-US" altLang="en-US" dirty="0" smtClean="0"/>
              <a:t>As the source of economic value creation shifts from stocks</a:t>
            </a:r>
          </a:p>
          <a:p>
            <a:r>
              <a:rPr lang="en-US" altLang="en-US" dirty="0" smtClean="0"/>
              <a:t>to flows of knowledge in this era of intensifying competition</a:t>
            </a:r>
          </a:p>
          <a:p>
            <a:r>
              <a:rPr lang="en-US" altLang="en-US" dirty="0" smtClean="0"/>
              <a:t>and more rapid change, participating in these flows</a:t>
            </a:r>
          </a:p>
          <a:p>
            <a:r>
              <a:rPr lang="en-US" altLang="en-US" dirty="0" smtClean="0"/>
              <a:t>becomes essential if firms are to convert challenges to</a:t>
            </a:r>
          </a:p>
          <a:p>
            <a:r>
              <a:rPr lang="en-US" altLang="en-US" dirty="0" smtClean="0"/>
              <a:t>opportunities. Currently the value that firms create is being</a:t>
            </a:r>
          </a:p>
          <a:p>
            <a:r>
              <a:rPr lang="en-US" altLang="en-US" dirty="0" smtClean="0"/>
              <a:t>captured primarily by consumers and creative talent: they</a:t>
            </a:r>
          </a:p>
          <a:p>
            <a:r>
              <a:rPr lang="en-US" altLang="en-US" dirty="0" smtClean="0"/>
              <a:t>have harnessed knowledge flows ahead of the firms and</a:t>
            </a:r>
          </a:p>
          <a:p>
            <a:r>
              <a:rPr lang="en-US" altLang="en-US" dirty="0" smtClean="0"/>
              <a:t>they are reaping benefits at the expense of the firms. Consumers</a:t>
            </a:r>
          </a:p>
          <a:p>
            <a:r>
              <a:rPr lang="en-US" altLang="en-US" dirty="0" smtClean="0"/>
              <a:t>enjoy lower prices and more alternatives, fueled by</a:t>
            </a:r>
          </a:p>
          <a:p>
            <a:r>
              <a:rPr lang="en-US" altLang="en-US" dirty="0" smtClean="0"/>
              <a:t>access to information. Creative talent has benefited from</a:t>
            </a:r>
          </a:p>
          <a:p>
            <a:r>
              <a:rPr lang="en-US" altLang="en-US" dirty="0" smtClean="0"/>
              <a:t>increased cash compensation. Firms have an opportunity to</a:t>
            </a:r>
          </a:p>
          <a:p>
            <a:r>
              <a:rPr lang="en-US" altLang="en-US" dirty="0" smtClean="0"/>
              <a:t>participate in the same knowledge flows and networks and</a:t>
            </a:r>
          </a:p>
          <a:p>
            <a:r>
              <a:rPr lang="en-US" altLang="en-US" dirty="0" smtClean="0"/>
              <a:t>rebalance that equation. Participating in knowledge flows</a:t>
            </a:r>
          </a:p>
          <a:p>
            <a:r>
              <a:rPr lang="en-US" altLang="en-US" dirty="0" smtClean="0"/>
              <a:t>will also significantly "grow the pie" and move firms away</a:t>
            </a:r>
          </a:p>
          <a:p>
            <a:r>
              <a:rPr lang="en-US" altLang="en-US" dirty="0" smtClean="0"/>
              <a:t>from a zero-sum game mindset that drives much of their</a:t>
            </a:r>
          </a:p>
          <a:p>
            <a:r>
              <a:rPr lang="en-US" altLang="en-US" dirty="0" smtClean="0"/>
              <a:t>behavior today.</a:t>
            </a:r>
          </a:p>
          <a:p>
            <a:r>
              <a:rPr lang="en-US" altLang="en-US" dirty="0" smtClean="0"/>
              <a:t>Participating in knowledge flows is mutually beneficial for</a:t>
            </a:r>
          </a:p>
          <a:p>
            <a:r>
              <a:rPr lang="en-US" altLang="en-US" dirty="0" smtClean="0"/>
              <a:t>firms, talent, and consumers. The greater the firm’s participation</a:t>
            </a:r>
          </a:p>
          <a:p>
            <a:r>
              <a:rPr lang="en-US" altLang="en-US" dirty="0" smtClean="0"/>
              <a:t>in knowledge flows, the more value they can create.</a:t>
            </a:r>
          </a:p>
          <a:p>
            <a:r>
              <a:rPr lang="en-US" altLang="en-US" dirty="0" smtClean="0"/>
              <a:t>This value will be distributed between firms, talent and</a:t>
            </a:r>
          </a:p>
          <a:p>
            <a:r>
              <a:rPr lang="en-US" altLang="en-US" dirty="0" smtClean="0"/>
              <a:t>consumers, but as they start offering more non-monetary</a:t>
            </a:r>
          </a:p>
          <a:p>
            <a:r>
              <a:rPr lang="en-US" altLang="en-US" dirty="0" smtClean="0"/>
              <a:t>value to talent and consumers, firms have an opportunity</a:t>
            </a:r>
          </a:p>
          <a:p>
            <a:r>
              <a:rPr lang="en-US" altLang="en-US" dirty="0" smtClean="0"/>
              <a:t>to retain an increasing share of the monetary value. Talent,</a:t>
            </a:r>
          </a:p>
          <a:p>
            <a:r>
              <a:rPr lang="en-US" altLang="en-US" dirty="0" smtClean="0"/>
              <a:t>particularly the creative and passionate talent, is attracted</a:t>
            </a:r>
          </a:p>
          <a:p>
            <a:r>
              <a:rPr lang="en-US" altLang="en-US" dirty="0" smtClean="0"/>
              <a:t>to firms that are rich in relationships, generate </a:t>
            </a:r>
            <a:r>
              <a:rPr lang="en-US" altLang="en-US" dirty="0" err="1" smtClean="0"/>
              <a:t>knowl</a:t>
            </a: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0415C5-8718-45E2-ADF4-402700901FF3}" type="slidenum">
              <a:rPr lang="en-US" altLang="en-US" smtClean="0">
                <a:latin typeface="Arial" panose="020B0604020202020204" pitchFamily="34" charset="0"/>
              </a:rPr>
              <a:pPr>
                <a:spcBef>
                  <a:spcPct val="0"/>
                </a:spcBef>
              </a:pPr>
              <a:t>37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96686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p>
          <a:p>
            <a:r>
              <a:rPr lang="en-US" altLang="en-US" b="1" smtClean="0"/>
              <a:t>Learning intensivity – Bendt Ake Lundvall</a:t>
            </a:r>
          </a:p>
          <a:p>
            <a:r>
              <a:rPr lang="en-US" altLang="en-US" smtClean="0"/>
              <a:t>The LIFE Center's purpose is to develop and test principles about the social foundations of human learning in informal and formal environments with the goal of enhancing human learning from infancy to adulthood.</a:t>
            </a:r>
            <a:endParaRPr lang="en-US" altLang="en-US" b="1" smtClean="0"/>
          </a:p>
          <a:p>
            <a:r>
              <a:rPr lang="en-US" altLang="en-US" b="1" smtClean="0"/>
              <a:t>LIFE Center (2005). "The LIFE Center's Lifelong and Lifewide Diagram"</a:t>
            </a:r>
            <a:r>
              <a:rPr lang="en-US" altLang="en-US" smtClean="0"/>
              <a:t>. This diagram was originally conceived by Reed Stevens and John Bransford to represent the range of learning environments being studied at the Learning in Informal and Formal Environments (LIFE) Center (http://life-slc.org). Graphic design, documentation, and calculations were conducted by Reed Stevens, with key assistance from Anne Stevens (graphic design) and Nathan Parham (calculations).</a:t>
            </a:r>
          </a:p>
          <a:p>
            <a:r>
              <a:rPr lang="en-US" altLang="en-US" b="1" smtClean="0"/>
              <a:t>FIGURE legend: Estimated time spent in school and informal learning environments</a:t>
            </a:r>
            <a:r>
              <a:rPr lang="en-US" altLang="en-US" smtClean="0"/>
              <a:t>. Note: This diagram shows the relative percentage of their waking hours that people across the lifespan spend in formal educational environments and other activities. The calculations were made on the best available statistics for a whole year basis on how much time people at different points across the lifespan spend in formal instructional environments. (Reproduced with permission of The LIFE Center.)</a:t>
            </a:r>
          </a:p>
          <a:p>
            <a:endParaRPr lang="en-US" altLang="en-US" smtClean="0"/>
          </a:p>
          <a:p>
            <a:r>
              <a:rPr lang="en-US" altLang="en-US" smtClean="0"/>
              <a:t>The LIFE Center represents a collaboration between the University of Washington in Seattle, Stanford University, and SRI International, Inc., both in the San Francisco area. The LIFE Center is a multi-institution </a:t>
            </a:r>
            <a:r>
              <a:rPr lang="en-US" altLang="en-US" smtClean="0">
                <a:hlinkClick r:id="rId3"/>
              </a:rPr>
              <a:t>Science of Learning Center funded by the National Science Foundation</a:t>
            </a:r>
            <a:r>
              <a:rPr lang="en-US" altLang="en-US" smtClean="0"/>
              <a:t>. The University of Washington is the lead institution.</a:t>
            </a:r>
            <a:endParaRPr lang="en-US" altLang="en-US" b="1"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16C242-E7C1-4B03-9C7A-AB866B646572}" type="slidenum">
              <a:rPr lang="en-US"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9493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Practice and Time.</a:t>
            </a:r>
          </a:p>
          <a:p>
            <a:endParaRPr lang="en-US" altLang="en-US" smtClean="0"/>
          </a:p>
          <a:p>
            <a:r>
              <a:rPr lang="en-US" altLang="en-US" smtClean="0"/>
              <a:t>Expert learners have </a:t>
            </a:r>
            <a:r>
              <a:rPr lang="en-US" altLang="en-US" b="1" smtClean="0"/>
              <a:t>well-organized knowledge</a:t>
            </a:r>
            <a:r>
              <a:rPr lang="en-US" altLang="en-US" smtClean="0"/>
              <a:t>, not just problem-solving strategies.</a:t>
            </a:r>
          </a:p>
          <a:p>
            <a:r>
              <a:rPr lang="en-US" altLang="en-US" smtClean="0"/>
              <a:t>Expert knowledge is </a:t>
            </a:r>
            <a:r>
              <a:rPr lang="en-US" altLang="en-US" b="1" smtClean="0"/>
              <a:t>organized to support understanding</a:t>
            </a:r>
            <a:r>
              <a:rPr lang="en-US" altLang="en-US" smtClean="0"/>
              <a:t>, not just recall. And the organization is grounded in a field’s foundational concepts.</a:t>
            </a:r>
          </a:p>
          <a:p>
            <a:r>
              <a:rPr lang="en-US" altLang="en-US" smtClean="0"/>
              <a:t>Expert knowledge is </a:t>
            </a:r>
            <a:r>
              <a:rPr lang="en-US" altLang="en-US" b="1" smtClean="0"/>
              <a:t>conditionalized</a:t>
            </a:r>
            <a:r>
              <a:rPr lang="en-US" altLang="en-US" smtClean="0"/>
              <a:t>, and the conditional relationships form patterns that experts recognize and rely upon.</a:t>
            </a:r>
          </a:p>
          <a:p>
            <a:r>
              <a:rPr lang="en-US" altLang="en-US" smtClean="0"/>
              <a:t>An expert’s fluency allows the </a:t>
            </a:r>
            <a:r>
              <a:rPr lang="en-US" altLang="en-US" b="1" smtClean="0"/>
              <a:t>easy retrieval of relevant knowledge</a:t>
            </a:r>
            <a:r>
              <a:rPr lang="en-US" altLang="en-US" smtClean="0"/>
              <a:t>. The patterns mentioned in the previous point are second nature to the expert, while the novice struggles to recognize them. This </a:t>
            </a:r>
            <a:r>
              <a:rPr lang="en-US" altLang="en-US" b="1" smtClean="0"/>
              <a:t>fluency with fundamental patterns </a:t>
            </a:r>
            <a:r>
              <a:rPr lang="en-US" altLang="en-US" smtClean="0"/>
              <a:t>frees the mental energy to focus on new knowledge to add to the pattern.</a:t>
            </a:r>
          </a:p>
          <a:p>
            <a:r>
              <a:rPr lang="en-US" altLang="en-US" smtClean="0"/>
              <a:t>There is a difference between </a:t>
            </a:r>
            <a:r>
              <a:rPr lang="en-US" altLang="en-US" b="1" smtClean="0"/>
              <a:t>adaptive experts</a:t>
            </a:r>
            <a:r>
              <a:rPr lang="en-US" altLang="en-US" smtClean="0"/>
              <a:t>, whose metacognitive skills allow the transfer of knowledge from one setting to another, and </a:t>
            </a:r>
            <a:r>
              <a:rPr lang="en-US" altLang="en-US" b="1" smtClean="0"/>
              <a:t>routine experts</a:t>
            </a:r>
            <a:r>
              <a:rPr lang="en-US" altLang="en-US" smtClean="0"/>
              <a:t>, whose expertise allows them to function well in standard settings but doesn’t serve them well when conditions are different.</a:t>
            </a:r>
          </a:p>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C9CD02-7C72-45DB-9DCE-82724E15D1F9}" type="slidenum">
              <a:rPr lang="en-US" altLang="en-US" smtClean="0">
                <a:latin typeface="Arial" panose="020B0604020202020204" pitchFamily="34" charset="0"/>
              </a:rPr>
              <a:pPr>
                <a:spcBef>
                  <a:spcPct val="0"/>
                </a:spcBef>
              </a:pPr>
              <a:t>39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25280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Most importantly, college</a:t>
            </a:r>
          </a:p>
          <a:p>
            <a:r>
              <a:rPr lang="en-US" altLang="en-US" smtClean="0"/>
              <a:t>degrees came to represent the accumulation of credit</a:t>
            </a:r>
          </a:p>
          <a:p>
            <a:r>
              <a:rPr lang="en-US" altLang="en-US" smtClean="0"/>
              <a:t>hours, typically 120 to earn a bachelor’s degree. But time</a:t>
            </a:r>
          </a:p>
          <a:p>
            <a:r>
              <a:rPr lang="en-US" altLang="en-US" smtClean="0"/>
              <a:t>and learning are not the same. Two people can spend the</a:t>
            </a:r>
          </a:p>
          <a:p>
            <a:r>
              <a:rPr lang="en-US" altLang="en-US" smtClean="0"/>
              <a:t>same amount of time in the same course and learn very</a:t>
            </a:r>
          </a:p>
          <a:p>
            <a:r>
              <a:rPr lang="en-US" altLang="en-US" smtClean="0"/>
              <a:t>different things (see Figure 2).</a:t>
            </a:r>
          </a:p>
          <a:p>
            <a:endParaRPr lang="en-US" altLang="en-US" i="1" smtClean="0"/>
          </a:p>
          <a:p>
            <a:r>
              <a:rPr lang="en-US" altLang="en-US" i="1" smtClean="0"/>
              <a:t>Vygotsky – zone of proximal development</a:t>
            </a:r>
          </a:p>
          <a:p>
            <a:r>
              <a:rPr lang="en-US" altLang="en-US" i="1" smtClean="0"/>
              <a:t>What is the minimum knowledge stock to perpetuate Adaptive expertise development</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E511A9-8BDF-4456-BDD7-6091786DDE57}" type="slidenum">
              <a:rPr lang="en-US" altLang="en-US" smtClean="0">
                <a:latin typeface="Arial" panose="020B0604020202020204" pitchFamily="34" charset="0"/>
              </a:rPr>
              <a:pPr>
                <a:spcBef>
                  <a:spcPct val="0"/>
                </a:spcBef>
              </a:pPr>
              <a:t>40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0294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https://www.insidehighered.com/views/2018/01/22/three-ways-higher-ed-leaders-can-respond-declining-public-confidence-opinion</a:t>
            </a:r>
            <a:endParaRPr lang="en-US" dirty="0"/>
          </a:p>
        </p:txBody>
      </p:sp>
      <p:sp>
        <p:nvSpPr>
          <p:cNvPr id="4" name="Slide Number Placeholder 3"/>
          <p:cNvSpPr>
            <a:spLocks noGrp="1"/>
          </p:cNvSpPr>
          <p:nvPr>
            <p:ph type="sldNum" sz="quarter" idx="10"/>
          </p:nvPr>
        </p:nvSpPr>
        <p:spPr/>
        <p:txBody>
          <a:bodyPr/>
          <a:lstStyle/>
          <a:p>
            <a:fld id="{0D4A3C4C-F592-49C6-A5B9-712409521BD1}" type="slidenum">
              <a:rPr lang="en-US" smtClean="0"/>
              <a:t>4</a:t>
            </a:fld>
            <a:endParaRPr lang="en-US"/>
          </a:p>
        </p:txBody>
      </p:sp>
    </p:spTree>
    <p:extLst>
      <p:ext uri="{BB962C8B-B14F-4D97-AF65-F5344CB8AC3E}">
        <p14:creationId xmlns:p14="http://schemas.microsoft.com/office/powerpoint/2010/main" val="4235844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Compliance to management</a:t>
            </a:r>
          </a:p>
          <a:p>
            <a:endParaRPr lang="en-US" altLang="en-US" smtClean="0"/>
          </a:p>
          <a:p>
            <a:r>
              <a:rPr lang="en-US" altLang="en-US" smtClean="0"/>
              <a:t>How many IPED surveys are there 9?</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E90B47-9D91-4DC2-999A-D4856AEEA5BD}" type="slidenum">
              <a:rPr lang="en-US" altLang="en-US" smtClean="0">
                <a:latin typeface="Arial" panose="020B0604020202020204" pitchFamily="34" charset="0"/>
              </a:rPr>
              <a:pPr>
                <a:spcBef>
                  <a:spcPct val="0"/>
                </a:spcBef>
              </a:pPr>
              <a:t>42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22494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30 instutitioins have CBE degree program over 600 experiments.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4F167F-3D1F-4422-8580-E41C3BA03C5F}" type="slidenum">
              <a:rPr lang="en-US" altLang="en-US" smtClean="0">
                <a:latin typeface="Arial" panose="020B0604020202020204" pitchFamily="34" charset="0"/>
              </a:rPr>
              <a:pPr>
                <a:spcBef>
                  <a:spcPct val="0"/>
                </a:spcBef>
              </a:pPr>
              <a:t>45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128234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46</a:t>
            </a:fld>
            <a:endParaRPr lang="en-US" altLang="en-US"/>
          </a:p>
        </p:txBody>
      </p:sp>
    </p:spTree>
    <p:extLst>
      <p:ext uri="{BB962C8B-B14F-4D97-AF65-F5344CB8AC3E}">
        <p14:creationId xmlns:p14="http://schemas.microsoft.com/office/powerpoint/2010/main" val="4082959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Make Excellence Inclusive, LEAP Promotes</a:t>
            </a:r>
          </a:p>
          <a:p>
            <a:r>
              <a:rPr lang="en-US" altLang="en-US" smtClean="0">
                <a:hlinkClick r:id="rId3"/>
              </a:rPr>
              <a:t>Essential Learning Outcomes</a:t>
            </a:r>
            <a:r>
              <a:rPr lang="en-US" altLang="en-US" smtClean="0"/>
              <a:t>—as a guiding vision and national benchmarks for college learning and liberal education in the 21st century</a:t>
            </a:r>
          </a:p>
          <a:p>
            <a:r>
              <a:rPr lang="en-US" altLang="en-US" smtClean="0">
                <a:hlinkClick r:id="rId4"/>
              </a:rPr>
              <a:t>Principles of Excellence</a:t>
            </a:r>
            <a:r>
              <a:rPr lang="en-US" altLang="en-US" smtClean="0"/>
              <a:t>—offering both challenging standards and flexible guidance for an era of educational reform and renewal.</a:t>
            </a:r>
          </a:p>
          <a:p>
            <a:r>
              <a:rPr lang="en-US" altLang="en-US" smtClean="0">
                <a:hlinkClick r:id="rId5"/>
              </a:rPr>
              <a:t>High-Impact Educational Practices</a:t>
            </a:r>
            <a:r>
              <a:rPr lang="en-US" altLang="en-US" smtClean="0"/>
              <a:t>—ways of engaging and challenging students—such as first year programs; intensive writing, collaborative assignments, undergraduate research, internships, and major projects that help students achieve essential learning outcomes</a:t>
            </a:r>
          </a:p>
          <a:p>
            <a:r>
              <a:rPr lang="en-US" altLang="en-US" smtClean="0">
                <a:hlinkClick r:id="rId6"/>
              </a:rPr>
              <a:t>Authentic Assessments</a:t>
            </a:r>
            <a:r>
              <a:rPr lang="en-US" altLang="en-US" smtClean="0"/>
              <a:t>—using students’ own work and faculty-validated rubrics, probing whether individual students have developed essential capacities, and can apply their learning to complex problems and real-world challenges.</a:t>
            </a:r>
          </a:p>
          <a:p>
            <a:r>
              <a:rPr lang="en-US" altLang="en-US" smtClean="0">
                <a:hlinkClick r:id="rId7"/>
              </a:rPr>
              <a:t>Students’ Signature Work</a:t>
            </a:r>
            <a:r>
              <a:rPr lang="en-US" altLang="en-US" smtClean="0"/>
              <a:t>—challenging higher education to prepare </a:t>
            </a:r>
            <a:r>
              <a:rPr lang="en-US" altLang="en-US" b="1" i="1" smtClean="0"/>
              <a:t>all</a:t>
            </a:r>
            <a:r>
              <a:rPr lang="en-US" altLang="en-US" smtClean="0"/>
              <a:t> students to complete a substantial cross-disciplinary project in a topic significant to the student and society, as part of the expected pathway to a degree. The signature project can take one of many forms (e.g. capstone, internship, field work, research, community-based research).</a:t>
            </a:r>
          </a:p>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031A10-349E-4FA7-92CF-FF4003C184C2}" type="slidenum">
              <a:rPr lang="en-US" altLang="en-US" smtClean="0">
                <a:latin typeface="Arial" panose="020B0604020202020204" pitchFamily="34" charset="0"/>
              </a:rPr>
              <a:pPr>
                <a:spcBef>
                  <a:spcPct val="0"/>
                </a:spcBef>
              </a:pPr>
              <a:t>47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9524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latin typeface="Arial" panose="020B0604020202020204" pitchFamily="34" charset="0"/>
              </a:rPr>
              <a:t>$772 billion annually on PSE and training. 65 % spend outside formal Higher education system</a:t>
            </a:r>
          </a:p>
          <a:p>
            <a:pPr eaLnBrk="1" hangingPunct="1"/>
            <a:r>
              <a:rPr lang="en-US" altLang="en-US" dirty="0" smtClean="0">
                <a:latin typeface="Arial" panose="020B0604020202020204" pitchFamily="34" charset="0"/>
              </a:rPr>
              <a:t>PSE Ed and Training Is changing.  Become steward of new system.  Corporate University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$500 billion is invested in educating adults outside of the formal higher education system.</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tight budget environments how can higher education tap into more of this investment?</a:t>
            </a:r>
          </a:p>
          <a:p>
            <a:pPr eaLnBrk="1" hangingPunct="1"/>
            <a:endParaRPr lang="en-US" altLang="en-US" dirty="0" smtClean="0">
              <a:latin typeface="Arial" panose="020B0604020202020204" pitchFamily="34" charset="0"/>
            </a:endParaRPr>
          </a:p>
          <a:p>
            <a:pPr eaLnBrk="1" hangingPunct="1"/>
            <a:r>
              <a:rPr lang="en-US" altLang="en-US" i="1" dirty="0" smtClean="0"/>
              <a:t>Source: Authors’ calculations using data from Integrated Postsecondary Education Data System (IPEDS), Department of Labor Employment and Training Administration (DOLETA), American Association of Community Colleges (AACC), Office of Vocational and Adult Education (OVAE), Survey of Employer Provided Training (DOL), and Bureau of Labor Statistics (BLS)</a:t>
            </a:r>
            <a:endParaRPr lang="en-US" altLang="en-US" dirty="0" smtClean="0">
              <a:latin typeface="Arial" panose="020B0604020202020204" pitchFamily="34" charset="0"/>
            </a:endParaRPr>
          </a:p>
          <a:p>
            <a:endParaRPr lang="en-US" alt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9ADB62-158F-4DB2-A919-443ECAF71345}" type="slidenum">
              <a:rPr lang="en-US" altLang="en-US" smtClean="0">
                <a:latin typeface="Arial" panose="020B0604020202020204" pitchFamily="34" charset="0"/>
              </a:rPr>
              <a:pPr>
                <a:spcBef>
                  <a:spcPct val="0"/>
                </a:spcBef>
              </a:pPr>
              <a:t>48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67538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rPr>
              <a:t>To meet the demands of the labor market for PS knowledge and skills and to meet the demand to educate more adult learners in a cost- effective manner.</a:t>
            </a:r>
          </a:p>
          <a:p>
            <a:endParaRPr lang="en-US" altLang="en-US" smtClean="0">
              <a:latin typeface="Arial" panose="020B0604020202020204" pitchFamily="34" charset="0"/>
            </a:endParaRPr>
          </a:p>
          <a:p>
            <a:r>
              <a:rPr lang="en-US" altLang="en-US" smtClean="0">
                <a:latin typeface="Arial" panose="020B0604020202020204" pitchFamily="34" charset="0"/>
              </a:rPr>
              <a:t>An </a:t>
            </a:r>
            <a:r>
              <a:rPr lang="en-US" altLang="en-US" smtClean="0">
                <a:solidFill>
                  <a:srgbClr val="0000CC"/>
                </a:solidFill>
                <a:latin typeface="Arial" panose="020B0604020202020204" pitchFamily="34" charset="0"/>
              </a:rPr>
              <a:t>ecosystem </a:t>
            </a:r>
            <a:r>
              <a:rPr lang="en-US" altLang="en-US" smtClean="0">
                <a:latin typeface="Arial" panose="020B0604020202020204" pitchFamily="34" charset="0"/>
              </a:rPr>
              <a:t>is forming around the need to validate learning that is occurring in non-credit environments -- to capture prior learning to better engage adult learners, help them persist, decrease time to and reduce cost of degree.</a:t>
            </a:r>
          </a:p>
          <a:p>
            <a:endParaRPr lang="en-US" altLang="en-US" smtClean="0">
              <a:latin typeface="Arial" panose="020B0604020202020204" pitchFamily="34" charset="0"/>
            </a:endParaRPr>
          </a:p>
          <a:p>
            <a:r>
              <a:rPr lang="en-US" altLang="en-US" smtClean="0">
                <a:latin typeface="Arial" panose="020B0604020202020204" pitchFamily="34" charset="0"/>
              </a:rPr>
              <a:t>The ecosystem is comprised of many players public and private, for-profit and not-for-profit, traditional and technology-enabled.  </a:t>
            </a:r>
            <a:r>
              <a:rPr lang="en-US" altLang="en-US" smtClean="0">
                <a:solidFill>
                  <a:srgbClr val="0000CC"/>
                </a:solidFill>
                <a:latin typeface="Arial" panose="020B0604020202020204" pitchFamily="34" charset="0"/>
              </a:rPr>
              <a:t>The governing rules of the ecosystem are still forming.</a:t>
            </a:r>
          </a:p>
          <a:p>
            <a:endParaRPr lang="en-US" altLang="en-US" smtClean="0">
              <a:latin typeface="Arial" panose="020B0604020202020204" pitchFamily="34" charset="0"/>
            </a:endParaRPr>
          </a:p>
        </p:txBody>
      </p:sp>
    </p:spTree>
    <p:extLst>
      <p:ext uri="{BB962C8B-B14F-4D97-AF65-F5344CB8AC3E}">
        <p14:creationId xmlns:p14="http://schemas.microsoft.com/office/powerpoint/2010/main" val="2200457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This slide represents a “theory of the college”, analogous to the “theory of the firm” used in the business literature to help frame research.</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This would allows us to have a rough guide for how innovation would change the business model.</a:t>
            </a:r>
          </a:p>
          <a:p>
            <a:endParaRPr lang="en-US" altLang="en-US" dirty="0" smtClean="0">
              <a:ea typeface="MS PGothic" panose="020B0600070205080204" pitchFamily="34" charset="-128"/>
            </a:endParaRPr>
          </a:p>
          <a:p>
            <a:endParaRPr lang="en-US" altLang="en-US" dirty="0" smtClean="0">
              <a:ea typeface="MS PGothic" panose="020B0600070205080204"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574263-9433-4693-91CD-B298EF1E5871}"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51</a:t>
            </a:fld>
            <a:endParaRPr lang="en-US" altLang="en-US"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755874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MS PGothic" panose="020B0600070205080204" pitchFamily="34" charset="-128"/>
              </a:rPr>
              <a:t>This slide represents a “theory of the college”, analogous to the “theory of the firm” used in the business literature to help frame research.</a:t>
            </a:r>
          </a:p>
          <a:p>
            <a:endParaRPr lang="en-US" altLang="en-US" smtClean="0">
              <a:ea typeface="MS PGothic" panose="020B0600070205080204" pitchFamily="34" charset="-128"/>
            </a:endParaRPr>
          </a:p>
          <a:p>
            <a:r>
              <a:rPr lang="en-US" altLang="en-US" smtClean="0">
                <a:ea typeface="MS PGothic" panose="020B0600070205080204" pitchFamily="34" charset="-128"/>
              </a:rPr>
              <a:t>This would allows us to have a rough guide for how innovation would change the business model.</a:t>
            </a:r>
          </a:p>
          <a:p>
            <a:endParaRPr lang="en-US" altLang="en-US" smtClean="0">
              <a:ea typeface="MS PGothic" panose="020B0600070205080204" pitchFamily="34" charset="-128"/>
            </a:endParaRPr>
          </a:p>
          <a:p>
            <a:endParaRPr lang="en-US" altLang="en-US" smtClean="0">
              <a:ea typeface="MS PGothic" panose="020B0600070205080204" pitchFamily="34" charset="-128"/>
            </a:endParaRP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B9746A-D23D-4133-B809-22A5BAC23E54}"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52</a:t>
            </a:fld>
            <a:endParaRPr lang="en-US" altLang="en-US"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7156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Big Data</a:t>
            </a:r>
          </a:p>
          <a:p>
            <a:r>
              <a:rPr lang="en-US" altLang="en-US" smtClean="0"/>
              <a:t>Predictive analytics</a:t>
            </a:r>
          </a:p>
          <a:p>
            <a:r>
              <a:rPr lang="en-US" altLang="en-US" smtClean="0"/>
              <a:t>Intrusive advising</a:t>
            </a:r>
          </a:p>
          <a:p>
            <a:r>
              <a:rPr lang="en-US" altLang="en-US" smtClean="0"/>
              <a:t>Structured Degree Pathways.</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C3F09A-86AC-4CF2-A9C1-C6EB5E52F22D}" type="slidenum">
              <a:rPr lang="en-US" altLang="en-US" smtClean="0">
                <a:latin typeface="Arial" panose="020B0604020202020204" pitchFamily="34" charset="0"/>
              </a:rPr>
              <a:pPr>
                <a:spcBef>
                  <a:spcPct val="0"/>
                </a:spcBef>
              </a:pPr>
              <a:t>53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60689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800" b="1" smtClean="0"/>
              <a:t>Business Model:</a:t>
            </a:r>
          </a:p>
          <a:p>
            <a:pPr lvl="1" eaLnBrk="1" hangingPunct="1"/>
            <a:r>
              <a:rPr lang="en-US" altLang="en-US" sz="1700" u="sng" smtClean="0"/>
              <a:t>Value Proposition:</a:t>
            </a:r>
            <a:r>
              <a:rPr lang="en-US" altLang="en-US" sz="1700" smtClean="0"/>
              <a:t>  More students, served with better outcomes</a:t>
            </a:r>
          </a:p>
          <a:p>
            <a:pPr lvl="1" eaLnBrk="1" hangingPunct="1"/>
            <a:r>
              <a:rPr lang="en-US" altLang="en-US" sz="1700" u="sng" smtClean="0"/>
              <a:t>Resources:</a:t>
            </a:r>
            <a:r>
              <a:rPr lang="en-US" altLang="en-US" sz="1700" smtClean="0"/>
              <a:t>  program coordinator, 4 faculty, 4 grad students,</a:t>
            </a:r>
          </a:p>
          <a:p>
            <a:pPr lvl="1" eaLnBrk="1" hangingPunct="1"/>
            <a:r>
              <a:rPr lang="en-US" altLang="en-US" sz="1700" u="sng" smtClean="0"/>
              <a:t>Processes:</a:t>
            </a:r>
            <a:r>
              <a:rPr lang="en-US" altLang="en-US" sz="1700" smtClean="0"/>
              <a:t>  modularized delivery online content, Pre and Post Quiz, WebCT writing assignments, immediate feedback to learners</a:t>
            </a:r>
          </a:p>
          <a:p>
            <a:pPr lvl="1" eaLnBrk="1" hangingPunct="1"/>
            <a:r>
              <a:rPr lang="en-US" altLang="en-US" sz="1700" u="sng" smtClean="0"/>
              <a:t>Profit formula:</a:t>
            </a:r>
            <a:r>
              <a:rPr lang="en-US" altLang="en-US" sz="1700" smtClean="0"/>
              <a:t>  student outcomes better, reduced costs by over 50 %, tripled number of student the faculty can handle</a:t>
            </a:r>
          </a:p>
          <a:p>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CA8A1A-CE21-401E-9DF5-D33954FA149E}" type="slidenum">
              <a:rPr lang="en-US" altLang="en-US" smtClean="0">
                <a:latin typeface="Arial" panose="020B0604020202020204" pitchFamily="34" charset="0"/>
              </a:rPr>
              <a:pPr>
                <a:spcBef>
                  <a:spcPct val="0"/>
                </a:spcBef>
              </a:pPr>
              <a:t>54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72991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Analytical frameworks include those found in research on educational equity, education policy, organizational and systems management, and disruptive innovation.</a:t>
            </a:r>
          </a:p>
          <a:p>
            <a:endParaRPr lang="en-US" altLang="en-US" dirty="0" smtClean="0"/>
          </a:p>
          <a:p>
            <a:r>
              <a:rPr lang="en-US" altLang="en-US" b="1" dirty="0" smtClean="0"/>
              <a:t>DIVERSITY AND EQUITY(demography of demand)</a:t>
            </a:r>
          </a:p>
          <a:p>
            <a:r>
              <a:rPr lang="en-US" altLang="en-US" dirty="0" smtClean="0"/>
              <a:t>Over the last 40 years, college and university enrollment has quadrupled. This increased enrollment has many manifestations, not the least of which is an increase in the diversity of learners along any number of dimensions. Today’s higher education students represent many life stages and identities— racial/ethnic minority, single parent, veteran, immigrant, and at-risk young adult, to name only a few. While this diversity has been addressed in the scholarly and policy literature, it has been less explored as a systemic driver of reform and innovation in higher education.</a:t>
            </a:r>
          </a:p>
          <a:p>
            <a:r>
              <a:rPr lang="en-US" altLang="en-US" dirty="0" smtClean="0"/>
              <a:t>CPRS believes that this perspective—a broader definition of diversity and its role as a driver of innovation—provides a foundation for research that will help higher education leaders and public policymakers frame the future together.</a:t>
            </a:r>
          </a:p>
          <a:p>
            <a:endParaRPr lang="en-US" altLang="en-US" dirty="0" smtClean="0"/>
          </a:p>
          <a:p>
            <a:r>
              <a:rPr lang="en-US" altLang="en-US" b="1" dirty="0" smtClean="0"/>
              <a:t>Dynamic and Resilient</a:t>
            </a:r>
            <a:r>
              <a:rPr lang="en-US" altLang="en-US" b="1" baseline="0" dirty="0" smtClean="0"/>
              <a:t> Institutions</a:t>
            </a:r>
            <a:endParaRPr lang="en-US" altLang="en-US" b="1" dirty="0" smtClean="0"/>
          </a:p>
          <a:p>
            <a:r>
              <a:rPr lang="en-US" altLang="en-US" dirty="0" smtClean="0"/>
              <a:t>As it has</a:t>
            </a:r>
            <a:r>
              <a:rPr lang="en-US" altLang="en-US" baseline="0" dirty="0" smtClean="0"/>
              <a:t> become apparent that higher education is in need of reform, institutional leaders and policymakers have to facilitate real structural and operational shifts if their campuses are to continue to serve people, communities, and economies effectively. They will need to better serve 21</a:t>
            </a:r>
            <a:r>
              <a:rPr lang="en-US" altLang="en-US" baseline="30000" dirty="0" smtClean="0"/>
              <a:t>st</a:t>
            </a:r>
            <a:r>
              <a:rPr lang="en-US" altLang="en-US" baseline="0" dirty="0" smtClean="0"/>
              <a:t> century learners, create more sustainable resource strategies, and reinvent academic offerings, student services, and delivery models. Institutional leaders will have to harness the analytics revolution and manage change in order to innovate in ways that improve student outcomes, close attainment gaps, and create more sustainable campuses.  CPRS seeks to provide college and university leaders with the insight, tools, and networks needed to successfully implement changes centered around equity and sustainability. </a:t>
            </a:r>
            <a:endParaRPr lang="en-US" altLang="en-US" dirty="0" smtClean="0"/>
          </a:p>
          <a:p>
            <a:endParaRPr lang="en-US" altLang="en-US" dirty="0" smtClean="0"/>
          </a:p>
          <a:p>
            <a:r>
              <a:rPr lang="en-US" altLang="en-US" b="1" dirty="0" smtClean="0"/>
              <a:t>TRANFORMATIONAL LEADERSHIP</a:t>
            </a:r>
          </a:p>
          <a:p>
            <a:r>
              <a:rPr lang="en-US" altLang="en-US" dirty="0" smtClean="0"/>
              <a:t>Today’s higher education executives are being called on to resolve a set of diverse challenges, including lost institutional capacity due to an aging workforce; financial sustainability linked to both revenue constraints and increasing benefits liabilities; and faculty and board engagement in ways that increase educational and research performance.</a:t>
            </a:r>
          </a:p>
          <a:p>
            <a:r>
              <a:rPr lang="en-US" altLang="en-US" dirty="0" smtClean="0"/>
              <a:t>CPRS is poised to build on ACE’s expertise in benchmarking human capital with a focus on research that empowers higher education executives to lead through evidence-driven approaches to organizational change, stakeholder engagement, and issues of governance.</a:t>
            </a:r>
          </a:p>
          <a:p>
            <a:endParaRPr lang="en-US" altLang="en-US" dirty="0" smtClean="0"/>
          </a:p>
          <a:p>
            <a:endParaRPr lang="en-US" altLang="en-US" dirty="0" smtClean="0"/>
          </a:p>
          <a:p>
            <a:endParaRPr lang="en-US" altLang="en-US" dirty="0" smtClean="0"/>
          </a:p>
          <a:p>
            <a:endParaRPr lang="en-US" altLang="en-US" dirty="0" smtClean="0"/>
          </a:p>
          <a:p>
            <a:r>
              <a:rPr lang="en-US" altLang="en-US" dirty="0" smtClean="0"/>
              <a:t>**********. Previous Theme 2 description</a:t>
            </a:r>
            <a:r>
              <a:rPr lang="en-US" altLang="en-US" baseline="0" dirty="0" smtClean="0"/>
              <a:t> ******</a:t>
            </a:r>
          </a:p>
          <a:p>
            <a:endParaRPr lang="en-US" altLang="en-US" dirty="0" smtClean="0"/>
          </a:p>
          <a:p>
            <a:r>
              <a:rPr lang="en-US" altLang="en-US" b="1" dirty="0" smtClean="0"/>
              <a:t>PUBLIC FINANCE</a:t>
            </a:r>
          </a:p>
          <a:p>
            <a:r>
              <a:rPr lang="en-US" altLang="en-US" dirty="0" smtClean="0"/>
              <a:t>U.S. higher education innovation tends to occur at the intersection of public finance and institutional strategy. For example, while the Morrill Land-Grant Act and the G.I. Bill set the stage for the development of new types of institutions, the evolution of regional land-grant universities and community colleges has taken on different forms across the nation.</a:t>
            </a:r>
          </a:p>
          <a:p>
            <a:r>
              <a:rPr lang="en-US" altLang="en-US" dirty="0" smtClean="0"/>
              <a:t>Today, amid greater demand for public accountability and increased educational attainment, colleges and universities are experiencing a rapidly shifting higher education landscape, including decreased state support, changing student demographics, and integration of technology.</a:t>
            </a:r>
          </a:p>
          <a:p>
            <a:r>
              <a:rPr lang="en-US" altLang="en-US" dirty="0" smtClean="0"/>
              <a:t>CPRS approaches public and institutional finance research with analytical tools from the organization management and business model literature to explore ways to promote financially sustainable institutions with robust resources and systems to deliver high-quality, affordable higher education.</a:t>
            </a:r>
          </a:p>
          <a:p>
            <a:endParaRPr lang="en-US" altLang="en-US" dirty="0" smtClean="0"/>
          </a:p>
          <a:p>
            <a:endParaRPr lang="en-US" altLang="en-US" dirty="0" smtClean="0"/>
          </a:p>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F41C6F-207E-426C-8F08-AC6A37E835AF}"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48997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r>
              <a:rPr lang="en-US" altLang="en-US" smtClean="0"/>
              <a:t>MIT is piloting a MicroMaster’s credential, awarded to students who complete the first half of the supply chain management master’s program online in MOOC format.</a:t>
            </a:r>
          </a:p>
          <a:p>
            <a:endParaRPr lang="en-US" altLang="en-US" smtClean="0"/>
          </a:p>
          <a:p>
            <a:r>
              <a:rPr lang="en-US" altLang="en-US" smtClean="0"/>
              <a:t>The Chronicle of Higher Education reports that students who complete the first semester of courses online and pass a “comprehensive proctored examination” will get preference in the admissions process for the final portion of the master’s degree on campus.</a:t>
            </a:r>
          </a:p>
          <a:p>
            <a:endParaRPr lang="en-US" altLang="en-US" smtClean="0"/>
          </a:p>
          <a:p>
            <a:r>
              <a:rPr lang="en-US" altLang="en-US" smtClean="0"/>
              <a:t>After spending just one semester on campus, students who do the first half of the coursework online can walk away with an MIT master’s degree.</a:t>
            </a:r>
          </a:p>
          <a:p>
            <a:endParaRPr lang="en-US" altLang="en-US" smtClean="0"/>
          </a:p>
          <a:p>
            <a:r>
              <a:rPr lang="en-US" altLang="en-US" smtClean="0"/>
              <a:t>Unbundling degree programs is one way traditional higher education is innovating to compete with flexible, nontraditional programs. MOOCs cannot replace a college degree. That’s clear by now, nearly a decade after the original massive open online courses began in earnest. But they can open access to certain content that prepares students for a degree program. </a:t>
            </a:r>
          </a:p>
          <a:p>
            <a:r>
              <a:rPr lang="en-US" altLang="en-US" smtClean="0"/>
              <a:t>MIT’s pilot could also work to diversify the student body in its master’s in supply chain management program. Students who may not rise to the top of the applicant pool with their prior grades can now prove themselves by completing half of the degree online.</a:t>
            </a:r>
          </a:p>
          <a:p>
            <a:endParaRPr lang="en-US" altLang="en-US" smtClean="0"/>
          </a:p>
          <a:p>
            <a:r>
              <a:rPr lang="en-US" altLang="en-US" b="1" smtClean="0"/>
              <a:t>Udacity</a:t>
            </a:r>
          </a:p>
          <a:p>
            <a:r>
              <a:rPr lang="en-US" altLang="en-US" smtClean="0"/>
              <a:t>Georgia Tech, Udacity, and AT&amp;T have teamed up to offer an online Master´s degree in Computer Science—the first of its kind delivered through a MOOC platform. This is a whole new way to advance your knowledge and skills with advanced computer science classes. And there are flexible options for learning with us: you can apply for the full degree through Georgia Tech or take individual classes with the Udacity full course experience.</a:t>
            </a:r>
          </a:p>
          <a:p>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5F11FC-D077-43DE-A2FA-EE0AF019C13A}" type="slidenum">
              <a:rPr lang="en-US" altLang="en-US" smtClean="0">
                <a:latin typeface="Arial" panose="020B0604020202020204" pitchFamily="34" charset="0"/>
              </a:rPr>
              <a:pPr>
                <a:spcBef>
                  <a:spcPct val="0"/>
                </a:spcBef>
              </a:pPr>
              <a:t>56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4837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761F80-9DAA-46E3-A38A-CA2B1E67F3BE}" type="slidenum">
              <a:rPr lang="en-US" altLang="en-US" smtClean="0">
                <a:latin typeface="Arial" panose="020B0604020202020204" pitchFamily="34" charset="0"/>
                <a:ea typeface="MS PGothic" panose="020B0600070205080204" pitchFamily="34" charset="-128"/>
              </a:rPr>
              <a:pPr>
                <a:spcBef>
                  <a:spcPct val="0"/>
                </a:spcBef>
              </a:pPr>
              <a:t>59</a:t>
            </a:fld>
            <a:endParaRPr lang="en-US" altLang="en-US" smtClean="0">
              <a:latin typeface="Arial" panose="020B0604020202020204" pitchFamily="34" charset="0"/>
              <a:ea typeface="MS PGothic" panose="020B0600070205080204" pitchFamily="34" charset="-128"/>
            </a:endParaRPr>
          </a:p>
        </p:txBody>
      </p:sp>
      <p:sp>
        <p:nvSpPr>
          <p:cNvPr id="96259" name="Rectangle 1"/>
          <p:cNvSpPr>
            <a:spLocks noGrp="1" noRot="1" noChangeAspect="1" noChangeArrowheads="1" noTextEdit="1"/>
          </p:cNvSpPr>
          <p:nvPr>
            <p:ph type="sldImg"/>
          </p:nvPr>
        </p:nvSpPr>
        <p:spPr bwMode="auto">
          <a:xfrm>
            <a:off x="1165225" y="701675"/>
            <a:ext cx="4619625" cy="34639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txBox="1">
            <a:spLocks noGrp="1" noChangeArrowheads="1"/>
          </p:cNvSpPr>
          <p:nvPr>
            <p:ph type="body" idx="1"/>
          </p:nvPr>
        </p:nvSpPr>
        <p:spPr>
          <a:xfrm>
            <a:off x="695008" y="4386190"/>
            <a:ext cx="5561669" cy="415591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marL="387350" indent="-293688">
              <a:lnSpc>
                <a:spcPct val="102000"/>
              </a:lnSpc>
              <a:buSzPct val="45000"/>
              <a:buFont typeface="Wingdings" pitchFamily="2" charset="2"/>
              <a:buChar char=""/>
              <a:tabLst>
                <a:tab pos="387350" algn="l"/>
                <a:tab pos="490538" algn="l"/>
                <a:tab pos="904875" algn="l"/>
                <a:tab pos="1319213" algn="l"/>
                <a:tab pos="1735138" algn="l"/>
                <a:tab pos="2149475" algn="l"/>
                <a:tab pos="2563813" algn="l"/>
                <a:tab pos="2978150" algn="l"/>
                <a:tab pos="3394075" algn="l"/>
                <a:tab pos="3808413" algn="l"/>
                <a:tab pos="4222750" algn="l"/>
                <a:tab pos="4637088" algn="l"/>
                <a:tab pos="5053013" algn="l"/>
                <a:tab pos="5467350" algn="l"/>
                <a:tab pos="5881688" algn="l"/>
                <a:tab pos="6296025" algn="l"/>
                <a:tab pos="6710363" algn="l"/>
                <a:tab pos="7126288" algn="l"/>
                <a:tab pos="7540625" algn="l"/>
                <a:tab pos="7954963" algn="l"/>
                <a:tab pos="8369300" algn="l"/>
              </a:tabLst>
              <a:defRPr/>
            </a:pPr>
            <a:r>
              <a:rPr lang="en-US" dirty="0" smtClean="0"/>
              <a:t>Self-organized teams of individuals.</a:t>
            </a:r>
          </a:p>
          <a:p>
            <a:pPr marL="387350" indent="-293688">
              <a:lnSpc>
                <a:spcPct val="102000"/>
              </a:lnSpc>
              <a:buSzPct val="45000"/>
              <a:buFont typeface="Wingdings" pitchFamily="2" charset="2"/>
              <a:buChar char=""/>
              <a:tabLst>
                <a:tab pos="387350" algn="l"/>
                <a:tab pos="490538" algn="l"/>
                <a:tab pos="904875" algn="l"/>
                <a:tab pos="1319213" algn="l"/>
                <a:tab pos="1735138" algn="l"/>
                <a:tab pos="2149475" algn="l"/>
                <a:tab pos="2563813" algn="l"/>
                <a:tab pos="2978150" algn="l"/>
                <a:tab pos="3394075" algn="l"/>
                <a:tab pos="3808413" algn="l"/>
                <a:tab pos="4222750" algn="l"/>
                <a:tab pos="4637088" algn="l"/>
                <a:tab pos="5053013" algn="l"/>
                <a:tab pos="5467350" algn="l"/>
                <a:tab pos="5881688" algn="l"/>
                <a:tab pos="6296025" algn="l"/>
                <a:tab pos="6710363" algn="l"/>
                <a:tab pos="7126288" algn="l"/>
                <a:tab pos="7540625" algn="l"/>
                <a:tab pos="7954963" algn="l"/>
                <a:tab pos="8369300" algn="l"/>
              </a:tabLst>
              <a:defRPr/>
            </a:pPr>
            <a:r>
              <a:rPr lang="en-US" dirty="0" smtClean="0"/>
              <a:t>Work on projects to develop knowledge and skills.</a:t>
            </a:r>
          </a:p>
          <a:p>
            <a:pPr>
              <a:defRPr/>
            </a:pPr>
            <a:r>
              <a:rPr lang="en-US" dirty="0" smtClean="0"/>
              <a:t>Support and share resources for team and individual learning goals. </a:t>
            </a:r>
            <a:r>
              <a:rPr lang="en-US" dirty="0" err="1" smtClean="0"/>
              <a:t>Credly</a:t>
            </a:r>
            <a:r>
              <a:rPr lang="en-US" dirty="0" smtClean="0"/>
              <a:t> empowers the recognition of lifelong achievement by offering the leading platforms for verifying, sharing and managing digital badges and credentials.</a:t>
            </a:r>
          </a:p>
          <a:p>
            <a:pPr>
              <a:defRPr/>
            </a:pPr>
            <a:r>
              <a:rPr lang="en-US" dirty="0" smtClean="0"/>
              <a:t>Thousands of organizations, including the New York City Department of Education, Adobe, SUNY, University of Central Florida, Dallas Museum of Art, MoMA, EDUCAUSE, </a:t>
            </a:r>
            <a:r>
              <a:rPr lang="en-US" dirty="0" err="1" smtClean="0"/>
              <a:t>Instructure</a:t>
            </a:r>
            <a:r>
              <a:rPr lang="en-US" dirty="0" smtClean="0"/>
              <a:t>, Training Magazine, Yale University, Harvard, the YMCA of Greater New York, Smithsonian, and NMC, use </a:t>
            </a:r>
            <a:r>
              <a:rPr lang="en-US" dirty="0" err="1" smtClean="0"/>
              <a:t>Credly</a:t>
            </a:r>
            <a:r>
              <a:rPr lang="en-US" dirty="0" smtClean="0"/>
              <a:t> to make achievements visible.</a:t>
            </a:r>
          </a:p>
          <a:p>
            <a:pPr marL="387350" indent="-293688">
              <a:lnSpc>
                <a:spcPct val="102000"/>
              </a:lnSpc>
              <a:buSzPct val="45000"/>
              <a:buFont typeface="Wingdings" pitchFamily="2" charset="2"/>
              <a:buChar char=""/>
              <a:tabLst>
                <a:tab pos="387350" algn="l"/>
                <a:tab pos="490538" algn="l"/>
                <a:tab pos="904875" algn="l"/>
                <a:tab pos="1319213" algn="l"/>
                <a:tab pos="1735138" algn="l"/>
                <a:tab pos="2149475" algn="l"/>
                <a:tab pos="2563813" algn="l"/>
                <a:tab pos="2978150" algn="l"/>
                <a:tab pos="3394075" algn="l"/>
                <a:tab pos="3808413" algn="l"/>
                <a:tab pos="4222750" algn="l"/>
                <a:tab pos="4637088" algn="l"/>
                <a:tab pos="5053013" algn="l"/>
                <a:tab pos="5467350" algn="l"/>
                <a:tab pos="5881688" algn="l"/>
                <a:tab pos="6296025" algn="l"/>
                <a:tab pos="6710363" algn="l"/>
                <a:tab pos="7126288" algn="l"/>
                <a:tab pos="7540625" algn="l"/>
                <a:tab pos="7954963" algn="l"/>
                <a:tab pos="8369300" algn="l"/>
              </a:tabLst>
              <a:defRPr/>
            </a:pPr>
            <a:endParaRPr lang="en-US" dirty="0" smtClean="0"/>
          </a:p>
          <a:p>
            <a:pPr marL="387350" indent="-293688">
              <a:lnSpc>
                <a:spcPct val="102000"/>
              </a:lnSpc>
              <a:buSzPct val="45000"/>
              <a:buFont typeface="Wingdings" pitchFamily="2" charset="2"/>
              <a:buChar char=""/>
              <a:tabLst>
                <a:tab pos="387350" algn="l"/>
                <a:tab pos="490538" algn="l"/>
                <a:tab pos="904875" algn="l"/>
                <a:tab pos="1319213" algn="l"/>
                <a:tab pos="1735138" algn="l"/>
                <a:tab pos="2149475" algn="l"/>
                <a:tab pos="2563813" algn="l"/>
                <a:tab pos="2978150" algn="l"/>
                <a:tab pos="3394075" algn="l"/>
                <a:tab pos="3808413" algn="l"/>
                <a:tab pos="4222750" algn="l"/>
                <a:tab pos="4637088" algn="l"/>
                <a:tab pos="5053013" algn="l"/>
                <a:tab pos="5467350" algn="l"/>
                <a:tab pos="5881688" algn="l"/>
                <a:tab pos="6296025" algn="l"/>
                <a:tab pos="6710363" algn="l"/>
                <a:tab pos="7126288" algn="l"/>
                <a:tab pos="7540625" algn="l"/>
                <a:tab pos="7954963" algn="l"/>
                <a:tab pos="8369300" algn="l"/>
              </a:tabLst>
              <a:defRPr/>
            </a:pPr>
            <a:endParaRPr lang="en-US" dirty="0" smtClean="0"/>
          </a:p>
          <a:p>
            <a:pPr marL="387350" indent="-293688">
              <a:lnSpc>
                <a:spcPct val="102000"/>
              </a:lnSpc>
              <a:buSzPct val="45000"/>
              <a:buFont typeface="Wingdings" pitchFamily="2" charset="2"/>
              <a:buChar char=""/>
              <a:tabLst>
                <a:tab pos="387350" algn="l"/>
                <a:tab pos="490538" algn="l"/>
                <a:tab pos="904875" algn="l"/>
                <a:tab pos="1319213" algn="l"/>
                <a:tab pos="1735138" algn="l"/>
                <a:tab pos="2149475" algn="l"/>
                <a:tab pos="2563813" algn="l"/>
                <a:tab pos="2978150" algn="l"/>
                <a:tab pos="3394075" algn="l"/>
                <a:tab pos="3808413" algn="l"/>
                <a:tab pos="4222750" algn="l"/>
                <a:tab pos="4637088" algn="l"/>
                <a:tab pos="5053013" algn="l"/>
                <a:tab pos="5467350" algn="l"/>
                <a:tab pos="5881688" algn="l"/>
                <a:tab pos="6296025" algn="l"/>
                <a:tab pos="6710363" algn="l"/>
                <a:tab pos="7126288" algn="l"/>
                <a:tab pos="7540625" algn="l"/>
                <a:tab pos="7954963" algn="l"/>
                <a:tab pos="8369300" algn="l"/>
              </a:tabLst>
              <a:defRPr/>
            </a:pPr>
            <a:endParaRPr lang="en-US" dirty="0" smtClean="0"/>
          </a:p>
          <a:p>
            <a:pPr>
              <a:defRPr/>
            </a:pPr>
            <a:endParaRPr lang="en-US" dirty="0" smtClean="0"/>
          </a:p>
        </p:txBody>
      </p:sp>
    </p:spTree>
    <p:extLst>
      <p:ext uri="{BB962C8B-B14F-4D97-AF65-F5344CB8AC3E}">
        <p14:creationId xmlns:p14="http://schemas.microsoft.com/office/powerpoint/2010/main" val="981998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61</a:t>
            </a:fld>
            <a:endParaRPr lang="en-US" altLang="en-US"/>
          </a:p>
        </p:txBody>
      </p:sp>
    </p:spTree>
    <p:extLst>
      <p:ext uri="{BB962C8B-B14F-4D97-AF65-F5344CB8AC3E}">
        <p14:creationId xmlns:p14="http://schemas.microsoft.com/office/powerpoint/2010/main" val="1282488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err="1" smtClean="0"/>
              <a:t>Lepak</a:t>
            </a:r>
            <a:r>
              <a:rPr lang="en-US" dirty="0" smtClean="0"/>
              <a:t>, D., and S. Snell. 2003. “Managing the Human Resource Architecture for</a:t>
            </a:r>
          </a:p>
          <a:p>
            <a:pPr>
              <a:defRPr/>
            </a:pPr>
            <a:r>
              <a:rPr lang="en-US" dirty="0" smtClean="0"/>
              <a:t>Knowledge-Based Competition.” In S. Jackson, M. </a:t>
            </a:r>
            <a:r>
              <a:rPr lang="en-US" dirty="0" err="1" smtClean="0"/>
              <a:t>Hitt</a:t>
            </a:r>
            <a:r>
              <a:rPr lang="en-US" dirty="0" smtClean="0"/>
              <a:t>, and A. </a:t>
            </a:r>
            <a:r>
              <a:rPr lang="en-US" dirty="0" err="1" smtClean="0"/>
              <a:t>DeNisi</a:t>
            </a:r>
            <a:r>
              <a:rPr lang="en-US" dirty="0" smtClean="0"/>
              <a:t>, eds.,</a:t>
            </a:r>
          </a:p>
          <a:p>
            <a:pPr>
              <a:defRPr/>
            </a:pPr>
            <a:r>
              <a:rPr lang="en-US" i="1" dirty="0" smtClean="0"/>
              <a:t>Managing Knowledge for Sustained Competitive Advantage: Designing Strategies</a:t>
            </a:r>
          </a:p>
          <a:p>
            <a:pPr>
              <a:defRPr/>
            </a:pPr>
            <a:r>
              <a:rPr lang="en-US" i="1" dirty="0" smtClean="0"/>
              <a:t>for Effective Human Resource Management. </a:t>
            </a:r>
            <a:r>
              <a:rPr lang="en-US" dirty="0" smtClean="0"/>
              <a:t>San Francisco: </a:t>
            </a:r>
            <a:r>
              <a:rPr lang="en-US" dirty="0" err="1" smtClean="0"/>
              <a:t>Jossey</a:t>
            </a:r>
            <a:r>
              <a:rPr lang="en-US" dirty="0" smtClean="0"/>
              <a:t>-Bass, pp.</a:t>
            </a:r>
          </a:p>
          <a:p>
            <a:pPr>
              <a:defRPr/>
            </a:pPr>
            <a:r>
              <a:rPr lang="en-US" dirty="0" smtClean="0"/>
              <a:t>127–54.</a:t>
            </a:r>
          </a:p>
          <a:p>
            <a:pPr>
              <a:defRPr/>
            </a:pPr>
            <a:endParaRPr lang="en-US" dirty="0" smtClean="0"/>
          </a:p>
          <a:p>
            <a:pPr>
              <a:defRPr/>
            </a:pPr>
            <a:r>
              <a:rPr lang="en-US" i="1" dirty="0" smtClean="0"/>
              <a:t>General knowledge</a:t>
            </a:r>
            <a:r>
              <a:rPr lang="en-US" i="1" u="sng" dirty="0" smtClean="0"/>
              <a:t>,</a:t>
            </a:r>
            <a:r>
              <a:rPr lang="en-US" dirty="0" smtClean="0"/>
              <a:t> </a:t>
            </a:r>
            <a:r>
              <a:rPr lang="en-US" strike="sngStrike" dirty="0" smtClean="0"/>
              <a:t>is primarily </a:t>
            </a:r>
            <a:r>
              <a:rPr lang="en-US" dirty="0" smtClean="0"/>
              <a:t>acquired </a:t>
            </a:r>
            <a:r>
              <a:rPr lang="en-US" u="sng" dirty="0" smtClean="0"/>
              <a:t>primarily </a:t>
            </a:r>
            <a:r>
              <a:rPr lang="en-US" dirty="0" smtClean="0"/>
              <a:t>through formal schooling</a:t>
            </a:r>
            <a:r>
              <a:rPr lang="en-US" u="sng" dirty="0" smtClean="0"/>
              <a:t>,</a:t>
            </a:r>
            <a:r>
              <a:rPr lang="en-US" dirty="0" smtClean="0"/>
              <a:t> </a:t>
            </a:r>
            <a:r>
              <a:rPr lang="en-US" strike="sngStrike" dirty="0" smtClean="0"/>
              <a:t>and </a:t>
            </a:r>
            <a:r>
              <a:rPr lang="en-US" dirty="0" smtClean="0"/>
              <a:t>refers to such academic competencies as analytic skills, quantitative reasoning, written and oral communications, critical thinking, and problem-solving skills as well as mastery of specific subjects or disciplines.</a:t>
            </a:r>
          </a:p>
          <a:p>
            <a:pPr>
              <a:defRPr/>
            </a:pPr>
            <a:endParaRPr lang="en-US" i="1" dirty="0" smtClean="0"/>
          </a:p>
          <a:p>
            <a:pPr>
              <a:defRPr/>
            </a:pPr>
            <a:r>
              <a:rPr lang="en-US" i="1" dirty="0" smtClean="0"/>
              <a:t>Occupation-specific knowledge</a:t>
            </a:r>
            <a:r>
              <a:rPr lang="en-US" dirty="0" smtClean="0"/>
              <a:t> pertains to specific jobs or occupations and may be acquired through formal education, training, on-the-job experience, or </a:t>
            </a:r>
            <a:r>
              <a:rPr lang="en-US" strike="sngStrike" dirty="0" smtClean="0"/>
              <a:t>some </a:t>
            </a:r>
            <a:r>
              <a:rPr lang="en-US" u="sng" dirty="0" smtClean="0"/>
              <a:t>a </a:t>
            </a:r>
            <a:r>
              <a:rPr lang="en-US" dirty="0" smtClean="0"/>
              <a:t>combination of these</a:t>
            </a:r>
            <a:r>
              <a:rPr lang="en-US" u="sng" dirty="0" smtClean="0"/>
              <a:t>,</a:t>
            </a:r>
            <a:r>
              <a:rPr lang="en-US" dirty="0" smtClean="0"/>
              <a:t> depending on the occupation.</a:t>
            </a:r>
          </a:p>
          <a:p>
            <a:pPr>
              <a:defRPr/>
            </a:pPr>
            <a:endParaRPr lang="en-US" i="1" dirty="0" smtClean="0"/>
          </a:p>
          <a:p>
            <a:pPr>
              <a:defRPr/>
            </a:pPr>
            <a:r>
              <a:rPr lang="en-US" i="1" dirty="0" smtClean="0"/>
              <a:t>Firm- or agency-specific knowledge</a:t>
            </a:r>
            <a:r>
              <a:rPr lang="en-US" dirty="0" smtClean="0"/>
              <a:t> may result from some combination of formal schooling, training, and on-the-job experience and is, by definition, unique to the firm. </a:t>
            </a:r>
          </a:p>
          <a:p>
            <a:pPr>
              <a:defRPr/>
            </a:pPr>
            <a:endParaRPr lang="en-US" i="1" dirty="0" smtClean="0"/>
          </a:p>
          <a:p>
            <a:pPr>
              <a:defRPr/>
            </a:pPr>
            <a:r>
              <a:rPr lang="en-US" i="1" dirty="0" smtClean="0"/>
              <a:t>Industry-specific knowledge</a:t>
            </a:r>
            <a:r>
              <a:rPr lang="en-US" dirty="0" smtClean="0"/>
              <a:t> can also be acquired through either experience or formal schooling, but in an increasing number of industries significant levels of both </a:t>
            </a:r>
            <a:r>
              <a:rPr lang="en-US" u="sng" dirty="0" smtClean="0"/>
              <a:t>experience and education  </a:t>
            </a:r>
            <a:r>
              <a:rPr lang="en-US" dirty="0" smtClean="0"/>
              <a:t>are required. </a:t>
            </a:r>
          </a:p>
          <a:p>
            <a:pPr>
              <a:defRPr/>
            </a:pPr>
            <a:r>
              <a:rPr lang="en-US" dirty="0" smtClean="0"/>
              <a:t> Is this what you were referring to by “both”? I think spelling it out is helpful for clarity.</a:t>
            </a:r>
          </a:p>
          <a:p>
            <a:pPr>
              <a:defRPr/>
            </a:pPr>
            <a:endParaRPr 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DF8FF7-F687-47C5-A231-A9106D25D805}" type="slidenum">
              <a:rPr lang="en-US" altLang="en-US" smtClean="0">
                <a:latin typeface="Arial" panose="020B0604020202020204" pitchFamily="34" charset="0"/>
              </a:rPr>
              <a:pPr>
                <a:spcBef>
                  <a:spcPct val="0"/>
                </a:spcBef>
              </a:pPr>
              <a:t>62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30345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79F85F-62A9-4428-95C2-CBA241160C63}" type="slidenum">
              <a:rPr lang="en-US" altLang="en-US" smtClean="0">
                <a:latin typeface="Arial" panose="020B0604020202020204" pitchFamily="34" charset="0"/>
              </a:rPr>
              <a:pPr>
                <a:spcBef>
                  <a:spcPct val="0"/>
                </a:spcBef>
              </a:pPr>
              <a:t>63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36035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sz="2400" smtClean="0"/>
              <a:t>don’t make everyone Harvard or Rio Salado.</a:t>
            </a:r>
          </a:p>
          <a:p>
            <a:endParaRPr lang="en-US"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FB47E7-C27A-4A4D-8F5F-C936B7B86795}" type="slidenum">
              <a:rPr lang="en-US" altLang="en-US" smtClean="0">
                <a:latin typeface="Arial" panose="020B0604020202020204" pitchFamily="34" charset="0"/>
              </a:rPr>
              <a:pPr>
                <a:spcBef>
                  <a:spcPct val="0"/>
                </a:spcBef>
              </a:pPr>
              <a:t>65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7807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latin typeface="Georgia" pitchFamily="18" charset="0"/>
              </a:rPr>
              <a:t>338 institutions enrolling more than 2.7 million students and receiving more than        3 million applications each year</a:t>
            </a:r>
          </a:p>
          <a:p>
            <a:pPr lvl="1" eaLnBrk="1" hangingPunct="1">
              <a:defRPr/>
            </a:pPr>
            <a:r>
              <a:rPr lang="en-US" dirty="0" smtClean="0">
                <a:solidFill>
                  <a:schemeClr val="accent1">
                    <a:lumMod val="90000"/>
                  </a:schemeClr>
                </a:solidFill>
                <a:latin typeface="Georgia" pitchFamily="18" charset="0"/>
              </a:rPr>
              <a:t>153 public, 185 private institutions</a:t>
            </a:r>
          </a:p>
          <a:p>
            <a:pPr lvl="1" eaLnBrk="1" hangingPunct="1">
              <a:defRPr/>
            </a:pPr>
            <a:r>
              <a:rPr lang="en-US" dirty="0" smtClean="0">
                <a:solidFill>
                  <a:schemeClr val="accent1">
                    <a:lumMod val="90000"/>
                  </a:schemeClr>
                </a:solidFill>
                <a:latin typeface="Georgia" pitchFamily="18" charset="0"/>
              </a:rPr>
              <a:t>Median selectivity of 64 percent</a:t>
            </a:r>
          </a:p>
          <a:p>
            <a:pPr lvl="1" eaLnBrk="1" hangingPunct="1">
              <a:defRPr/>
            </a:pPr>
            <a:r>
              <a:rPr lang="en-US" dirty="0" smtClean="0">
                <a:solidFill>
                  <a:schemeClr val="accent1">
                    <a:lumMod val="90000"/>
                  </a:schemeClr>
                </a:solidFill>
                <a:latin typeface="Georgia" pitchFamily="18" charset="0"/>
              </a:rPr>
              <a:t>50 highly selective institutions (&lt;40% admitted)</a:t>
            </a:r>
          </a:p>
          <a:p>
            <a:pPr>
              <a:defRPr/>
            </a:pPr>
            <a:endParaRPr 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81A5CD-765A-49CC-BB85-1D1154FBCC60}" type="slidenum">
              <a:rPr lang="en-US" altLang="en-US" smtClean="0">
                <a:latin typeface="Arial" panose="020B0604020202020204" pitchFamily="34" charset="0"/>
              </a:rPr>
              <a:pPr>
                <a:spcBef>
                  <a:spcPct val="0"/>
                </a:spcBef>
              </a:pPr>
              <a:t>10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60944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F6C7F0-C110-4C2F-86CA-F13665BE20A6}"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34690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F950AC-A9B0-4019-8BAC-9B6896E9249B}" type="slidenum">
              <a:rPr lang="en-US" altLang="en-US" smtClean="0"/>
              <a:pPr>
                <a:defRPr/>
              </a:pPr>
              <a:t>14</a:t>
            </a:fld>
            <a:endParaRPr lang="en-US" altLang="en-US"/>
          </a:p>
        </p:txBody>
      </p:sp>
    </p:spTree>
    <p:extLst>
      <p:ext uri="{BB962C8B-B14F-4D97-AF65-F5344CB8AC3E}">
        <p14:creationId xmlns:p14="http://schemas.microsoft.com/office/powerpoint/2010/main" val="19928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 need to update--Jon</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3EF463-C1DE-45CB-A117-EEA2980C1F96}"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705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updated this with the newest data and walked</a:t>
            </a:r>
            <a:r>
              <a:rPr lang="en-US" baseline="0" dirty="0" smtClean="0"/>
              <a:t> it back to 1987 so you have 30 years worth of a trend--Jon</a:t>
            </a:r>
            <a:endParaRPr lang="en-US" dirty="0" smtClean="0"/>
          </a:p>
        </p:txBody>
      </p:sp>
      <p:sp>
        <p:nvSpPr>
          <p:cNvPr id="4" name="Slide Number Placeholder 3"/>
          <p:cNvSpPr>
            <a:spLocks noGrp="1"/>
          </p:cNvSpPr>
          <p:nvPr>
            <p:ph type="sldNum" sz="quarter" idx="10"/>
          </p:nvPr>
        </p:nvSpPr>
        <p:spPr/>
        <p:txBody>
          <a:bodyPr/>
          <a:lstStyle/>
          <a:p>
            <a:fld id="{D6D5DBBB-C27F-472C-ABDD-AA6E2891F472}" type="slidenum">
              <a:rPr lang="en-US" smtClean="0"/>
              <a:t>16</a:t>
            </a:fld>
            <a:endParaRPr lang="en-US"/>
          </a:p>
        </p:txBody>
      </p:sp>
    </p:spTree>
    <p:extLst>
      <p:ext uri="{BB962C8B-B14F-4D97-AF65-F5344CB8AC3E}">
        <p14:creationId xmlns:p14="http://schemas.microsoft.com/office/powerpoint/2010/main" val="3367814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9144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143000" y="360399"/>
            <a:ext cx="6858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143000" y="2466256"/>
            <a:ext cx="6858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EE1FEB70-CE68-FF47-BBA3-AC69A97646A4}"/>
              </a:ext>
            </a:extLst>
          </p:cNvPr>
          <p:cNvSpPr/>
          <p:nvPr userDrawn="1"/>
        </p:nvSpPr>
        <p:spPr>
          <a:xfrm>
            <a:off x="-79409" y="3745991"/>
            <a:ext cx="9305223"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86168" y="4677046"/>
            <a:ext cx="3132964" cy="724707"/>
          </a:xfrm>
          <a:prstGeom prst="rect">
            <a:avLst/>
          </a:prstGeom>
        </p:spPr>
      </p:pic>
    </p:spTree>
    <p:extLst>
      <p:ext uri="{BB962C8B-B14F-4D97-AF65-F5344CB8AC3E}">
        <p14:creationId xmlns:p14="http://schemas.microsoft.com/office/powerpoint/2010/main" val="37771380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9144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3702" y="2966760"/>
            <a:ext cx="3996595" cy="924479"/>
          </a:xfrm>
          <a:prstGeom prst="rect">
            <a:avLst/>
          </a:prstGeom>
        </p:spPr>
      </p:pic>
    </p:spTree>
    <p:extLst>
      <p:ext uri="{BB962C8B-B14F-4D97-AF65-F5344CB8AC3E}">
        <p14:creationId xmlns:p14="http://schemas.microsoft.com/office/powerpoint/2010/main" val="24275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5686EA-821C-4C45-AEFE-EEFCF624D6E7}" type="slidenum">
              <a:rPr lang="en-US" altLang="en-US"/>
              <a:pPr>
                <a:defRPr/>
              </a:pPr>
              <a:t>‹#›</a:t>
            </a:fld>
            <a:endParaRPr lang="en-US" altLang="en-US"/>
          </a:p>
        </p:txBody>
      </p:sp>
    </p:spTree>
    <p:extLst>
      <p:ext uri="{BB962C8B-B14F-4D97-AF65-F5344CB8AC3E}">
        <p14:creationId xmlns:p14="http://schemas.microsoft.com/office/powerpoint/2010/main" val="80981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66A02572-21D4-4593-96BD-B3DC760F6E52}" type="slidenum">
              <a:rPr lang="en-US" altLang="en-US"/>
              <a:pPr>
                <a:defRPr/>
              </a:pPr>
              <a:t>‹#›</a:t>
            </a:fld>
            <a:endParaRPr lang="en-US" altLang="en-US"/>
          </a:p>
        </p:txBody>
      </p:sp>
    </p:spTree>
    <p:extLst>
      <p:ext uri="{BB962C8B-B14F-4D97-AF65-F5344CB8AC3E}">
        <p14:creationId xmlns:p14="http://schemas.microsoft.com/office/powerpoint/2010/main" val="76018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ECEEA0-10D4-4FE7-8D9D-6DF1893663B0}" type="slidenum">
              <a:rPr lang="en-US" altLang="en-US"/>
              <a:pPr>
                <a:defRPr/>
              </a:pPr>
              <a:t>‹#›</a:t>
            </a:fld>
            <a:endParaRPr lang="en-US" altLang="en-US"/>
          </a:p>
        </p:txBody>
      </p:sp>
    </p:spTree>
    <p:extLst>
      <p:ext uri="{BB962C8B-B14F-4D97-AF65-F5344CB8AC3E}">
        <p14:creationId xmlns:p14="http://schemas.microsoft.com/office/powerpoint/2010/main" val="10108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3982355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153337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5997309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629841" y="365126"/>
            <a:ext cx="78867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4233735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dirty="0"/>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24881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1759547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22005575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7219" y="6321138"/>
            <a:ext cx="9151219"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6457950" y="6356353"/>
            <a:ext cx="2057400" cy="365125"/>
          </a:xfrm>
          <a:prstGeom prst="rect">
            <a:avLst/>
          </a:prstGeom>
        </p:spPr>
        <p:txBody>
          <a:bodyPr/>
          <a:lstStyle>
            <a:lvl1pPr>
              <a:defRPr spc="75">
                <a:solidFill>
                  <a:schemeClr val="bg1"/>
                </a:solidFill>
              </a:defRPr>
            </a:lvl1pPr>
          </a:lstStyle>
          <a:p>
            <a:r>
              <a:rPr lang="en-US" dirty="0" err="1"/>
              <a:t>acenet.edu</a:t>
            </a:r>
            <a:endParaRPr lang="en-US" dirty="0"/>
          </a:p>
        </p:txBody>
      </p:sp>
    </p:spTree>
    <p:extLst>
      <p:ext uri="{BB962C8B-B14F-4D97-AF65-F5344CB8AC3E}">
        <p14:creationId xmlns:p14="http://schemas.microsoft.com/office/powerpoint/2010/main" val="12960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18380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4" r:id="rId10"/>
    <p:sldLayoutId id="2147483665" r:id="rId11"/>
    <p:sldLayoutId id="2147483666" r:id="rId12"/>
    <p:sldLayoutId id="2147483667" r:id="rId1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rri.org/research/white-working-class-attitudes-economy-trade-immigration-election-donald-trum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nces.ed.gov/ipeds/" TargetMode="Externa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www.google.com/url?sa=i&amp;rct=j&amp;q=&amp;esrc=s&amp;source=images&amp;cd=&amp;cad=rja&amp;uact=8&amp;ved=0CAcQjRxqFQoTCPikiv_ausgCFQFWPgod83YBYg&amp;url=http://rcm.arizona.edu/&amp;psig=AFQjCNEwYd0sAyN6dDz06DpKBXSgkcPRfQ&amp;ust=1444662928397061"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usatcollege.files.wordpress.com/2014/09/139786707.jpg" TargetMode="Externa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tiff"/><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Kew38TiusgCFcR0PgodUu4K4A&amp;url=http://blogs.uww.edu/csd/leap/&amp;psig=AFQjCNEJBh_Pb-oUPEjR8hDwqcH6VZRG-w&amp;ust=1444664938950635" TargetMode="External"/><Relationship Id="rId7"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www.google.com/url?sa=i&amp;rct=j&amp;q=&amp;esrc=s&amp;source=images&amp;cd=&amp;cad=rja&amp;uact=8&amp;ved=0CAcQjRxqFQoTCPab-OXiusgCFcKsPgodT_MO7A&amp;url=http://leap.aacu.org/toolkit/library&amp;psig=AFQjCNEJBh_Pb-oUPEjR8hDwqcH6VZRG-w&amp;ust=1444664938950635" TargetMode="Externa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diagramLayout" Target="../diagrams/layout4.xml"/><Relationship Id="rId7" Type="http://schemas.openxmlformats.org/officeDocument/2006/relationships/image" Target="../media/image74.png"/><Relationship Id="rId12" Type="http://schemas.openxmlformats.org/officeDocument/2006/relationships/image" Target="../media/image79.jpeg"/><Relationship Id="rId17" Type="http://schemas.openxmlformats.org/officeDocument/2006/relationships/image" Target="../media/image84.png"/><Relationship Id="rId2" Type="http://schemas.openxmlformats.org/officeDocument/2006/relationships/diagramData" Target="../diagrams/data4.xml"/><Relationship Id="rId16" Type="http://schemas.openxmlformats.org/officeDocument/2006/relationships/image" Target="../media/image83.jpeg"/><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78.jpg"/><Relationship Id="rId5" Type="http://schemas.openxmlformats.org/officeDocument/2006/relationships/diagramColors" Target="../diagrams/colors4.xml"/><Relationship Id="rId15" Type="http://schemas.openxmlformats.org/officeDocument/2006/relationships/image" Target="../media/image82.jpeg"/><Relationship Id="rId10" Type="http://schemas.openxmlformats.org/officeDocument/2006/relationships/image" Target="../media/image77.png"/><Relationship Id="rId4" Type="http://schemas.openxmlformats.org/officeDocument/2006/relationships/diagramQuickStyle" Target="../diagrams/quickStyle4.xml"/><Relationship Id="rId9" Type="http://schemas.openxmlformats.org/officeDocument/2006/relationships/image" Target="../media/image76.png"/><Relationship Id="rId14" Type="http://schemas.openxmlformats.org/officeDocument/2006/relationships/image" Target="../media/image81.jpeg"/></Relationships>
</file>

<file path=ppt/slides/_rels/slide5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tiff"/><Relationship Id="rId7" Type="http://schemas.openxmlformats.org/officeDocument/2006/relationships/image" Target="../media/image90.jpeg"/><Relationship Id="rId12" Type="http://schemas.openxmlformats.org/officeDocument/2006/relationships/image" Target="../media/image95.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tiff"/><Relationship Id="rId5" Type="http://schemas.openxmlformats.org/officeDocument/2006/relationships/image" Target="../media/image88.jpeg"/><Relationship Id="rId10" Type="http://schemas.openxmlformats.org/officeDocument/2006/relationships/image" Target="../media/image93.tiff"/><Relationship Id="rId4" Type="http://schemas.openxmlformats.org/officeDocument/2006/relationships/image" Target="../media/image87.tiff"/><Relationship Id="rId9"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www.google.com/url?sa=i&amp;rct=j&amp;q=&amp;esrc=s&amp;source=images&amp;cd=&amp;cad=rja&amp;uact=8&amp;ved=0CAcQjRxqFQoTCJit5rKjvsgCFQYVPgod2k8ECw&amp;url=http://www.cochise.edu/stem/grants/&amp;psig=AFQjCNEoqHgSDAIl68hC-1EbQDkrkUgTZQ&amp;ust=1444785459721273" TargetMode="Externa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Nrj1bqsu8gCFUZsPgodCz4OVQ&amp;url=http://people.csail.mit.edu/haitham/&amp;bvm=bv.104819420,d.dmo&amp;psig=AFQjCNGdD0-0FbRpRoxYQ_PtPNFgTZ4VpA&amp;ust=1444684800168233" TargetMode="External"/><Relationship Id="rId7"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2.xml"/><Relationship Id="rId4" Type="http://schemas.openxmlformats.org/officeDocument/2006/relationships/image" Target="../media/image104.tiff"/></Relationships>
</file>

<file path=ppt/slides/_rels/slide58.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khW0FMRmCvnpnM&amp;tbnid=2vE5lJPhc5ECFM:&amp;ved=0CAUQjRw&amp;url=http://science.okfn.org/2011/10/27/okfn-at-open-science-summit-2011-oss2011-%E2%80%93-day-1/&amp;ei=La_kUdKdENOq4AOnsIDIDw&amp;bvm=bv.48705608,d.dmg&amp;psig=AFQjCNHwTf_-6sS-eOnv_7azu9spzBqUaA&amp;ust=1374027944600968" TargetMode="External"/><Relationship Id="rId3" Type="http://schemas.openxmlformats.org/officeDocument/2006/relationships/diagramLayout" Target="../diagrams/layout8.xml"/><Relationship Id="rId7" Type="http://schemas.openxmlformats.org/officeDocument/2006/relationships/image" Target="../media/image10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108.png"/><Relationship Id="rId5" Type="http://schemas.openxmlformats.org/officeDocument/2006/relationships/diagramColors" Target="../diagrams/colors8.xml"/><Relationship Id="rId10" Type="http://schemas.openxmlformats.org/officeDocument/2006/relationships/image" Target="../media/image107.jpeg"/><Relationship Id="rId4" Type="http://schemas.openxmlformats.org/officeDocument/2006/relationships/diagramQuickStyle" Target="../diagrams/quickStyle8.xml"/><Relationship Id="rId9" Type="http://schemas.openxmlformats.org/officeDocument/2006/relationships/image" Target="../media/image106.jpeg"/></Relationships>
</file>

<file path=ppt/slides/_rels/slide5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jpeg"/><Relationship Id="rId7"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jpeg"/><Relationship Id="rId4" Type="http://schemas.openxmlformats.org/officeDocument/2006/relationships/hyperlink" Target="http://www.nytimes.com/" TargetMode="External"/><Relationship Id="rId9" Type="http://schemas.openxmlformats.org/officeDocument/2006/relationships/image" Target="../media/image114.jpeg"/></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8260" y="949122"/>
            <a:ext cx="6858000" cy="1931418"/>
          </a:xfrm>
        </p:spPr>
        <p:txBody>
          <a:bodyPr>
            <a:normAutofit fontScale="90000"/>
          </a:bodyPr>
          <a:lstStyle/>
          <a:p>
            <a:r>
              <a:rPr lang="en-US" altLang="en-US" sz="3100" dirty="0">
                <a:latin typeface="Georgia" pitchFamily="18" charset="0"/>
              </a:rPr>
              <a:t/>
            </a:r>
            <a:br>
              <a:rPr lang="en-US" altLang="en-US" sz="3100" dirty="0">
                <a:latin typeface="Georgia" pitchFamily="18" charset="0"/>
              </a:rPr>
            </a:br>
            <a:r>
              <a:rPr lang="en-US" altLang="en-US" sz="3100" dirty="0" smtClean="0">
                <a:latin typeface="Georgia" pitchFamily="18" charset="0"/>
              </a:rPr>
              <a:t>Higher Education Futures Meta-Themes</a:t>
            </a:r>
            <a:br>
              <a:rPr lang="en-US" altLang="en-US" sz="3100" dirty="0" smtClean="0">
                <a:latin typeface="Georgia" pitchFamily="18" charset="0"/>
              </a:rPr>
            </a:br>
            <a:r>
              <a:rPr lang="en-US" altLang="en-US" sz="3100" dirty="0" smtClean="0">
                <a:latin typeface="Georgia" pitchFamily="18" charset="0"/>
              </a:rPr>
              <a:t/>
            </a:r>
            <a:br>
              <a:rPr lang="en-US" altLang="en-US" sz="3100" dirty="0" smtClean="0">
                <a:latin typeface="Georgia" pitchFamily="18" charset="0"/>
              </a:rPr>
            </a:br>
            <a:r>
              <a:rPr lang="en-US" altLang="en-US" sz="2200" dirty="0" smtClean="0">
                <a:latin typeface="Georgia" pitchFamily="18" charset="0"/>
              </a:rPr>
              <a:t>Forum on Reimaging Minnesota State</a:t>
            </a:r>
            <a:br>
              <a:rPr lang="en-US" altLang="en-US" sz="2200" dirty="0" smtClean="0">
                <a:latin typeface="Georgia" pitchFamily="18" charset="0"/>
              </a:rPr>
            </a:br>
            <a:r>
              <a:rPr lang="en-US" altLang="en-US" sz="2200" dirty="0" smtClean="0">
                <a:latin typeface="Georgia" pitchFamily="18" charset="0"/>
              </a:rPr>
              <a:t>Innovative Models Session</a:t>
            </a:r>
            <a:r>
              <a:rPr lang="en-US" altLang="en-US" sz="2200" dirty="0">
                <a:latin typeface="Georgia" pitchFamily="18" charset="0"/>
              </a:rPr>
              <a:t/>
            </a:r>
            <a:br>
              <a:rPr lang="en-US" altLang="en-US" sz="2200" dirty="0">
                <a:latin typeface="Georgia" pitchFamily="18" charset="0"/>
              </a:rPr>
            </a:br>
            <a:endParaRPr lang="en-US" sz="2200" dirty="0"/>
          </a:p>
        </p:txBody>
      </p:sp>
      <p:sp>
        <p:nvSpPr>
          <p:cNvPr id="3" name="Subtitle 2"/>
          <p:cNvSpPr>
            <a:spLocks noGrp="1"/>
          </p:cNvSpPr>
          <p:nvPr>
            <p:ph type="subTitle" idx="1"/>
          </p:nvPr>
        </p:nvSpPr>
        <p:spPr>
          <a:xfrm>
            <a:off x="0" y="4533051"/>
            <a:ext cx="6858000" cy="1655762"/>
          </a:xfrm>
        </p:spPr>
        <p:txBody>
          <a:bodyPr/>
          <a:lstStyle/>
          <a:p>
            <a:r>
              <a:rPr lang="en-US" dirty="0" smtClean="0">
                <a:solidFill>
                  <a:schemeClr val="tx2"/>
                </a:solidFill>
              </a:rPr>
              <a:t>April 4, 2019</a:t>
            </a:r>
          </a:p>
          <a:p>
            <a:r>
              <a:rPr lang="en-US" dirty="0" smtClean="0">
                <a:solidFill>
                  <a:schemeClr val="tx2"/>
                </a:solidFill>
              </a:rPr>
              <a:t>Louis Soares</a:t>
            </a:r>
          </a:p>
          <a:p>
            <a:r>
              <a:rPr lang="en-US" dirty="0" smtClean="0">
                <a:solidFill>
                  <a:schemeClr val="tx2"/>
                </a:solidFill>
              </a:rPr>
              <a:t>Chief Learning and Innovation Officer</a:t>
            </a:r>
            <a:endParaRPr lang="en-US" dirty="0">
              <a:solidFill>
                <a:schemeClr val="tx2"/>
              </a:solidFill>
            </a:endParaRPr>
          </a:p>
        </p:txBody>
      </p:sp>
    </p:spTree>
    <p:extLst>
      <p:ext uri="{BB962C8B-B14F-4D97-AF65-F5344CB8AC3E}">
        <p14:creationId xmlns:p14="http://schemas.microsoft.com/office/powerpoint/2010/main" val="267515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Image result for race, class and college access"/>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pic>
        <p:nvPicPr>
          <p:cNvPr id="163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108122"/>
            <a:ext cx="2444750" cy="3163887"/>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3296094" y="126473"/>
            <a:ext cx="2459736" cy="3108960"/>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313487" y="89897"/>
            <a:ext cx="2458905" cy="3182112"/>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315304" y="3561588"/>
            <a:ext cx="2457088" cy="3182112"/>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579813"/>
            <a:ext cx="2443163" cy="3163887"/>
          </a:xfrm>
          <a:prstGeom prst="rect">
            <a:avLst/>
          </a:prstGeom>
          <a:noFill/>
          <a:ln>
            <a:noFill/>
          </a:ln>
          <a:effectLst>
            <a:outerShdw blurRad="50800" dist="762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6094" y="3471971"/>
            <a:ext cx="2534102" cy="3271729"/>
          </a:xfrm>
          <a:prstGeom prst="rect">
            <a:avLst/>
          </a:prstGeom>
          <a:effectLst>
            <a:outerShdw blurRad="50800" dist="190500" dir="2700000" algn="tl" rotWithShape="0">
              <a:prstClr val="black">
                <a:alpha val="40000"/>
              </a:prstClr>
            </a:outerShdw>
          </a:effectLst>
        </p:spPr>
      </p:pic>
    </p:spTree>
    <p:extLst>
      <p:ext uri="{BB962C8B-B14F-4D97-AF65-F5344CB8AC3E}">
        <p14:creationId xmlns:p14="http://schemas.microsoft.com/office/powerpoint/2010/main" val="367702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Tx/>
              <a:buNone/>
              <a:defRPr/>
            </a:pPr>
            <a:endParaRPr lang="en-US" dirty="0" smtClean="0"/>
          </a:p>
          <a:p>
            <a:pPr marL="0" indent="0">
              <a:buFontTx/>
              <a:buNone/>
              <a:defRPr/>
            </a:pPr>
            <a:endParaRPr lang="en-US" dirty="0"/>
          </a:p>
          <a:p>
            <a:pPr marL="0" indent="0">
              <a:buFontTx/>
              <a:buNone/>
              <a:defRPr/>
            </a:pPr>
            <a:endParaRPr lang="en-US" dirty="0" smtClean="0"/>
          </a:p>
          <a:p>
            <a:pPr marL="0" indent="0" algn="ctr">
              <a:buFontTx/>
              <a:buNone/>
              <a:defRPr/>
            </a:pPr>
            <a:r>
              <a:rPr lang="en-US" b="1" dirty="0" smtClean="0">
                <a:latin typeface="Georgia" charset="0"/>
                <a:ea typeface="Georgia" charset="0"/>
                <a:cs typeface="Georgia" charset="0"/>
              </a:rPr>
              <a:t>Pressures on Higher Education</a:t>
            </a:r>
            <a:endParaRPr lang="en-US" b="1" dirty="0">
              <a:latin typeface="Georgia" charset="0"/>
              <a:ea typeface="Georgia" charset="0"/>
              <a:cs typeface="Georgia" charset="0"/>
            </a:endParaRPr>
          </a:p>
        </p:txBody>
      </p:sp>
    </p:spTree>
    <p:extLst>
      <p:ext uri="{BB962C8B-B14F-4D97-AF65-F5344CB8AC3E}">
        <p14:creationId xmlns:p14="http://schemas.microsoft.com/office/powerpoint/2010/main" val="1605532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a:defRPr/>
            </a:pPr>
            <a:r>
              <a:rPr lang="en-US" altLang="en-US" sz="2800" dirty="0" smtClean="0">
                <a:latin typeface="Times New Roman" panose="02020603050405020304" pitchFamily="18" charset="0"/>
                <a:cs typeface="Times New Roman" panose="02020603050405020304" pitchFamily="18" charset="0"/>
              </a:rPr>
              <a:t>Global Economy in A Snapshot</a:t>
            </a:r>
          </a:p>
        </p:txBody>
      </p:sp>
      <p:pic>
        <p:nvPicPr>
          <p:cNvPr id="5734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014413"/>
            <a:ext cx="4953000" cy="52514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ext Box 5"/>
          <p:cNvSpPr txBox="1">
            <a:spLocks noChangeArrowheads="1"/>
          </p:cNvSpPr>
          <p:nvPr/>
        </p:nvSpPr>
        <p:spPr bwMode="auto">
          <a:xfrm>
            <a:off x="5562600" y="1295400"/>
            <a:ext cx="3276600"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50000"/>
              </a:spcBef>
              <a:buFontTx/>
              <a:buNone/>
            </a:pPr>
            <a:r>
              <a:rPr lang="en-US" altLang="en-US" sz="2000" b="1" u="sng"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787 Dreamliner</a:t>
            </a:r>
            <a:r>
              <a:rPr lang="en-US" altLang="en-US"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5 States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9 Countries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6 Languages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14 Suppliers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Global Value Chains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Standards-based</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Technology-Driven</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Cross-disciplinary Teams</a:t>
            </a:r>
          </a:p>
          <a:p>
            <a:pPr algn="ctr" eaLnBrk="1" hangingPunct="1">
              <a:spcBef>
                <a:spcPct val="50000"/>
              </a:spcBef>
              <a:buFontTx/>
              <a:buNone/>
            </a:pPr>
            <a:r>
              <a:rPr lang="en-US" altLang="en-US" sz="20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Learning is built into Work</a:t>
            </a:r>
          </a:p>
          <a:p>
            <a:pPr eaLnBrk="1" hangingPunct="1">
              <a:spcBef>
                <a:spcPct val="50000"/>
              </a:spcBef>
              <a:buFontTx/>
              <a:buNone/>
            </a:pPr>
            <a:endParaRPr lang="en-US" altLang="en-US" sz="18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153006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8950"/>
            <a:ext cx="6587537" cy="54990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1551">
            <a:off x="6286658" y="3488514"/>
            <a:ext cx="2397562" cy="3102964"/>
          </a:xfrm>
          <a:prstGeom prst="rect">
            <a:avLst/>
          </a:prstGeom>
          <a:effectLst>
            <a:outerShdw blurRad="50800" dist="76200" dir="8100000" algn="tr" rotWithShape="0">
              <a:prstClr val="black">
                <a:alpha val="40000"/>
              </a:prstClr>
            </a:outerShdw>
          </a:effectLst>
        </p:spPr>
      </p:pic>
      <p:sp>
        <p:nvSpPr>
          <p:cNvPr id="2" name="Title 1"/>
          <p:cNvSpPr>
            <a:spLocks noGrp="1"/>
          </p:cNvSpPr>
          <p:nvPr>
            <p:ph type="title"/>
          </p:nvPr>
        </p:nvSpPr>
        <p:spPr>
          <a:xfrm>
            <a:off x="1066800" y="762000"/>
            <a:ext cx="5579767" cy="584250"/>
          </a:xfrm>
        </p:spPr>
        <p:txBody>
          <a:bodyPr>
            <a:normAutofit fontScale="90000"/>
          </a:bodyPr>
          <a:lstStyle/>
          <a:p>
            <a:pPr>
              <a:defRPr/>
            </a:pPr>
            <a:r>
              <a:rPr lang="en-US" sz="2000" b="0" dirty="0" smtClean="0">
                <a:latin typeface="Georgia" charset="0"/>
                <a:ea typeface="Georgia" charset="0"/>
                <a:cs typeface="Georgia" charset="0"/>
              </a:rPr>
              <a:t>Workers with a Bachelor’s degree </a:t>
            </a:r>
            <a:r>
              <a:rPr lang="en-US" sz="2000" b="0" smtClean="0">
                <a:latin typeface="Georgia" charset="0"/>
                <a:ea typeface="Georgia" charset="0"/>
                <a:cs typeface="Georgia" charset="0"/>
              </a:rPr>
              <a:t>have added</a:t>
            </a:r>
            <a:br>
              <a:rPr lang="en-US" sz="2000" b="0" smtClean="0">
                <a:latin typeface="Georgia" charset="0"/>
                <a:ea typeface="Georgia" charset="0"/>
                <a:cs typeface="Georgia" charset="0"/>
              </a:rPr>
            </a:br>
            <a:r>
              <a:rPr lang="en-US" sz="2000" b="0" smtClean="0">
                <a:latin typeface="Georgia" charset="0"/>
                <a:ea typeface="Georgia" charset="0"/>
                <a:cs typeface="Georgia" charset="0"/>
              </a:rPr>
              <a:t> </a:t>
            </a:r>
            <a:r>
              <a:rPr lang="en-US" sz="2000" b="0" dirty="0" smtClean="0">
                <a:latin typeface="Georgia" charset="0"/>
                <a:ea typeface="Georgia" charset="0"/>
                <a:cs typeface="Georgia" charset="0"/>
              </a:rPr>
              <a:t>8.4m jobs in the recovery</a:t>
            </a:r>
            <a:endParaRPr lang="en-US" sz="2000" b="0" dirty="0">
              <a:latin typeface="Georgia" charset="0"/>
              <a:ea typeface="Georgia" charset="0"/>
              <a:cs typeface="Georgia" charset="0"/>
            </a:endParaRPr>
          </a:p>
        </p:txBody>
      </p:sp>
      <p:sp>
        <p:nvSpPr>
          <p:cNvPr id="6" name="TextBox 5"/>
          <p:cNvSpPr txBox="1"/>
          <p:nvPr/>
        </p:nvSpPr>
        <p:spPr>
          <a:xfrm>
            <a:off x="6705601" y="1358950"/>
            <a:ext cx="2209799" cy="2031325"/>
          </a:xfrm>
          <a:prstGeom prst="rect">
            <a:avLst/>
          </a:prstGeom>
          <a:noFill/>
        </p:spPr>
        <p:txBody>
          <a:bodyPr wrap="square" rtlCol="0">
            <a:spAutoFit/>
          </a:bodyPr>
          <a:lstStyle/>
          <a:p>
            <a:r>
              <a:rPr lang="en-US" dirty="0" smtClean="0">
                <a:latin typeface="Georgia" charset="0"/>
                <a:ea typeface="Georgia" charset="0"/>
                <a:cs typeface="Georgia" charset="0"/>
              </a:rPr>
              <a:t>But </a:t>
            </a:r>
            <a:r>
              <a:rPr lang="en-US" dirty="0">
                <a:latin typeface="Georgia" charset="0"/>
                <a:ea typeface="Georgia" charset="0"/>
                <a:cs typeface="Georgia" charset="0"/>
              </a:rPr>
              <a:t>those with only a high school diploma or less added only 80,000 </a:t>
            </a:r>
            <a:r>
              <a:rPr lang="en-US" b="1" dirty="0">
                <a:latin typeface="Georgia" charset="0"/>
                <a:ea typeface="Georgia" charset="0"/>
                <a:cs typeface="Georgia" charset="0"/>
              </a:rPr>
              <a:t>after losing </a:t>
            </a:r>
            <a:r>
              <a:rPr lang="en-US" b="1" dirty="0" smtClean="0">
                <a:latin typeface="Georgia" charset="0"/>
                <a:ea typeface="Georgia" charset="0"/>
                <a:cs typeface="Georgia" charset="0"/>
              </a:rPr>
              <a:t>5.6m </a:t>
            </a:r>
            <a:r>
              <a:rPr lang="en-US" b="1" dirty="0">
                <a:latin typeface="Georgia" charset="0"/>
                <a:ea typeface="Georgia" charset="0"/>
                <a:cs typeface="Georgia" charset="0"/>
              </a:rPr>
              <a:t>jobs in the recession</a:t>
            </a:r>
            <a:endParaRPr lang="en-US" b="1" dirty="0"/>
          </a:p>
        </p:txBody>
      </p:sp>
      <p:sp>
        <p:nvSpPr>
          <p:cNvPr id="5" name="Rectangle 4"/>
          <p:cNvSpPr/>
          <p:nvPr/>
        </p:nvSpPr>
        <p:spPr>
          <a:xfrm>
            <a:off x="-2362200" y="1066800"/>
            <a:ext cx="2303168" cy="518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The shift has become even more stark when looking at employment data from after the recession. Employers are clearly demonstrating that they are hiring people who can prove that they can work with new information and have experience solving unstructured problems. </a:t>
            </a:r>
            <a:endParaRPr lang="en-US" dirty="0">
              <a:solidFill>
                <a:schemeClr val="tx1"/>
              </a:solidFill>
            </a:endParaRPr>
          </a:p>
        </p:txBody>
      </p:sp>
    </p:spTree>
    <p:extLst>
      <p:ext uri="{BB962C8B-B14F-4D97-AF65-F5344CB8AC3E}">
        <p14:creationId xmlns:p14="http://schemas.microsoft.com/office/powerpoint/2010/main" val="324785859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8534400" cy="1143000"/>
          </a:xfrm>
        </p:spPr>
        <p:txBody>
          <a:bodyPr/>
          <a:lstStyle/>
          <a:p>
            <a:r>
              <a:rPr lang="en-US" dirty="0" smtClean="0">
                <a:latin typeface="Georgia" charset="0"/>
                <a:ea typeface="Georgia" charset="0"/>
                <a:cs typeface="Georgia" charset="0"/>
              </a:rPr>
              <a:t>Yet, an array of pressures are upending traditional postsecondary education</a:t>
            </a:r>
            <a:endParaRPr lang="en-US" dirty="0">
              <a:latin typeface="Georgia" charset="0"/>
              <a:ea typeface="Georgia" charset="0"/>
              <a:cs typeface="Georgia" charset="0"/>
            </a:endParaRPr>
          </a:p>
        </p:txBody>
      </p:sp>
      <p:sp>
        <p:nvSpPr>
          <p:cNvPr id="3" name="Content Placeholder 2"/>
          <p:cNvSpPr>
            <a:spLocks noGrp="1"/>
          </p:cNvSpPr>
          <p:nvPr>
            <p:ph idx="1"/>
          </p:nvPr>
        </p:nvSpPr>
        <p:spPr>
          <a:xfrm>
            <a:off x="2286000" y="3276600"/>
            <a:ext cx="4276725" cy="2286000"/>
          </a:xfrm>
        </p:spPr>
        <p:txBody>
          <a:bodyPr/>
          <a:lstStyle/>
          <a:p>
            <a:r>
              <a:rPr lang="en-US" dirty="0" smtClean="0">
                <a:latin typeface="Georgia" charset="0"/>
                <a:ea typeface="Georgia" charset="0"/>
                <a:cs typeface="Georgia" charset="0"/>
              </a:rPr>
              <a:t>Economic</a:t>
            </a:r>
            <a:endParaRPr lang="en-US" dirty="0">
              <a:latin typeface="Georgia" charset="0"/>
              <a:ea typeface="Georgia" charset="0"/>
              <a:cs typeface="Georgia" charset="0"/>
            </a:endParaRPr>
          </a:p>
          <a:p>
            <a:r>
              <a:rPr lang="en-US" dirty="0" smtClean="0">
                <a:latin typeface="Georgia" charset="0"/>
                <a:ea typeface="Georgia" charset="0"/>
                <a:cs typeface="Georgia" charset="0"/>
              </a:rPr>
              <a:t>Social</a:t>
            </a:r>
            <a:endParaRPr lang="en-US" dirty="0">
              <a:latin typeface="Georgia" charset="0"/>
              <a:ea typeface="Georgia" charset="0"/>
              <a:cs typeface="Georgia" charset="0"/>
            </a:endParaRPr>
          </a:p>
          <a:p>
            <a:r>
              <a:rPr lang="en-US" dirty="0" smtClean="0">
                <a:latin typeface="Georgia" charset="0"/>
                <a:ea typeface="Georgia" charset="0"/>
                <a:cs typeface="Georgia" charset="0"/>
              </a:rPr>
              <a:t>Technological</a:t>
            </a:r>
          </a:p>
          <a:p>
            <a:r>
              <a:rPr lang="en-US" dirty="0" smtClean="0">
                <a:latin typeface="Georgia" charset="0"/>
                <a:ea typeface="Georgia" charset="0"/>
                <a:cs typeface="Georgia" charset="0"/>
              </a:rPr>
              <a:t>Accountability</a:t>
            </a:r>
          </a:p>
        </p:txBody>
      </p:sp>
      <p:sp>
        <p:nvSpPr>
          <p:cNvPr id="5" name="Rectangle 4"/>
          <p:cNvSpPr/>
          <p:nvPr/>
        </p:nvSpPr>
        <p:spPr>
          <a:xfrm>
            <a:off x="-3200400" y="381000"/>
            <a:ext cx="2819400" cy="4800600"/>
          </a:xfrm>
          <a:prstGeom prst="rect">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tx1"/>
                </a:solidFill>
              </a:rPr>
              <a:t>These pressures, in addition to changing political arena, have helped to create a public misunderstanding and/or mistrust about the value of colleges and universities and what we do. </a:t>
            </a:r>
            <a:endParaRPr lang="en-US" dirty="0">
              <a:solidFill>
                <a:schemeClr val="tx1"/>
              </a:solidFill>
            </a:endParaRPr>
          </a:p>
        </p:txBody>
      </p:sp>
    </p:spTree>
    <p:extLst>
      <p:ext uri="{BB962C8B-B14F-4D97-AF65-F5344CB8AC3E}">
        <p14:creationId xmlns:p14="http://schemas.microsoft.com/office/powerpoint/2010/main" val="500928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317532"/>
            <a:ext cx="8229600" cy="1143000"/>
          </a:xfrm>
        </p:spPr>
        <p:txBody>
          <a:bodyPr/>
          <a:lstStyle/>
          <a:p>
            <a:pPr>
              <a:defRPr/>
            </a:pPr>
            <a:r>
              <a:rPr lang="en-US" altLang="en-US" dirty="0" smtClean="0">
                <a:latin typeface="Georgia" charset="0"/>
                <a:ea typeface="Georgia" charset="0"/>
                <a:cs typeface="Georgia" charset="0"/>
              </a:rPr>
              <a:t>College Affordability</a:t>
            </a:r>
          </a:p>
        </p:txBody>
      </p:sp>
      <p:sp>
        <p:nvSpPr>
          <p:cNvPr id="23556" name="TextBox 3"/>
          <p:cNvSpPr txBox="1">
            <a:spLocks noChangeArrowheads="1"/>
          </p:cNvSpPr>
          <p:nvPr/>
        </p:nvSpPr>
        <p:spPr bwMode="auto">
          <a:xfrm>
            <a:off x="4267200" y="6473952"/>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r" eaLnBrk="1" hangingPunct="1">
              <a:spcBef>
                <a:spcPct val="0"/>
              </a:spcBef>
              <a:buFontTx/>
              <a:buNone/>
            </a:pPr>
            <a:r>
              <a:rPr lang="en-US" altLang="en-US" sz="1400" dirty="0" smtClean="0">
                <a:solidFill>
                  <a:schemeClr val="tx1"/>
                </a:solidFill>
                <a:latin typeface="Georgia" charset="0"/>
                <a:ea typeface="Georgia" charset="0"/>
                <a:cs typeface="Georgia" charset="0"/>
              </a:rPr>
              <a:t>Sources: U.S. Census, and U.S. Bureau of Labor Statistics  </a:t>
            </a:r>
            <a:endParaRPr lang="en-US" altLang="en-US" sz="1400" dirty="0">
              <a:solidFill>
                <a:schemeClr val="tx1"/>
              </a:solidFill>
              <a:latin typeface="Georgia" charset="0"/>
              <a:ea typeface="Georgia" charset="0"/>
              <a:cs typeface="Georgia" charset="0"/>
            </a:endParaRP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549463"/>
            <a:ext cx="8763000" cy="4746626"/>
          </a:xfrm>
        </p:spPr>
      </p:pic>
      <p:sp>
        <p:nvSpPr>
          <p:cNvPr id="15" name="Rectangle 14"/>
          <p:cNvSpPr/>
          <p:nvPr/>
        </p:nvSpPr>
        <p:spPr>
          <a:xfrm>
            <a:off x="-3276600" y="-228600"/>
            <a:ext cx="2971800" cy="7086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 major factor behind this mistrust comes from families realizing the exponential growth in the upfront tuition and fees charged by colleges and universities </a:t>
            </a:r>
            <a:r>
              <a:rPr lang="mr-IN" dirty="0" smtClean="0">
                <a:solidFill>
                  <a:schemeClr val="tx1"/>
                </a:solidFill>
              </a:rPr>
              <a:t>–</a:t>
            </a:r>
            <a:r>
              <a:rPr lang="en-US" dirty="0" smtClean="0">
                <a:solidFill>
                  <a:schemeClr val="tx1"/>
                </a:solidFill>
              </a:rPr>
              <a:t> especially if compared to other sectors like health care or new housing prices or the general rate of inflation as demonstrated through the aggregate Consumer Price Index -  while being shielded from drop off in appropriations and public funds that previously helped cover higher education costs but that no longer do.</a:t>
            </a:r>
            <a:endParaRPr lang="en-US" dirty="0">
              <a:solidFill>
                <a:schemeClr val="tx1"/>
              </a:solidFill>
            </a:endParaRPr>
          </a:p>
        </p:txBody>
      </p:sp>
    </p:spTree>
    <p:extLst>
      <p:ext uri="{BB962C8B-B14F-4D97-AF65-F5344CB8AC3E}">
        <p14:creationId xmlns:p14="http://schemas.microsoft.com/office/powerpoint/2010/main" val="399874340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333" y="223424"/>
            <a:ext cx="7886700" cy="725338"/>
          </a:xfrm>
        </p:spPr>
        <p:txBody>
          <a:bodyPr/>
          <a:lstStyle/>
          <a:p>
            <a:r>
              <a:rPr lang="en-US" b="1" dirty="0" smtClean="0"/>
              <a:t>Students are footing more of the bill</a:t>
            </a:r>
            <a:endParaRPr lang="en-US" b="1" dirty="0"/>
          </a:p>
        </p:txBody>
      </p:sp>
      <p:sp>
        <p:nvSpPr>
          <p:cNvPr id="3" name="Content Placeholder 2"/>
          <p:cNvSpPr>
            <a:spLocks noGrp="1"/>
          </p:cNvSpPr>
          <p:nvPr>
            <p:ph idx="1"/>
          </p:nvPr>
        </p:nvSpPr>
        <p:spPr>
          <a:xfrm>
            <a:off x="7125139" y="1898236"/>
            <a:ext cx="2018861" cy="3801105"/>
          </a:xfrm>
        </p:spPr>
        <p:txBody>
          <a:bodyPr>
            <a:noAutofit/>
          </a:bodyPr>
          <a:lstStyle/>
          <a:p>
            <a:pPr marL="0" indent="0">
              <a:buNone/>
            </a:pPr>
            <a:r>
              <a:rPr lang="en-US" sz="1350" dirty="0"/>
              <a:t>In </a:t>
            </a:r>
            <a:r>
              <a:rPr lang="en-US" sz="1350" dirty="0" smtClean="0"/>
              <a:t>1987, </a:t>
            </a:r>
            <a:r>
              <a:rPr lang="en-US" sz="1350" dirty="0"/>
              <a:t>the student share of public higher education total educational revenues was </a:t>
            </a:r>
            <a:r>
              <a:rPr lang="en-US" sz="1350" dirty="0" smtClean="0"/>
              <a:t>23%. </a:t>
            </a:r>
            <a:r>
              <a:rPr lang="en-US" sz="1350" dirty="0"/>
              <a:t>By </a:t>
            </a:r>
            <a:r>
              <a:rPr lang="en-US" sz="1350" dirty="0" smtClean="0"/>
              <a:t>2017 </a:t>
            </a:r>
            <a:r>
              <a:rPr lang="en-US" sz="1350" dirty="0"/>
              <a:t>it had increased to </a:t>
            </a:r>
            <a:r>
              <a:rPr lang="en-US" sz="1350" dirty="0" smtClean="0"/>
              <a:t>46%. </a:t>
            </a:r>
            <a:endParaRPr lang="en-US" sz="1350" dirty="0"/>
          </a:p>
          <a:p>
            <a:pPr marL="0" indent="0">
              <a:buNone/>
            </a:pPr>
            <a:r>
              <a:rPr lang="en-US" sz="1350" dirty="0"/>
              <a:t>The student share of public higher educational revenues is expected to rise above 50% during the next economic downturn. </a:t>
            </a:r>
          </a:p>
        </p:txBody>
      </p:sp>
      <p:sp>
        <p:nvSpPr>
          <p:cNvPr id="5" name="TextBox 4"/>
          <p:cNvSpPr txBox="1"/>
          <p:nvPr/>
        </p:nvSpPr>
        <p:spPr>
          <a:xfrm>
            <a:off x="0" y="6067165"/>
            <a:ext cx="5133136" cy="230832"/>
          </a:xfrm>
          <a:prstGeom prst="rect">
            <a:avLst/>
          </a:prstGeom>
          <a:noFill/>
        </p:spPr>
        <p:txBody>
          <a:bodyPr wrap="none" rtlCol="0">
            <a:spAutoFit/>
          </a:bodyPr>
          <a:lstStyle/>
          <a:p>
            <a:r>
              <a:rPr lang="en-US" sz="900" dirty="0">
                <a:cs typeface="Arial" panose="020B0604020202020204" pitchFamily="34" charset="0"/>
              </a:rPr>
              <a:t>Source: State Higher Education Executive Officers. (</a:t>
            </a:r>
            <a:r>
              <a:rPr lang="en-US" sz="900" dirty="0" smtClean="0">
                <a:cs typeface="Arial" panose="020B0604020202020204" pitchFamily="34" charset="0"/>
              </a:rPr>
              <a:t>2018). </a:t>
            </a:r>
            <a:r>
              <a:rPr lang="en-US" sz="900" i="1" dirty="0">
                <a:cs typeface="Arial" panose="020B0604020202020204" pitchFamily="34" charset="0"/>
              </a:rPr>
              <a:t>State higher education finance report: FY </a:t>
            </a:r>
            <a:r>
              <a:rPr lang="en-US" sz="900" i="1" dirty="0" smtClean="0">
                <a:cs typeface="Arial" panose="020B0604020202020204" pitchFamily="34" charset="0"/>
              </a:rPr>
              <a:t>2017</a:t>
            </a:r>
            <a:r>
              <a:rPr lang="en-US" sz="900" dirty="0" smtClean="0">
                <a:cs typeface="Arial" panose="020B0604020202020204" pitchFamily="34" charset="0"/>
              </a:rPr>
              <a:t>. </a:t>
            </a:r>
            <a:endParaRPr lang="en-US" sz="900" dirty="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324" r="19814"/>
          <a:stretch/>
        </p:blipFill>
        <p:spPr>
          <a:xfrm>
            <a:off x="1" y="1758912"/>
            <a:ext cx="7125138" cy="402811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298" b="80413"/>
          <a:stretch/>
        </p:blipFill>
        <p:spPr>
          <a:xfrm>
            <a:off x="87683" y="1140894"/>
            <a:ext cx="9056317" cy="421802"/>
          </a:xfrm>
          <a:prstGeom prst="rect">
            <a:avLst/>
          </a:prstGeom>
        </p:spPr>
      </p:pic>
    </p:spTree>
    <p:extLst>
      <p:ext uri="{BB962C8B-B14F-4D97-AF65-F5344CB8AC3E}">
        <p14:creationId xmlns:p14="http://schemas.microsoft.com/office/powerpoint/2010/main" val="3885441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Tuition and fees continue to rise</a:t>
            </a:r>
            <a:endParaRPr lang="en-US" b="1" dirty="0"/>
          </a:p>
        </p:txBody>
      </p:sp>
      <p:sp>
        <p:nvSpPr>
          <p:cNvPr id="5" name="Text Placeholder 1"/>
          <p:cNvSpPr txBox="1">
            <a:spLocks/>
          </p:cNvSpPr>
          <p:nvPr/>
        </p:nvSpPr>
        <p:spPr>
          <a:xfrm>
            <a:off x="4804084" y="1529276"/>
            <a:ext cx="3621881" cy="29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Average Published Tuition and Fees in </a:t>
            </a:r>
            <a:r>
              <a:rPr lang="en-US" sz="1350" dirty="0" smtClean="0"/>
              <a:t>2018 </a:t>
            </a:r>
            <a:r>
              <a:rPr lang="en-US" sz="1350" dirty="0"/>
              <a:t>Dollars by Sector, </a:t>
            </a:r>
            <a:r>
              <a:rPr lang="en-US" sz="1350" dirty="0" smtClean="0"/>
              <a:t>1988-89 </a:t>
            </a:r>
            <a:r>
              <a:rPr lang="en-US" sz="1350" dirty="0"/>
              <a:t>to </a:t>
            </a:r>
            <a:r>
              <a:rPr lang="en-US" sz="1350" dirty="0" smtClean="0"/>
              <a:t>2018-19</a:t>
            </a:r>
            <a:endParaRPr lang="en-US" sz="1200" dirty="0"/>
          </a:p>
        </p:txBody>
      </p:sp>
      <p:sp>
        <p:nvSpPr>
          <p:cNvPr id="6" name="TextBox 5"/>
          <p:cNvSpPr txBox="1"/>
          <p:nvPr/>
        </p:nvSpPr>
        <p:spPr>
          <a:xfrm>
            <a:off x="5404629" y="5920852"/>
            <a:ext cx="3332964" cy="230832"/>
          </a:xfrm>
          <a:prstGeom prst="rect">
            <a:avLst/>
          </a:prstGeom>
          <a:noFill/>
        </p:spPr>
        <p:txBody>
          <a:bodyPr wrap="none" rtlCol="0">
            <a:spAutoFit/>
          </a:bodyPr>
          <a:lstStyle/>
          <a:p>
            <a:r>
              <a:rPr lang="en-US" sz="900" dirty="0">
                <a:cs typeface="Arial" panose="020B0604020202020204" pitchFamily="34" charset="0"/>
              </a:rPr>
              <a:t>Source: The College Board, Trends in College Pricing </a:t>
            </a:r>
            <a:r>
              <a:rPr lang="en-US" sz="900" dirty="0" smtClean="0">
                <a:cs typeface="Arial" panose="020B0604020202020204" pitchFamily="34" charset="0"/>
              </a:rPr>
              <a:t>2018, </a:t>
            </a:r>
            <a:r>
              <a:rPr lang="en-US" sz="900" dirty="0">
                <a:cs typeface="Arial" panose="020B0604020202020204" pitchFamily="34" charset="0"/>
              </a:rPr>
              <a:t>Figure 3.</a:t>
            </a:r>
          </a:p>
        </p:txBody>
      </p:sp>
      <p:pic>
        <p:nvPicPr>
          <p:cNvPr id="1026" name="Picture 2" descr="https://trends.collegeboard.org/sites/default/files/cp-2018-fig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662" y="1951898"/>
            <a:ext cx="4779343" cy="375903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23922" y="1825625"/>
            <a:ext cx="2620111" cy="40952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In 1987, the student share of public higher education total educational revenues was 23%. By 2017 it had increased to 46%. </a:t>
            </a:r>
          </a:p>
          <a:p>
            <a:pPr marL="0" indent="0">
              <a:buFont typeface="Arial" panose="020B0604020202020204" pitchFamily="34" charset="0"/>
              <a:buNone/>
            </a:pPr>
            <a:r>
              <a:rPr lang="en-US" sz="1800" dirty="0" smtClean="0"/>
              <a:t>The student share of public higher educational revenues is expected to rise above 50% during the next economic downturn. </a:t>
            </a:r>
            <a:endParaRPr lang="en-US" sz="1800" dirty="0"/>
          </a:p>
        </p:txBody>
      </p:sp>
    </p:spTree>
    <p:extLst>
      <p:ext uri="{BB962C8B-B14F-4D97-AF65-F5344CB8AC3E}">
        <p14:creationId xmlns:p14="http://schemas.microsoft.com/office/powerpoint/2010/main" val="415011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199"/>
            <a:ext cx="8305800" cy="990601"/>
          </a:xfrm>
        </p:spPr>
        <p:txBody>
          <a:bodyPr>
            <a:normAutofit fontScale="90000"/>
          </a:bodyPr>
          <a:lstStyle/>
          <a:p>
            <a:r>
              <a:rPr lang="en-US" dirty="0" smtClean="0">
                <a:latin typeface="Georgia" charset="0"/>
                <a:ea typeface="Georgia" charset="0"/>
                <a:cs typeface="Georgia" charset="0"/>
              </a:rPr>
              <a:t>President &amp; CEO Views on the Future of Funding Sources</a:t>
            </a:r>
            <a:endParaRPr lang="en-US" dirty="0">
              <a:latin typeface="Georgia" charset="0"/>
              <a:ea typeface="Georgia" charset="0"/>
              <a:cs typeface="Georgia" charset="0"/>
            </a:endParaRPr>
          </a:p>
        </p:txBody>
      </p:sp>
      <p:graphicFrame>
        <p:nvGraphicFramePr>
          <p:cNvPr id="6" name="Content Placeholder 5"/>
          <p:cNvGraphicFramePr>
            <a:graphicFrameLocks noGrp="1"/>
          </p:cNvGraphicFramePr>
          <p:nvPr>
            <p:ph idx="1"/>
            <p:extLst/>
          </p:nvPr>
        </p:nvGraphicFramePr>
        <p:xfrm>
          <a:off x="0" y="1828801"/>
          <a:ext cx="9144000" cy="46467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048000" y="381000"/>
            <a:ext cx="2895600" cy="6248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eaLnBrk="1" hangingPunct="1">
              <a:defRPr/>
            </a:pPr>
            <a:r>
              <a:rPr lang="en-US" dirty="0" smtClean="0">
                <a:solidFill>
                  <a:schemeClr val="tx1"/>
                </a:solidFill>
                <a:latin typeface="Georgia" charset="0"/>
                <a:ea typeface="Georgia" charset="0"/>
                <a:cs typeface="Georgia" charset="0"/>
              </a:rPr>
              <a:t>70% of college presidents believe that both federal and state funding will either stay the same or decrease even more in the future</a:t>
            </a:r>
          </a:p>
          <a:p>
            <a:pPr marL="285750" indent="-285750" eaLnBrk="1" hangingPunct="1">
              <a:defRPr/>
            </a:pPr>
            <a:endParaRPr lang="en-US" altLang="en-US" dirty="0">
              <a:solidFill>
                <a:schemeClr val="tx1"/>
              </a:solidFill>
              <a:latin typeface="Georgia" charset="0"/>
              <a:ea typeface="Georgia" charset="0"/>
              <a:cs typeface="Georgia" charset="0"/>
            </a:endParaRPr>
          </a:p>
          <a:p>
            <a:pPr marL="285750" indent="-285750" eaLnBrk="1" hangingPunct="1">
              <a:defRPr/>
            </a:pPr>
            <a:r>
              <a:rPr lang="en-US" dirty="0">
                <a:solidFill>
                  <a:schemeClr val="tx1"/>
                </a:solidFill>
                <a:latin typeface="Georgia" charset="0"/>
                <a:ea typeface="Georgia" charset="0"/>
                <a:cs typeface="Georgia" charset="0"/>
              </a:rPr>
              <a:t>The majority of college presidents look at endowment income; tuition and fees; and private gifts, grants, and contracts as the funding sources that they will increasingly need to rely on</a:t>
            </a:r>
            <a:r>
              <a:rPr lang="en-US" dirty="0">
                <a:solidFill>
                  <a:schemeClr val="tx1"/>
                </a:solidFill>
              </a:rPr>
              <a:t> </a:t>
            </a:r>
          </a:p>
          <a:p>
            <a:pPr marL="285750" indent="-285750" eaLnBrk="1" hangingPunct="1">
              <a:defRPr/>
            </a:pPr>
            <a:r>
              <a:rPr lang="en-US" altLang="en-US" dirty="0" smtClean="0">
                <a:solidFill>
                  <a:schemeClr val="tx1"/>
                </a:solidFill>
                <a:latin typeface="Arial" panose="020B0604020202020204" pitchFamily="34" charset="0"/>
                <a:ea typeface="MS PGothic" panose="020B0600070205080204" pitchFamily="34" charset="-128"/>
              </a:rPr>
              <a:t>	</a:t>
            </a:r>
            <a:endParaRPr lang="en-US" altLang="en-US" sz="1400" dirty="0">
              <a:solidFill>
                <a:srgbClr val="FF0000"/>
              </a:solidFill>
              <a:latin typeface="Calibri" panose="020F0502020204030204" pitchFamily="34" charset="0"/>
              <a:ea typeface="MS PGothic" panose="020B0600070205080204" pitchFamily="34" charset="-128"/>
            </a:endParaRPr>
          </a:p>
        </p:txBody>
      </p:sp>
      <p:sp>
        <p:nvSpPr>
          <p:cNvPr id="5" name="Rectangle 4"/>
          <p:cNvSpPr/>
          <p:nvPr/>
        </p:nvSpPr>
        <p:spPr>
          <a:xfrm>
            <a:off x="2895600" y="6475511"/>
            <a:ext cx="6248400" cy="307777"/>
          </a:xfrm>
          <a:prstGeom prst="rect">
            <a:avLst/>
          </a:prstGeom>
        </p:spPr>
        <p:txBody>
          <a:bodyPr wrap="square">
            <a:spAutoFit/>
          </a:bodyPr>
          <a:lstStyle/>
          <a:p>
            <a:pPr algn="r"/>
            <a:r>
              <a:rPr lang="en-US" sz="1400" dirty="0" smtClean="0">
                <a:solidFill>
                  <a:schemeClr val="bg1"/>
                </a:solidFill>
                <a:latin typeface="Georgia" charset="0"/>
                <a:ea typeface="Georgia" charset="0"/>
                <a:cs typeface="Georgia" charset="0"/>
              </a:rPr>
              <a:t>Source: ACE </a:t>
            </a:r>
            <a:r>
              <a:rPr lang="en-US" sz="1400" dirty="0">
                <a:solidFill>
                  <a:schemeClr val="bg1"/>
                </a:solidFill>
                <a:latin typeface="Georgia" charset="0"/>
                <a:ea typeface="Georgia" charset="0"/>
                <a:cs typeface="Georgia" charset="0"/>
              </a:rPr>
              <a:t>(2017</a:t>
            </a:r>
            <a:r>
              <a:rPr lang="en-US" sz="1400" dirty="0" smtClean="0">
                <a:solidFill>
                  <a:schemeClr val="bg1"/>
                </a:solidFill>
                <a:latin typeface="Georgia" charset="0"/>
                <a:ea typeface="Georgia" charset="0"/>
                <a:cs typeface="Georgia" charset="0"/>
              </a:rPr>
              <a:t>), ACPS</a:t>
            </a:r>
            <a:r>
              <a:rPr lang="en-US" sz="1400" dirty="0" smtClean="0">
                <a:latin typeface="Georgia" charset="0"/>
                <a:ea typeface="Georgia" charset="0"/>
                <a:cs typeface="Georgia" charset="0"/>
              </a:rPr>
              <a:t>.</a:t>
            </a:r>
            <a:endParaRPr lang="en-US" sz="1400" dirty="0">
              <a:latin typeface="Georgia" charset="0"/>
              <a:ea typeface="Georgia" charset="0"/>
              <a:cs typeface="Georgia" charset="0"/>
            </a:endParaRPr>
          </a:p>
        </p:txBody>
      </p:sp>
    </p:spTree>
    <p:extLst>
      <p:ext uri="{BB962C8B-B14F-4D97-AF65-F5344CB8AC3E}">
        <p14:creationId xmlns:p14="http://schemas.microsoft.com/office/powerpoint/2010/main" val="221269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2800"/>
            <a:ext cx="8229600" cy="838200"/>
          </a:xfrm>
        </p:spPr>
        <p:txBody>
          <a:bodyPr/>
          <a:lstStyle/>
          <a:p>
            <a:pPr>
              <a:defRPr/>
            </a:pPr>
            <a:r>
              <a:rPr lang="en-US" dirty="0" smtClean="0">
                <a:latin typeface="Georgia" charset="0"/>
                <a:ea typeface="Georgia" charset="0"/>
                <a:cs typeface="Georgia" charset="0"/>
              </a:rPr>
              <a:t>Change in Student Demographics</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135723135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ctr" eaLnBrk="1" hangingPunct="1">
              <a:defRPr/>
            </a:pPr>
            <a:r>
              <a:rPr lang="en-US" altLang="en-US" dirty="0" smtClean="0">
                <a:latin typeface="Georgia" pitchFamily="18" charset="0"/>
                <a:cs typeface="+mj-cs"/>
              </a:rPr>
              <a:t>Overview</a:t>
            </a:r>
          </a:p>
        </p:txBody>
      </p:sp>
      <p:sp>
        <p:nvSpPr>
          <p:cNvPr id="3075" name="Content Placeholder 2"/>
          <p:cNvSpPr>
            <a:spLocks noGrp="1"/>
          </p:cNvSpPr>
          <p:nvPr>
            <p:ph idx="1"/>
          </p:nvPr>
        </p:nvSpPr>
        <p:spPr>
          <a:xfrm>
            <a:off x="457200" y="1600200"/>
            <a:ext cx="8229600" cy="4221163"/>
          </a:xfrm>
        </p:spPr>
        <p:txBody>
          <a:bodyPr/>
          <a:lstStyle/>
          <a:p>
            <a:pPr marL="0" indent="0" eaLnBrk="1" hangingPunct="1">
              <a:spcBef>
                <a:spcPts val="50"/>
              </a:spcBef>
              <a:buFontTx/>
              <a:buNone/>
              <a:defRPr/>
            </a:pPr>
            <a:endParaRPr lang="en-US" altLang="en-US" sz="2000" dirty="0" smtClean="0">
              <a:latin typeface="Georgia" pitchFamily="18" charset="0"/>
            </a:endParaRPr>
          </a:p>
          <a:p>
            <a:pPr eaLnBrk="1" hangingPunct="1">
              <a:spcBef>
                <a:spcPts val="50"/>
              </a:spcBef>
              <a:defRPr/>
            </a:pPr>
            <a:r>
              <a:rPr lang="en-US" altLang="en-US" sz="2400" dirty="0" smtClean="0">
                <a:latin typeface="Georgia" pitchFamily="18" charset="0"/>
              </a:rPr>
              <a:t>ACE – Strategic Commitments</a:t>
            </a:r>
          </a:p>
          <a:p>
            <a:pPr eaLnBrk="1" hangingPunct="1">
              <a:spcBef>
                <a:spcPts val="50"/>
              </a:spcBef>
              <a:defRPr/>
            </a:pPr>
            <a:r>
              <a:rPr lang="en-US" altLang="en-US" sz="2400" dirty="0" smtClean="0">
                <a:latin typeface="Georgia" pitchFamily="18" charset="0"/>
              </a:rPr>
              <a:t>Pressures on Higher Education</a:t>
            </a:r>
          </a:p>
          <a:p>
            <a:pPr eaLnBrk="1" hangingPunct="1">
              <a:spcBef>
                <a:spcPts val="50"/>
              </a:spcBef>
              <a:defRPr/>
            </a:pPr>
            <a:r>
              <a:rPr lang="en-US" altLang="en-US" sz="2400" dirty="0" smtClean="0">
                <a:latin typeface="Georgia" pitchFamily="18" charset="0"/>
              </a:rPr>
              <a:t>A Framework for Innovation</a:t>
            </a:r>
          </a:p>
          <a:p>
            <a:pPr eaLnBrk="1" hangingPunct="1">
              <a:spcBef>
                <a:spcPts val="50"/>
              </a:spcBef>
              <a:defRPr/>
            </a:pPr>
            <a:r>
              <a:rPr lang="en-US" altLang="en-US" sz="2400" dirty="0" smtClean="0">
                <a:latin typeface="Georgia" pitchFamily="18" charset="0"/>
              </a:rPr>
              <a:t>Future Meta-Themes</a:t>
            </a:r>
            <a:r>
              <a:rPr lang="en-US" altLang="en-US" sz="2400" dirty="0">
                <a:latin typeface="Georgia" pitchFamily="18" charset="0"/>
              </a:rPr>
              <a:t>/</a:t>
            </a:r>
            <a:r>
              <a:rPr lang="en-US" altLang="en-US" sz="2400" dirty="0" smtClean="0">
                <a:latin typeface="Georgia" pitchFamily="18" charset="0"/>
              </a:rPr>
              <a:t>Possible Futures</a:t>
            </a:r>
          </a:p>
          <a:p>
            <a:pPr eaLnBrk="1" hangingPunct="1">
              <a:spcBef>
                <a:spcPts val="50"/>
              </a:spcBef>
              <a:defRPr/>
            </a:pPr>
            <a:r>
              <a:rPr lang="en-US" altLang="en-US" sz="2400" dirty="0" smtClean="0">
                <a:latin typeface="Georgia" pitchFamily="18" charset="0"/>
              </a:rPr>
              <a:t>Discussion</a:t>
            </a:r>
            <a:endParaRPr lang="en-US" altLang="en-US" sz="2400" dirty="0">
              <a:latin typeface="Georgia" pitchFamily="18" charset="0"/>
            </a:endParaRPr>
          </a:p>
          <a:p>
            <a:pPr lvl="1" eaLnBrk="1" hangingPunct="1">
              <a:defRPr/>
            </a:pPr>
            <a:endParaRPr lang="en-US" altLang="en-US" sz="1800" dirty="0" smtClean="0">
              <a:latin typeface="Georgia" pitchFamily="18" charset="0"/>
            </a:endParaRPr>
          </a:p>
          <a:p>
            <a:pPr eaLnBrk="1" hangingPunct="1">
              <a:defRPr/>
            </a:pPr>
            <a:endParaRPr lang="en-US" altLang="en-US" sz="1800" dirty="0" smtClean="0">
              <a:latin typeface="Georgia" pitchFamily="18" charset="0"/>
              <a:cs typeface="+mn-cs"/>
            </a:endParaRPr>
          </a:p>
        </p:txBody>
      </p:sp>
    </p:spTree>
    <p:extLst>
      <p:ext uri="{BB962C8B-B14F-4D97-AF65-F5344CB8AC3E}">
        <p14:creationId xmlns:p14="http://schemas.microsoft.com/office/powerpoint/2010/main" val="666240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2"/>
          <p:cNvPicPr>
            <a:picLocks noChangeAspect="1"/>
          </p:cNvPicPr>
          <p:nvPr/>
        </p:nvPicPr>
        <p:blipFill>
          <a:blip r:embed="rId2"/>
          <a:stretch>
            <a:fillRect/>
          </a:stretch>
        </p:blipFill>
        <p:spPr>
          <a:xfrm>
            <a:off x="-96982" y="806762"/>
            <a:ext cx="9337964" cy="4871146"/>
          </a:xfrm>
          <a:prstGeom prst="rect">
            <a:avLst/>
          </a:prstGeom>
        </p:spPr>
      </p:pic>
    </p:spTree>
    <p:extLst>
      <p:ext uri="{BB962C8B-B14F-4D97-AF65-F5344CB8AC3E}">
        <p14:creationId xmlns:p14="http://schemas.microsoft.com/office/powerpoint/2010/main" val="2643619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84" y="564204"/>
            <a:ext cx="8316142" cy="5141355"/>
          </a:xfrm>
        </p:spPr>
      </p:pic>
      <p:sp>
        <p:nvSpPr>
          <p:cNvPr id="2" name="TextBox 1"/>
          <p:cNvSpPr txBox="1"/>
          <p:nvPr/>
        </p:nvSpPr>
        <p:spPr>
          <a:xfrm>
            <a:off x="583660" y="241038"/>
            <a:ext cx="8346332" cy="646331"/>
          </a:xfrm>
          <a:prstGeom prst="rect">
            <a:avLst/>
          </a:prstGeom>
          <a:solidFill>
            <a:schemeClr val="bg1"/>
          </a:solidFill>
        </p:spPr>
        <p:txBody>
          <a:bodyPr wrap="square" rtlCol="0">
            <a:spAutoFit/>
          </a:bodyPr>
          <a:lstStyle/>
          <a:p>
            <a:r>
              <a:rPr lang="en-US" sz="3600" dirty="0" smtClean="0">
                <a:solidFill>
                  <a:srgbClr val="002060"/>
                </a:solidFill>
              </a:rPr>
              <a:t>Profile of Today’s Post-Traditional Learner</a:t>
            </a:r>
            <a:endParaRPr lang="en-US" sz="3600" dirty="0">
              <a:solidFill>
                <a:srgbClr val="002060"/>
              </a:solidFill>
            </a:endParaRPr>
          </a:p>
        </p:txBody>
      </p:sp>
    </p:spTree>
    <p:extLst>
      <p:ext uri="{BB962C8B-B14F-4D97-AF65-F5344CB8AC3E}">
        <p14:creationId xmlns:p14="http://schemas.microsoft.com/office/powerpoint/2010/main" val="4250981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42900" y="464507"/>
            <a:ext cx="8229600" cy="838200"/>
          </a:xfrm>
        </p:spPr>
        <p:txBody>
          <a:bodyPr/>
          <a:lstStyle/>
          <a:p>
            <a:pPr>
              <a:defRPr/>
            </a:pPr>
            <a:r>
              <a:rPr lang="en-US" altLang="en-US" sz="2800" dirty="0" smtClean="0">
                <a:latin typeface="Georgia" charset="0"/>
                <a:ea typeface="Georgia" charset="0"/>
                <a:cs typeface="Georgia" charset="0"/>
              </a:rPr>
              <a:t>Emergence of Post-Traditional Learners</a:t>
            </a:r>
          </a:p>
        </p:txBody>
      </p:sp>
      <p:sp>
        <p:nvSpPr>
          <p:cNvPr id="35843" name="Rectangle 3"/>
          <p:cNvSpPr>
            <a:spLocks noGrp="1" noChangeArrowheads="1"/>
          </p:cNvSpPr>
          <p:nvPr>
            <p:ph idx="1"/>
          </p:nvPr>
        </p:nvSpPr>
        <p:spPr>
          <a:xfrm>
            <a:off x="617690" y="1302707"/>
            <a:ext cx="7429500" cy="5029200"/>
          </a:xfrm>
        </p:spPr>
        <p:txBody>
          <a:bodyPr/>
          <a:lstStyle/>
          <a:p>
            <a:pPr>
              <a:lnSpc>
                <a:spcPct val="90000"/>
              </a:lnSpc>
              <a:spcAft>
                <a:spcPts val="1800"/>
              </a:spcAft>
              <a:buFont typeface="Arial" charset="0"/>
              <a:buChar char="•"/>
              <a:defRPr/>
            </a:pPr>
            <a:r>
              <a:rPr lang="en-US" altLang="en-US" sz="2400" dirty="0" smtClean="0">
                <a:latin typeface="Georgia" charset="0"/>
                <a:ea typeface="Georgia" charset="0"/>
                <a:cs typeface="Georgia" charset="0"/>
              </a:rPr>
              <a:t>Are needed wage earners for themselves or their families.</a:t>
            </a:r>
          </a:p>
          <a:p>
            <a:pPr>
              <a:lnSpc>
                <a:spcPct val="90000"/>
              </a:lnSpc>
              <a:spcAft>
                <a:spcPts val="1800"/>
              </a:spcAft>
              <a:buFont typeface="Arial" charset="0"/>
              <a:buChar char="•"/>
              <a:defRPr/>
            </a:pPr>
            <a:r>
              <a:rPr lang="en-US" altLang="en-US" sz="2400" dirty="0" smtClean="0">
                <a:latin typeface="Georgia" charset="0"/>
                <a:ea typeface="Georgia" charset="0"/>
                <a:cs typeface="Georgia" charset="0"/>
              </a:rPr>
              <a:t>Combine work and learning at the same time or move between them frequently.</a:t>
            </a:r>
          </a:p>
          <a:p>
            <a:pPr>
              <a:lnSpc>
                <a:spcPct val="90000"/>
              </a:lnSpc>
              <a:spcAft>
                <a:spcPts val="1800"/>
              </a:spcAft>
              <a:buFont typeface="Arial" charset="0"/>
              <a:buChar char="•"/>
              <a:defRPr/>
            </a:pPr>
            <a:r>
              <a:rPr lang="en-US" altLang="en-US" sz="2400" dirty="0" smtClean="0">
                <a:latin typeface="Georgia" charset="0"/>
                <a:ea typeface="Georgia" charset="0"/>
                <a:cs typeface="Georgia" charset="0"/>
              </a:rPr>
              <a:t>Pursue knowledge, skills, and credentials that employers will recognize and compensate.</a:t>
            </a:r>
          </a:p>
          <a:p>
            <a:pPr>
              <a:lnSpc>
                <a:spcPct val="90000"/>
              </a:lnSpc>
              <a:spcAft>
                <a:spcPts val="1800"/>
              </a:spcAft>
              <a:buFont typeface="Arial" charset="0"/>
              <a:buChar char="•"/>
              <a:defRPr/>
            </a:pPr>
            <a:r>
              <a:rPr lang="en-US" altLang="en-US" sz="2400" dirty="0" smtClean="0">
                <a:latin typeface="Georgia" charset="0"/>
                <a:ea typeface="Georgia" charset="0"/>
                <a:cs typeface="Georgia" charset="0"/>
              </a:rPr>
              <a:t>Require developmental education to be successful in college-level courses.</a:t>
            </a:r>
          </a:p>
          <a:p>
            <a:pPr>
              <a:lnSpc>
                <a:spcPct val="90000"/>
              </a:lnSpc>
              <a:spcAft>
                <a:spcPts val="1800"/>
              </a:spcAft>
              <a:buFont typeface="Arial" charset="0"/>
              <a:buChar char="•"/>
              <a:defRPr/>
            </a:pPr>
            <a:r>
              <a:rPr lang="en-US" altLang="en-US" sz="2400" dirty="0" smtClean="0">
                <a:latin typeface="Georgia" charset="0"/>
                <a:ea typeface="Georgia" charset="0"/>
                <a:cs typeface="Georgia" charset="0"/>
              </a:rPr>
              <a:t>Seek academic/career advising to navigate their complex path to a degree.</a:t>
            </a:r>
          </a:p>
          <a:p>
            <a:pPr marL="609600" indent="-609600">
              <a:lnSpc>
                <a:spcPct val="90000"/>
              </a:lnSpc>
              <a:defRPr/>
            </a:pPr>
            <a:endParaRPr lang="en-US" altLang="en-US" sz="1800" dirty="0" smtClean="0"/>
          </a:p>
        </p:txBody>
      </p:sp>
    </p:spTree>
    <p:extLst>
      <p:ext uri="{BB962C8B-B14F-4D97-AF65-F5344CB8AC3E}">
        <p14:creationId xmlns:p14="http://schemas.microsoft.com/office/powerpoint/2010/main" val="108674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34" y="298738"/>
            <a:ext cx="5273021" cy="690609"/>
          </a:xfrm>
        </p:spPr>
        <p:txBody>
          <a:bodyPr>
            <a:noAutofit/>
          </a:bodyPr>
          <a:lstStyle/>
          <a:p>
            <a:r>
              <a:rPr lang="en-US" dirty="0" smtClean="0"/>
              <a:t>Adult Undergraduate Student Identity</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097" t="4985" r="7469" b="11937"/>
          <a:stretch/>
        </p:blipFill>
        <p:spPr>
          <a:xfrm>
            <a:off x="4475747" y="1037724"/>
            <a:ext cx="4360333" cy="4427621"/>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724" t="86608" r="5888" b="2281"/>
          <a:stretch/>
        </p:blipFill>
        <p:spPr>
          <a:xfrm>
            <a:off x="4616560" y="5513722"/>
            <a:ext cx="4078706" cy="529390"/>
          </a:xfrm>
          <a:prstGeom prst="rect">
            <a:avLst/>
          </a:prstGeom>
        </p:spPr>
      </p:pic>
      <p:pic>
        <p:nvPicPr>
          <p:cNvPr id="8" name="Picture 7" descr="tiff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212" y="1158416"/>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a:xfrm>
            <a:off x="791387" y="3403934"/>
            <a:ext cx="2914650" cy="2899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en-US" sz="1500" dirty="0"/>
          </a:p>
          <a:p>
            <a:pPr algn="ctr">
              <a:buFontTx/>
              <a:buNone/>
            </a:pPr>
            <a:r>
              <a:rPr lang="en-US" altLang="en-US" sz="1800" b="1" dirty="0">
                <a:solidFill>
                  <a:srgbClr val="002060"/>
                </a:solidFill>
              </a:rPr>
              <a:t>TIFFANY M.</a:t>
            </a:r>
          </a:p>
          <a:p>
            <a:r>
              <a:rPr lang="en-US" altLang="en-US" sz="1500" dirty="0" smtClean="0">
                <a:solidFill>
                  <a:srgbClr val="002060"/>
                </a:solidFill>
              </a:rPr>
              <a:t>31 </a:t>
            </a:r>
            <a:r>
              <a:rPr lang="en-US" altLang="en-US" sz="1500" dirty="0">
                <a:solidFill>
                  <a:srgbClr val="002060"/>
                </a:solidFill>
              </a:rPr>
              <a:t>Years Old</a:t>
            </a:r>
          </a:p>
          <a:p>
            <a:r>
              <a:rPr lang="en-US" altLang="en-US" sz="1500" dirty="0">
                <a:solidFill>
                  <a:srgbClr val="002060"/>
                </a:solidFill>
              </a:rPr>
              <a:t>11 years of PSE</a:t>
            </a:r>
          </a:p>
          <a:p>
            <a:r>
              <a:rPr lang="en-US" altLang="en-US" sz="1500" dirty="0">
                <a:solidFill>
                  <a:srgbClr val="002060"/>
                </a:solidFill>
              </a:rPr>
              <a:t>Six colleges and universities</a:t>
            </a:r>
          </a:p>
          <a:p>
            <a:r>
              <a:rPr lang="en-US" altLang="en-US" sz="1500" dirty="0">
                <a:solidFill>
                  <a:srgbClr val="002060"/>
                </a:solidFill>
              </a:rPr>
              <a:t>$29,000 in debt</a:t>
            </a:r>
          </a:p>
          <a:p>
            <a:r>
              <a:rPr lang="en-US" altLang="en-US" sz="1500" dirty="0">
                <a:solidFill>
                  <a:srgbClr val="002060"/>
                </a:solidFill>
              </a:rPr>
              <a:t>5 repeated Gen Ed courses</a:t>
            </a:r>
          </a:p>
          <a:p>
            <a:r>
              <a:rPr lang="en-US" altLang="en-US" sz="1500" dirty="0">
                <a:solidFill>
                  <a:srgbClr val="002060"/>
                </a:solidFill>
              </a:rPr>
              <a:t>Worked Full-time 9 of 11 years</a:t>
            </a:r>
          </a:p>
          <a:p>
            <a:pPr>
              <a:buFontTx/>
              <a:buNone/>
            </a:pPr>
            <a:endParaRPr lang="en-US" altLang="en-US" sz="1500" dirty="0">
              <a:solidFill>
                <a:srgbClr val="002060"/>
              </a:solidFill>
            </a:endParaRPr>
          </a:p>
        </p:txBody>
      </p:sp>
    </p:spTree>
    <p:extLst>
      <p:ext uri="{BB962C8B-B14F-4D97-AF65-F5344CB8AC3E}">
        <p14:creationId xmlns:p14="http://schemas.microsoft.com/office/powerpoint/2010/main" val="2460084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Learning Ecosystems and Optimizing Human Capital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6690" y="1821704"/>
            <a:ext cx="2999342" cy="3655874"/>
          </a:xfrm>
        </p:spPr>
      </p:pic>
      <p:cxnSp>
        <p:nvCxnSpPr>
          <p:cNvPr id="6" name="Straight Arrow Connector 5"/>
          <p:cNvCxnSpPr/>
          <p:nvPr/>
        </p:nvCxnSpPr>
        <p:spPr>
          <a:xfrm>
            <a:off x="2276361" y="3655968"/>
            <a:ext cx="2038465" cy="0"/>
          </a:xfrm>
          <a:prstGeom prst="straightConnector1">
            <a:avLst/>
          </a:prstGeom>
          <a:ln w="57150">
            <a:solidFill>
              <a:srgbClr val="40065A"/>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29114" y="3649640"/>
            <a:ext cx="1065034" cy="1061829"/>
          </a:xfrm>
          <a:prstGeom prst="rect">
            <a:avLst/>
          </a:prstGeom>
          <a:noFill/>
          <a:ln w="38100">
            <a:solidFill>
              <a:schemeClr val="accent5">
                <a:lumMod val="50000"/>
              </a:schemeClr>
            </a:solidFill>
          </a:ln>
        </p:spPr>
        <p:txBody>
          <a:bodyPr wrap="square" rtlCol="0">
            <a:spAutoFit/>
          </a:bodyPr>
          <a:lstStyle/>
          <a:p>
            <a:r>
              <a:rPr lang="en-US" sz="1050" dirty="0"/>
              <a:t>4- year College</a:t>
            </a:r>
          </a:p>
          <a:p>
            <a:r>
              <a:rPr lang="en-US" sz="1050" dirty="0"/>
              <a:t>Community College</a:t>
            </a:r>
          </a:p>
          <a:p>
            <a:r>
              <a:rPr lang="en-US" sz="1050" dirty="0"/>
              <a:t>Vocation school</a:t>
            </a:r>
          </a:p>
          <a:p>
            <a:endParaRPr lang="en-US" sz="1050" dirty="0"/>
          </a:p>
          <a:p>
            <a:endParaRPr lang="en-US" sz="1050" dirty="0"/>
          </a:p>
        </p:txBody>
      </p:sp>
      <p:cxnSp>
        <p:nvCxnSpPr>
          <p:cNvPr id="13" name="Straight Arrow Connector 12"/>
          <p:cNvCxnSpPr/>
          <p:nvPr/>
        </p:nvCxnSpPr>
        <p:spPr>
          <a:xfrm flipV="1">
            <a:off x="2276361" y="3095643"/>
            <a:ext cx="3607804" cy="57406"/>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84165" y="3095643"/>
            <a:ext cx="1171004" cy="1061829"/>
          </a:xfrm>
          <a:prstGeom prst="rect">
            <a:avLst/>
          </a:prstGeom>
          <a:noFill/>
          <a:ln w="38100">
            <a:solidFill>
              <a:schemeClr val="accent5">
                <a:lumMod val="50000"/>
              </a:schemeClr>
            </a:solidFill>
          </a:ln>
        </p:spPr>
        <p:txBody>
          <a:bodyPr wrap="square" rtlCol="0">
            <a:spAutoFit/>
          </a:bodyPr>
          <a:lstStyle/>
          <a:p>
            <a:r>
              <a:rPr lang="en-US" sz="1050" dirty="0"/>
              <a:t>OJT</a:t>
            </a:r>
          </a:p>
          <a:p>
            <a:r>
              <a:rPr lang="en-US" sz="1050" dirty="0" smtClean="0"/>
              <a:t>Community-based </a:t>
            </a:r>
            <a:r>
              <a:rPr lang="en-US" sz="1050" dirty="0"/>
              <a:t>Learning</a:t>
            </a:r>
          </a:p>
          <a:p>
            <a:endParaRPr lang="en-US" sz="1050" dirty="0"/>
          </a:p>
          <a:p>
            <a:endParaRPr lang="en-US" sz="1050" dirty="0"/>
          </a:p>
          <a:p>
            <a:endParaRPr lang="en-US" sz="1050" dirty="0"/>
          </a:p>
        </p:txBody>
      </p:sp>
      <p:cxnSp>
        <p:nvCxnSpPr>
          <p:cNvPr id="17" name="Straight Arrow Connector 16"/>
          <p:cNvCxnSpPr/>
          <p:nvPr/>
        </p:nvCxnSpPr>
        <p:spPr>
          <a:xfrm flipV="1">
            <a:off x="2264065" y="2512313"/>
            <a:ext cx="5307167" cy="2057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73761" y="2512313"/>
            <a:ext cx="1171004" cy="1223412"/>
          </a:xfrm>
          <a:prstGeom prst="rect">
            <a:avLst/>
          </a:prstGeom>
          <a:noFill/>
          <a:ln w="38100">
            <a:solidFill>
              <a:schemeClr val="accent5">
                <a:lumMod val="50000"/>
              </a:schemeClr>
            </a:solidFill>
          </a:ln>
        </p:spPr>
        <p:txBody>
          <a:bodyPr wrap="square" rtlCol="0">
            <a:spAutoFit/>
          </a:bodyPr>
          <a:lstStyle/>
          <a:p>
            <a:r>
              <a:rPr lang="en-US" sz="1050" dirty="0"/>
              <a:t>Parenting</a:t>
            </a:r>
          </a:p>
          <a:p>
            <a:r>
              <a:rPr lang="en-US" sz="1050" dirty="0" smtClean="0"/>
              <a:t>Car </a:t>
            </a:r>
            <a:r>
              <a:rPr lang="en-US" sz="1050" dirty="0"/>
              <a:t>Repair</a:t>
            </a:r>
          </a:p>
          <a:p>
            <a:r>
              <a:rPr lang="en-US" sz="1050" dirty="0"/>
              <a:t>Music</a:t>
            </a:r>
          </a:p>
          <a:p>
            <a:r>
              <a:rPr lang="en-US" sz="1050" dirty="0" smtClean="0"/>
              <a:t>Bible Study</a:t>
            </a:r>
          </a:p>
          <a:p>
            <a:r>
              <a:rPr lang="en-US" sz="1050" dirty="0" smtClean="0"/>
              <a:t>Volunteering</a:t>
            </a:r>
            <a:endParaRPr lang="en-US" sz="1050" dirty="0"/>
          </a:p>
          <a:p>
            <a:endParaRPr lang="en-US" sz="1050" dirty="0"/>
          </a:p>
          <a:p>
            <a:endParaRPr lang="en-US" sz="1050" dirty="0"/>
          </a:p>
        </p:txBody>
      </p:sp>
    </p:spTree>
    <p:extLst>
      <p:ext uri="{BB962C8B-B14F-4D97-AF65-F5344CB8AC3E}">
        <p14:creationId xmlns:p14="http://schemas.microsoft.com/office/powerpoint/2010/main" val="641458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Learning Ecosystems and Optimizing Human Capital</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6690" y="1821704"/>
            <a:ext cx="2999342" cy="3655874"/>
          </a:xfrm>
        </p:spPr>
      </p:pic>
      <p:graphicFrame>
        <p:nvGraphicFramePr>
          <p:cNvPr id="5" name="Diagram 4"/>
          <p:cNvGraphicFramePr/>
          <p:nvPr>
            <p:extLst/>
          </p:nvPr>
        </p:nvGraphicFramePr>
        <p:xfrm>
          <a:off x="4214651" y="2025244"/>
          <a:ext cx="4803731" cy="3248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Arrow Connector 5"/>
          <p:cNvCxnSpPr/>
          <p:nvPr/>
        </p:nvCxnSpPr>
        <p:spPr>
          <a:xfrm flipV="1">
            <a:off x="2141220" y="3981450"/>
            <a:ext cx="4038600" cy="65532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394460" y="4575810"/>
            <a:ext cx="746760" cy="16764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Arrow Connector 9"/>
          <p:cNvCxnSpPr/>
          <p:nvPr/>
        </p:nvCxnSpPr>
        <p:spPr>
          <a:xfrm>
            <a:off x="2276361" y="3714750"/>
            <a:ext cx="878320" cy="73914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655008" y="2416063"/>
            <a:ext cx="1225352" cy="129868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0302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US" altLang="en-US" sz="2800" dirty="0" smtClean="0">
                <a:latin typeface="Georgia" charset="0"/>
                <a:ea typeface="Georgia" charset="0"/>
                <a:cs typeface="Georgia" charset="0"/>
              </a:rPr>
              <a:t>Different Forms of College-Going</a:t>
            </a:r>
            <a:endParaRPr lang="en-US" altLang="en-US" sz="2800" dirty="0" smtClean="0">
              <a:solidFill>
                <a:srgbClr val="0000CC"/>
              </a:solidFill>
              <a:latin typeface="Georgia" charset="0"/>
              <a:ea typeface="Georgia" charset="0"/>
              <a:cs typeface="Georgia" charset="0"/>
            </a:endParaRPr>
          </a:p>
        </p:txBody>
      </p:sp>
      <p:sp>
        <p:nvSpPr>
          <p:cNvPr id="36867" name="Rectangle 3"/>
          <p:cNvSpPr>
            <a:spLocks noGrp="1" noChangeArrowheads="1"/>
          </p:cNvSpPr>
          <p:nvPr>
            <p:ph idx="1"/>
          </p:nvPr>
        </p:nvSpPr>
        <p:spPr>
          <a:xfrm>
            <a:off x="762000" y="1676400"/>
            <a:ext cx="7696200" cy="4676774"/>
          </a:xfrm>
        </p:spPr>
        <p:txBody>
          <a:bodyPr/>
          <a:lstStyle/>
          <a:p>
            <a:pPr>
              <a:lnSpc>
                <a:spcPct val="90000"/>
              </a:lnSpc>
              <a:buFontTx/>
              <a:buNone/>
              <a:defRPr/>
            </a:pPr>
            <a:endParaRPr lang="en-US" altLang="en-US" sz="2000" dirty="0" smtClean="0"/>
          </a:p>
          <a:p>
            <a:pPr>
              <a:lnSpc>
                <a:spcPct val="90000"/>
              </a:lnSpc>
              <a:spcAft>
                <a:spcPts val="1800"/>
              </a:spcAft>
              <a:defRPr/>
            </a:pPr>
            <a:r>
              <a:rPr lang="en-US" altLang="en-US" sz="2400" dirty="0" smtClean="0">
                <a:latin typeface="Georgia" charset="0"/>
                <a:ea typeface="Georgia" charset="0"/>
                <a:cs typeface="Georgia" charset="0"/>
              </a:rPr>
              <a:t>Modular, easy-to-access instruction</a:t>
            </a:r>
          </a:p>
          <a:p>
            <a:pPr>
              <a:lnSpc>
                <a:spcPct val="90000"/>
              </a:lnSpc>
              <a:spcAft>
                <a:spcPts val="1800"/>
              </a:spcAft>
              <a:defRPr/>
            </a:pPr>
            <a:r>
              <a:rPr lang="en-US" altLang="en-US" sz="2400" dirty="0" smtClean="0">
                <a:latin typeface="Georgia" charset="0"/>
                <a:ea typeface="Georgia" charset="0"/>
                <a:cs typeface="Georgia" charset="0"/>
              </a:rPr>
              <a:t>Blended academic and occupational curricula</a:t>
            </a:r>
          </a:p>
          <a:p>
            <a:pPr>
              <a:lnSpc>
                <a:spcPct val="90000"/>
              </a:lnSpc>
              <a:spcAft>
                <a:spcPts val="1800"/>
              </a:spcAft>
              <a:defRPr/>
            </a:pPr>
            <a:r>
              <a:rPr lang="en-US" altLang="en-US" sz="2400" dirty="0" smtClean="0">
                <a:latin typeface="Georgia" charset="0"/>
                <a:ea typeface="Georgia" charset="0"/>
                <a:cs typeface="Georgia" charset="0"/>
              </a:rPr>
              <a:t>Progressive credentialing of knowledge and skills (sub-degree level)</a:t>
            </a:r>
          </a:p>
          <a:p>
            <a:pPr>
              <a:lnSpc>
                <a:spcPct val="90000"/>
              </a:lnSpc>
              <a:spcAft>
                <a:spcPts val="1800"/>
              </a:spcAft>
              <a:defRPr/>
            </a:pPr>
            <a:r>
              <a:rPr lang="en-US" altLang="en-US" sz="2400" dirty="0" smtClean="0">
                <a:latin typeface="Georgia" charset="0"/>
                <a:ea typeface="Georgia" charset="0"/>
                <a:cs typeface="Georgia" charset="0"/>
              </a:rPr>
              <a:t>Financial, academic, and career advising </a:t>
            </a:r>
          </a:p>
          <a:p>
            <a:pPr>
              <a:lnSpc>
                <a:spcPct val="90000"/>
              </a:lnSpc>
              <a:spcAft>
                <a:spcPts val="1800"/>
              </a:spcAft>
              <a:defRPr/>
            </a:pPr>
            <a:r>
              <a:rPr lang="en-US" altLang="en-US" sz="2400" dirty="0" smtClean="0">
                <a:latin typeface="Georgia" charset="0"/>
                <a:ea typeface="Georgia" charset="0"/>
                <a:cs typeface="Georgia" charset="0"/>
              </a:rPr>
              <a:t>Public policy that reflects their complex task in balancing life, work and education</a:t>
            </a:r>
          </a:p>
        </p:txBody>
      </p:sp>
    </p:spTree>
    <p:extLst>
      <p:ext uri="{BB962C8B-B14F-4D97-AF65-F5344CB8AC3E}">
        <p14:creationId xmlns:p14="http://schemas.microsoft.com/office/powerpoint/2010/main" val="2133841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2"/>
          <p:cNvPicPr>
            <a:picLocks noChangeAspect="1"/>
          </p:cNvPicPr>
          <p:nvPr/>
        </p:nvPicPr>
        <p:blipFill>
          <a:blip r:embed="rId2"/>
          <a:stretch>
            <a:fillRect/>
          </a:stretch>
        </p:blipFill>
        <p:spPr>
          <a:xfrm>
            <a:off x="628650" y="1027907"/>
            <a:ext cx="7887477" cy="3976254"/>
          </a:xfrm>
          <a:prstGeom prst="rect">
            <a:avLst/>
          </a:prstGeom>
        </p:spPr>
      </p:pic>
      <p:sp>
        <p:nvSpPr>
          <p:cNvPr id="5" name="TextBox 4"/>
          <p:cNvSpPr txBox="1"/>
          <p:nvPr/>
        </p:nvSpPr>
        <p:spPr>
          <a:xfrm>
            <a:off x="886691" y="4865661"/>
            <a:ext cx="3685309" cy="276999"/>
          </a:xfrm>
          <a:prstGeom prst="rect">
            <a:avLst/>
          </a:prstGeom>
          <a:solidFill>
            <a:schemeClr val="bg1"/>
          </a:solidFill>
        </p:spPr>
        <p:txBody>
          <a:bodyPr wrap="square" rtlCol="0">
            <a:spAutoFit/>
          </a:bodyPr>
          <a:lstStyle/>
          <a:p>
            <a:r>
              <a:rPr lang="en-US" sz="1200" dirty="0" smtClean="0"/>
              <a:t>Source: Education Dive, UPCEA</a:t>
            </a:r>
            <a:endParaRPr lang="en-US" sz="1200" dirty="0"/>
          </a:p>
        </p:txBody>
      </p:sp>
    </p:spTree>
    <p:extLst>
      <p:ext uri="{BB962C8B-B14F-4D97-AF65-F5344CB8AC3E}">
        <p14:creationId xmlns:p14="http://schemas.microsoft.com/office/powerpoint/2010/main" val="2730095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6383" y="125767"/>
            <a:ext cx="12383311"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800" dirty="0" smtClean="0">
                <a:latin typeface="Georgia" charset="0"/>
                <a:ea typeface="Georgia" charset="0"/>
                <a:cs typeface="Georgia" charset="0"/>
              </a:rPr>
              <a:t>Technology and the Rise of the Expertise Economy</a:t>
            </a:r>
          </a:p>
        </p:txBody>
      </p:sp>
      <p:graphicFrame>
        <p:nvGraphicFramePr>
          <p:cNvPr id="2" name="Object 4"/>
          <p:cNvGraphicFramePr>
            <a:graphicFrameLocks noGrp="1" noChangeAspect="1"/>
          </p:cNvGraphicFramePr>
          <p:nvPr>
            <p:ph type="chart" idx="1"/>
            <p:extLst/>
          </p:nvPr>
        </p:nvGraphicFramePr>
        <p:xfrm>
          <a:off x="2677298" y="1585913"/>
          <a:ext cx="7646216" cy="4586287"/>
        </p:xfrm>
        <a:graphic>
          <a:graphicData uri="http://schemas.openxmlformats.org/drawingml/2006/chart">
            <c:chart xmlns:c="http://schemas.openxmlformats.org/drawingml/2006/chart" xmlns:r="http://schemas.openxmlformats.org/officeDocument/2006/relationships" r:id="rId3"/>
          </a:graphicData>
        </a:graphic>
      </p:graphicFrame>
      <p:grpSp>
        <p:nvGrpSpPr>
          <p:cNvPr id="21508" name="Group 6"/>
          <p:cNvGrpSpPr>
            <a:grpSpLocks/>
          </p:cNvGrpSpPr>
          <p:nvPr/>
        </p:nvGrpSpPr>
        <p:grpSpPr bwMode="auto">
          <a:xfrm>
            <a:off x="7374681" y="1876762"/>
            <a:ext cx="1733887" cy="3617596"/>
            <a:chOff x="4625" y="1445"/>
            <a:chExt cx="1008" cy="1571"/>
          </a:xfrm>
        </p:grpSpPr>
        <p:sp>
          <p:nvSpPr>
            <p:cNvPr id="21511" name="Text Box 7"/>
            <p:cNvSpPr txBox="1">
              <a:spLocks noChangeArrowheads="1"/>
            </p:cNvSpPr>
            <p:nvPr/>
          </p:nvSpPr>
          <p:spPr bwMode="auto">
            <a:xfrm>
              <a:off x="4774" y="1445"/>
              <a:ext cx="85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b="1" dirty="0" smtClean="0">
                  <a:solidFill>
                    <a:srgbClr val="000000"/>
                  </a:solidFill>
                  <a:latin typeface="Garamond" panose="02020404030301010803" pitchFamily="18" charset="0"/>
                  <a:ea typeface="MS PGothic" panose="020B0600070205080204" pitchFamily="34" charset="-128"/>
                  <a:cs typeface="Arial" panose="020B0604020202020204" pitchFamily="34" charset="0"/>
                </a:rPr>
                <a:t>Complex Communication</a:t>
              </a:r>
              <a:endParaRPr lang="en-US" altLang="en-US" sz="1200" b="1" dirty="0">
                <a:solidFill>
                  <a:srgbClr val="000000"/>
                </a:solidFill>
                <a:latin typeface="Garamond" panose="02020404030301010803" pitchFamily="18" charset="0"/>
                <a:ea typeface="MS PGothic" panose="020B0600070205080204" pitchFamily="34" charset="-128"/>
                <a:cs typeface="Arial" panose="020B0604020202020204" pitchFamily="34" charset="0"/>
              </a:endParaRPr>
            </a:p>
          </p:txBody>
        </p:sp>
        <p:sp>
          <p:nvSpPr>
            <p:cNvPr id="21512" name="Text Box 8"/>
            <p:cNvSpPr txBox="1">
              <a:spLocks noChangeArrowheads="1"/>
            </p:cNvSpPr>
            <p:nvPr/>
          </p:nvSpPr>
          <p:spPr bwMode="auto">
            <a:xfrm>
              <a:off x="4625" y="1724"/>
              <a:ext cx="748"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b="1" dirty="0" smtClean="0">
                  <a:solidFill>
                    <a:srgbClr val="000000"/>
                  </a:solidFill>
                  <a:latin typeface="Garamond" panose="02020404030301010803" pitchFamily="18" charset="0"/>
                  <a:ea typeface="MS PGothic" panose="020B0600070205080204" pitchFamily="34" charset="-128"/>
                  <a:cs typeface="Arial" panose="020B0604020202020204" pitchFamily="34" charset="0"/>
                </a:rPr>
                <a:t>Expert Thinking</a:t>
              </a:r>
              <a:endParaRPr lang="en-US" altLang="en-US" sz="1200" b="1" dirty="0">
                <a:solidFill>
                  <a:srgbClr val="000000"/>
                </a:solidFill>
                <a:latin typeface="Garamond" panose="02020404030301010803" pitchFamily="18" charset="0"/>
                <a:ea typeface="MS PGothic" panose="020B0600070205080204" pitchFamily="34" charset="-128"/>
                <a:cs typeface="Arial" panose="020B0604020202020204" pitchFamily="34" charset="0"/>
              </a:endParaRPr>
            </a:p>
          </p:txBody>
        </p:sp>
        <p:sp>
          <p:nvSpPr>
            <p:cNvPr id="21513" name="Text Box 9"/>
            <p:cNvSpPr txBox="1">
              <a:spLocks noChangeArrowheads="1"/>
            </p:cNvSpPr>
            <p:nvPr/>
          </p:nvSpPr>
          <p:spPr bwMode="auto">
            <a:xfrm>
              <a:off x="4774" y="2474"/>
              <a:ext cx="77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b="1">
                  <a:solidFill>
                    <a:srgbClr val="000000"/>
                  </a:solidFill>
                  <a:latin typeface="Garamond" panose="02020404030301010803" pitchFamily="18" charset="0"/>
                  <a:ea typeface="MS PGothic" panose="020B0600070205080204" pitchFamily="34" charset="-128"/>
                  <a:cs typeface="Arial" panose="020B0604020202020204" pitchFamily="34" charset="0"/>
                </a:rPr>
                <a:t>Routine Manual</a:t>
              </a:r>
            </a:p>
          </p:txBody>
        </p:sp>
        <p:sp>
          <p:nvSpPr>
            <p:cNvPr id="21514" name="Text Box 10"/>
            <p:cNvSpPr txBox="1">
              <a:spLocks noChangeArrowheads="1"/>
            </p:cNvSpPr>
            <p:nvPr/>
          </p:nvSpPr>
          <p:spPr bwMode="auto">
            <a:xfrm>
              <a:off x="4675" y="2647"/>
              <a:ext cx="9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b="1">
                  <a:solidFill>
                    <a:srgbClr val="000000"/>
                  </a:solidFill>
                  <a:latin typeface="Garamond" panose="02020404030301010803" pitchFamily="18" charset="0"/>
                  <a:ea typeface="MS PGothic" panose="020B0600070205080204" pitchFamily="34" charset="-128"/>
                  <a:cs typeface="Arial" panose="020B0604020202020204" pitchFamily="34" charset="0"/>
                </a:rPr>
                <a:t>Non-routine Manual</a:t>
              </a:r>
            </a:p>
          </p:txBody>
        </p:sp>
        <p:sp>
          <p:nvSpPr>
            <p:cNvPr id="21515" name="Text Box 11"/>
            <p:cNvSpPr txBox="1">
              <a:spLocks noChangeArrowheads="1"/>
            </p:cNvSpPr>
            <p:nvPr/>
          </p:nvSpPr>
          <p:spPr bwMode="auto">
            <a:xfrm>
              <a:off x="4675" y="2843"/>
              <a:ext cx="8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b="1">
                  <a:solidFill>
                    <a:srgbClr val="000000"/>
                  </a:solidFill>
                  <a:latin typeface="Garamond" panose="02020404030301010803" pitchFamily="18" charset="0"/>
                  <a:ea typeface="MS PGothic" panose="020B0600070205080204" pitchFamily="34" charset="-128"/>
                  <a:cs typeface="Arial" panose="020B0604020202020204" pitchFamily="34" charset="0"/>
                </a:rPr>
                <a:t>Routine Cognitive</a:t>
              </a:r>
            </a:p>
          </p:txBody>
        </p:sp>
      </p:grpSp>
      <p:pic>
        <p:nvPicPr>
          <p:cNvPr id="21509"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43668" y="1511154"/>
            <a:ext cx="1876425" cy="284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050" y="4024085"/>
            <a:ext cx="1963737" cy="254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4600" y="1066799"/>
            <a:ext cx="2362200" cy="549859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Shifting demands in what employers are looking for has pushed many of these post-traditional learners to seek out advanced education. This change in workplace skill demands is not new, but have maintained dominance since the early 2000s</a:t>
            </a:r>
            <a:endParaRPr lang="en-US" dirty="0">
              <a:solidFill>
                <a:schemeClr val="tx1"/>
              </a:solidFill>
            </a:endParaRPr>
          </a:p>
        </p:txBody>
      </p:sp>
    </p:spTree>
    <p:extLst>
      <p:ext uri="{BB962C8B-B14F-4D97-AF65-F5344CB8AC3E}">
        <p14:creationId xmlns:p14="http://schemas.microsoft.com/office/powerpoint/2010/main" val="155721796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p:txBody>
          <a:bodyPr/>
          <a:lstStyle/>
          <a:p>
            <a:pPr>
              <a:defRPr/>
            </a:pPr>
            <a:r>
              <a:rPr lang="en-US" altLang="en-US" dirty="0" smtClean="0"/>
              <a:t> </a:t>
            </a:r>
            <a:endParaRPr lang="en-US" altLang="en-US" b="1" dirty="0" smtClean="0"/>
          </a:p>
        </p:txBody>
      </p:sp>
      <p:pic>
        <p:nvPicPr>
          <p:cNvPr id="27651" name="Picture 4" descr=" Academically Adr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48" y="982249"/>
            <a:ext cx="3333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5"/>
          <p:cNvSpPr>
            <a:spLocks noChangeArrowheads="1"/>
          </p:cNvSpPr>
          <p:nvPr/>
        </p:nvSpPr>
        <p:spPr bwMode="auto">
          <a:xfrm>
            <a:off x="3906838" y="1250950"/>
            <a:ext cx="5237162"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bg1"/>
                </a:solidFill>
                <a:latin typeface="Helvetica" pitchFamily="34" charset="0"/>
                <a:ea typeface="Geneva"/>
                <a:cs typeface="Geneva"/>
              </a:defRPr>
            </a:lvl1pPr>
            <a:lvl2pPr marL="742950" indent="-285750" eaLnBrk="0" hangingPunct="0">
              <a:spcBef>
                <a:spcPct val="20000"/>
              </a:spcBef>
              <a:buChar char="–"/>
              <a:defRPr sz="2800">
                <a:solidFill>
                  <a:schemeClr val="bg1"/>
                </a:solidFill>
                <a:latin typeface="Helvetica" pitchFamily="34" charset="0"/>
                <a:ea typeface="Geneva"/>
                <a:cs typeface="Geneva"/>
              </a:defRPr>
            </a:lvl2pPr>
            <a:lvl3pPr marL="1143000" indent="-228600" eaLnBrk="0" hangingPunct="0">
              <a:spcBef>
                <a:spcPct val="20000"/>
              </a:spcBef>
              <a:buChar char="•"/>
              <a:defRPr sz="2400">
                <a:solidFill>
                  <a:schemeClr val="bg1"/>
                </a:solidFill>
                <a:latin typeface="Helvetica" pitchFamily="34" charset="0"/>
                <a:ea typeface="Geneva"/>
                <a:cs typeface="Geneva"/>
              </a:defRPr>
            </a:lvl3pPr>
            <a:lvl4pPr marL="1600200" indent="-228600" eaLnBrk="0" hangingPunct="0">
              <a:spcBef>
                <a:spcPct val="20000"/>
              </a:spcBef>
              <a:buChar char="–"/>
              <a:defRPr sz="2000">
                <a:solidFill>
                  <a:schemeClr val="bg1"/>
                </a:solidFill>
                <a:latin typeface="Helvetica" pitchFamily="34" charset="0"/>
                <a:ea typeface="Geneva"/>
                <a:cs typeface="Geneva"/>
              </a:defRPr>
            </a:lvl4pPr>
            <a:lvl5pPr marL="2057400" indent="-228600" eaLnBrk="0" hangingPunct="0">
              <a:spcBef>
                <a:spcPct val="20000"/>
              </a:spcBef>
              <a:buChar char="»"/>
              <a:defRPr sz="2000">
                <a:solidFill>
                  <a:schemeClr val="bg1"/>
                </a:solidFill>
                <a:latin typeface="Helvetica"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itchFamily="34" charset="0"/>
                <a:ea typeface="Geneva"/>
                <a:cs typeface="Geneva"/>
              </a:defRPr>
            </a:lvl9pPr>
          </a:lstStyle>
          <a:p>
            <a:pPr algn="ctr">
              <a:lnSpc>
                <a:spcPct val="110000"/>
              </a:lnSpc>
              <a:buFontTx/>
              <a:buNone/>
              <a:defRPr/>
            </a:pPr>
            <a:r>
              <a:rPr lang="en-US" altLang="en-US" sz="2200" dirty="0" smtClean="0">
                <a:solidFill>
                  <a:srgbClr val="F20017"/>
                </a:solidFill>
                <a:latin typeface="Arial" pitchFamily="34" charset="0"/>
                <a:ea typeface="MS PGothic" pitchFamily="34" charset="-128"/>
              </a:rPr>
              <a:t>	</a:t>
            </a:r>
            <a:r>
              <a:rPr lang="en-US" altLang="en-US" sz="3000" b="1" u="sng" dirty="0" smtClean="0">
                <a:solidFill>
                  <a:srgbClr val="002060"/>
                </a:solidFill>
                <a:latin typeface="Times New Roman" panose="02020603050405020304" pitchFamily="18" charset="0"/>
                <a:ea typeface="MS PGothic" pitchFamily="34" charset="-128"/>
                <a:cs typeface="Times New Roman" panose="02020603050405020304" pitchFamily="18" charset="0"/>
              </a:rPr>
              <a:t>QUALITY IN QUESTION</a:t>
            </a:r>
          </a:p>
          <a:p>
            <a:pPr algn="ctr">
              <a:lnSpc>
                <a:spcPct val="110000"/>
              </a:lnSpc>
              <a:buFontTx/>
              <a:buNone/>
              <a:defRPr/>
            </a:pPr>
            <a:endParaRPr lang="en-US" altLang="en-US" sz="2200" dirty="0" smtClean="0">
              <a:solidFill>
                <a:schemeClr val="tx1"/>
              </a:solidFill>
              <a:latin typeface="Times New Roman" panose="02020603050405020304" pitchFamily="18" charset="0"/>
              <a:ea typeface="MS PGothic" pitchFamily="34" charset="-128"/>
              <a:cs typeface="Times New Roman" panose="02020603050405020304" pitchFamily="18" charset="0"/>
            </a:endParaRPr>
          </a:p>
          <a:p>
            <a:pPr algn="ctr">
              <a:lnSpc>
                <a:spcPct val="110000"/>
              </a:lnSpc>
              <a:buFontTx/>
              <a:buNone/>
              <a:defRPr/>
            </a:pPr>
            <a:r>
              <a:rPr lang="en-US" altLang="en-US" sz="2200" dirty="0" smtClean="0">
                <a:solidFill>
                  <a:schemeClr val="tx1"/>
                </a:solidFill>
                <a:latin typeface="Times New Roman" panose="02020603050405020304" pitchFamily="18" charset="0"/>
                <a:ea typeface="MS PGothic" pitchFamily="34" charset="-128"/>
                <a:cs typeface="Times New Roman" panose="02020603050405020304" pitchFamily="18" charset="0"/>
              </a:rPr>
              <a:t>Study of 2,300 undergraduates</a:t>
            </a:r>
          </a:p>
          <a:p>
            <a:pPr>
              <a:lnSpc>
                <a:spcPct val="110000"/>
              </a:lnSpc>
              <a:buFontTx/>
              <a:buNone/>
              <a:defRPr/>
            </a:pPr>
            <a:endParaRPr lang="en-US" altLang="en-US" sz="2200" dirty="0" smtClean="0">
              <a:solidFill>
                <a:schemeClr val="tx1"/>
              </a:solidFill>
              <a:latin typeface="Times New Roman" panose="02020603050405020304" pitchFamily="18" charset="0"/>
              <a:ea typeface="MS PGothic" pitchFamily="34" charset="-128"/>
              <a:cs typeface="Times New Roman" panose="02020603050405020304" pitchFamily="18" charset="0"/>
            </a:endParaRPr>
          </a:p>
          <a:p>
            <a:pPr lvl="1">
              <a:lnSpc>
                <a:spcPct val="110000"/>
              </a:lnSpc>
              <a:defRPr/>
            </a:pPr>
            <a:r>
              <a:rPr lang="en-US" altLang="en-US" sz="1800" dirty="0" smtClean="0">
                <a:solidFill>
                  <a:schemeClr val="tx1"/>
                </a:solidFill>
                <a:latin typeface="Times New Roman" panose="02020603050405020304" pitchFamily="18" charset="0"/>
                <a:ea typeface="MS PGothic" pitchFamily="34" charset="-128"/>
                <a:cs typeface="Times New Roman" panose="02020603050405020304" pitchFamily="18" charset="0"/>
              </a:rPr>
              <a:t>45 percent “demonstrated no significant gains in critical thinking, analytical reasoning, and written communications during the first two years of college”</a:t>
            </a:r>
          </a:p>
          <a:p>
            <a:pPr marL="457200" lvl="1" indent="0">
              <a:lnSpc>
                <a:spcPct val="110000"/>
              </a:lnSpc>
              <a:buFontTx/>
              <a:buNone/>
              <a:defRPr/>
            </a:pPr>
            <a:endParaRPr lang="en-US" altLang="en-US" sz="1800" dirty="0" smtClean="0">
              <a:solidFill>
                <a:schemeClr val="tx1"/>
              </a:solidFill>
              <a:latin typeface="Times New Roman" panose="02020603050405020304" pitchFamily="18" charset="0"/>
              <a:ea typeface="MS PGothic" pitchFamily="34" charset="-128"/>
              <a:cs typeface="Times New Roman" panose="02020603050405020304" pitchFamily="18" charset="0"/>
            </a:endParaRPr>
          </a:p>
          <a:p>
            <a:pPr lvl="1">
              <a:lnSpc>
                <a:spcPct val="110000"/>
              </a:lnSpc>
              <a:defRPr/>
            </a:pPr>
            <a:r>
              <a:rPr lang="en-US" altLang="en-US" sz="1800" dirty="0" smtClean="0">
                <a:solidFill>
                  <a:schemeClr val="tx1"/>
                </a:solidFill>
                <a:latin typeface="Times New Roman" panose="02020603050405020304" pitchFamily="18" charset="0"/>
                <a:ea typeface="MS PGothic" pitchFamily="34" charset="-128"/>
                <a:cs typeface="Times New Roman" panose="02020603050405020304" pitchFamily="18" charset="0"/>
              </a:rPr>
              <a:t>36 percent “demonstrated no significant gains in critical thinking, analytical reasoning, and written communications during the first four years of college”</a:t>
            </a:r>
          </a:p>
          <a:p>
            <a:pPr lvl="1">
              <a:lnSpc>
                <a:spcPct val="110000"/>
              </a:lnSpc>
              <a:defRPr/>
            </a:pPr>
            <a:endParaRPr lang="en-US" altLang="en-US" sz="1800" dirty="0" smtClean="0">
              <a:solidFill>
                <a:schemeClr val="tx1"/>
              </a:solidFill>
              <a:latin typeface="Arial" pitchFamily="34" charset="0"/>
              <a:ea typeface="MS PGothic" pitchFamily="34" charset="-128"/>
            </a:endParaRPr>
          </a:p>
          <a:p>
            <a:pPr lvl="1">
              <a:lnSpc>
                <a:spcPct val="110000"/>
              </a:lnSpc>
              <a:buFontTx/>
              <a:buNone/>
              <a:defRPr/>
            </a:pPr>
            <a:endParaRPr lang="en-US" altLang="en-US" sz="1800" dirty="0" smtClean="0">
              <a:solidFill>
                <a:schemeClr val="tx1"/>
              </a:solidFill>
              <a:latin typeface="Arial" pitchFamily="34" charset="0"/>
              <a:ea typeface="MS PGothic" pitchFamily="34" charset="-128"/>
            </a:endParaRPr>
          </a:p>
        </p:txBody>
      </p:sp>
    </p:spTree>
    <p:extLst>
      <p:ext uri="{BB962C8B-B14F-4D97-AF65-F5344CB8AC3E}">
        <p14:creationId xmlns:p14="http://schemas.microsoft.com/office/powerpoint/2010/main" val="189138128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70582" y="379869"/>
            <a:ext cx="1874838" cy="2806700"/>
          </a:xfrm>
          <a:effectLst>
            <a:outerShdw blurRad="76200" dir="18900000" sy="23000" kx="-1200000" algn="bl" rotWithShape="0">
              <a:srgbClr val="E8EDF4"/>
            </a:outerShdw>
          </a:effectLst>
        </p:spPr>
      </p:pic>
      <p:pic>
        <p:nvPicPr>
          <p:cNvPr id="6151" name="Picture 4"/>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1496482" y="3482284"/>
            <a:ext cx="1847088" cy="2807208"/>
          </a:xfrm>
          <a:prstGeom prst="rect">
            <a:avLst/>
          </a:prstGeom>
          <a:noFill/>
          <a:ln>
            <a:noFill/>
          </a:ln>
          <a:effectLst>
            <a:outerShdw blurRad="76200" dir="18900000" sy="23000" kx="-1200000" algn="bl" rotWithShape="0">
              <a:srgbClr val="E8EDF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2879214" y="379869"/>
            <a:ext cx="1847088" cy="2807208"/>
          </a:xfrm>
          <a:prstGeom prst="rect">
            <a:avLst/>
          </a:prstGeom>
          <a:noFill/>
          <a:ln>
            <a:noFill/>
          </a:ln>
          <a:effectLst>
            <a:outerShdw blurRad="76200" dir="18900000" sy="23000" kx="-1200000" algn="bl" rotWithShape="0">
              <a:srgbClr val="E8EDF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360096" y="381964"/>
            <a:ext cx="1848421" cy="2805113"/>
          </a:xfrm>
          <a:prstGeom prst="rect">
            <a:avLst/>
          </a:prstGeom>
          <a:noFill/>
          <a:ln>
            <a:noFill/>
          </a:ln>
          <a:effectLst>
            <a:outerShdw blurRad="76200" dir="18900000" sy="23000" kx="-1200000" algn="bl" rotWithShape="0">
              <a:srgbClr val="E8EDF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p:cNvPicPr>
            <a:picLocks/>
          </p:cNvPicPr>
          <p:nvPr/>
        </p:nvPicPr>
        <p:blipFill>
          <a:blip r:embed="rId7">
            <a:extLst>
              <a:ext uri="{28A0092B-C50C-407E-A947-70E740481C1C}">
                <a14:useLocalDpi xmlns:a14="http://schemas.microsoft.com/office/drawing/2010/main" val="0"/>
              </a:ext>
            </a:extLst>
          </a:blip>
          <a:stretch>
            <a:fillRect/>
          </a:stretch>
        </p:blipFill>
        <p:spPr bwMode="auto">
          <a:xfrm>
            <a:off x="3999789" y="3482284"/>
            <a:ext cx="1847088" cy="2807208"/>
          </a:xfrm>
          <a:prstGeom prst="rect">
            <a:avLst/>
          </a:prstGeom>
          <a:noFill/>
          <a:ln>
            <a:noFill/>
          </a:ln>
          <a:effectLst>
            <a:outerShdw blurRad="76200" dir="18900000" sy="23000" kx="-1200000" algn="bl" rotWithShape="0">
              <a:srgbClr val="E8EDF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5"/>
          <p:cNvPicPr>
            <a:picLocks/>
          </p:cNvPicPr>
          <p:nvPr/>
        </p:nvPicPr>
        <p:blipFill>
          <a:blip r:embed="rId8">
            <a:extLst>
              <a:ext uri="{28A0092B-C50C-407E-A947-70E740481C1C}">
                <a14:useLocalDpi xmlns:a14="http://schemas.microsoft.com/office/drawing/2010/main" val="0"/>
              </a:ext>
            </a:extLst>
          </a:blip>
          <a:stretch>
            <a:fillRect/>
          </a:stretch>
        </p:blipFill>
        <p:spPr bwMode="auto">
          <a:xfrm>
            <a:off x="6503096" y="3473575"/>
            <a:ext cx="1847088" cy="2807208"/>
          </a:xfrm>
          <a:prstGeom prst="rect">
            <a:avLst/>
          </a:prstGeom>
          <a:noFill/>
          <a:ln>
            <a:noFill/>
          </a:ln>
          <a:effectLst>
            <a:outerShdw blurRad="76200" dir="18900000" sy="23000" kx="-1200000" algn="bl" rotWithShape="0">
              <a:srgbClr val="E8EDF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00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6149"/>
                                        </p:tgtEl>
                                        <p:attrNameLst>
                                          <p:attrName>style.visibility</p:attrName>
                                        </p:attrNameLst>
                                      </p:cBhvr>
                                      <p:to>
                                        <p:strVal val="visible"/>
                                      </p:to>
                                    </p:set>
                                    <p:animEffect transition="in" filter="fade">
                                      <p:cBhvr>
                                        <p:cTn id="11" dur="500"/>
                                        <p:tgtEl>
                                          <p:spTgt spid="6149"/>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par>
                          <p:cTn id="16" fill="hold" nodeType="afterGroup">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6152"/>
                                        </p:tgtEl>
                                        <p:attrNameLst>
                                          <p:attrName>style.visibility</p:attrName>
                                        </p:attrNameLst>
                                      </p:cBhvr>
                                      <p:to>
                                        <p:strVal val="visible"/>
                                      </p:to>
                                    </p:set>
                                    <p:animEffect transition="in" filter="fade">
                                      <p:cBhvr>
                                        <p:cTn id="19" dur="500"/>
                                        <p:tgtEl>
                                          <p:spTgt spid="6152"/>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6150"/>
                                        </p:tgtEl>
                                        <p:attrNameLst>
                                          <p:attrName>style.visibility</p:attrName>
                                        </p:attrNameLst>
                                      </p:cBhvr>
                                      <p:to>
                                        <p:strVal val="visible"/>
                                      </p:to>
                                    </p:set>
                                    <p:animEffect transition="in" filter="fade">
                                      <p:cBhvr>
                                        <p:cTn id="23" dur="500"/>
                                        <p:tgtEl>
                                          <p:spTgt spid="6150"/>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6151"/>
                                        </p:tgtEl>
                                        <p:attrNameLst>
                                          <p:attrName>style.visibility</p:attrName>
                                        </p:attrNameLst>
                                      </p:cBhvr>
                                      <p:to>
                                        <p:strVal val="visible"/>
                                      </p:to>
                                    </p:set>
                                    <p:animEffect transition="in" filter="fade">
                                      <p:cBhvr>
                                        <p:cTn id="27" dur="6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026810"/>
          </a:xfrm>
        </p:spPr>
        <p:txBody>
          <a:bodyPr/>
          <a:lstStyle/>
          <a:p>
            <a:pPr>
              <a:defRPr/>
            </a:pPr>
            <a:r>
              <a:rPr lang="en-US" dirty="0" smtClean="0"/>
              <a:t>Quality is in Question</a:t>
            </a:r>
            <a:endParaRPr lang="en-US" dirty="0"/>
          </a:p>
        </p:txBody>
      </p:sp>
      <p:pic>
        <p:nvPicPr>
          <p:cNvPr id="4" name="Picture 5"/>
          <p:cNvPicPr>
            <a:picLocks noGrp="1" noChangeAspect="1" noChangeArrowheads="1"/>
          </p:cNvPicPr>
          <p:nvPr>
            <p:ph idx="1"/>
          </p:nvPr>
        </p:nvPicPr>
        <p:blipFill>
          <a:blip r:embed="rId3"/>
          <a:srcRect/>
          <a:stretch>
            <a:fillRect/>
          </a:stretch>
        </p:blipFill>
        <p:spPr>
          <a:xfrm>
            <a:off x="228600" y="1265129"/>
            <a:ext cx="4292600" cy="3001963"/>
          </a:xfrm>
        </p:spPr>
      </p:pic>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20904"/>
            <a:ext cx="4371975" cy="317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TextBox 2"/>
          <p:cNvSpPr txBox="1">
            <a:spLocks noChangeArrowheads="1"/>
          </p:cNvSpPr>
          <p:nvPr/>
        </p:nvSpPr>
        <p:spPr bwMode="auto">
          <a:xfrm>
            <a:off x="0" y="5608528"/>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400" dirty="0">
                <a:solidFill>
                  <a:schemeClr val="tx1"/>
                </a:solidFill>
                <a:latin typeface="Times New Roman" panose="02020603050405020304" pitchFamily="18" charset="0"/>
              </a:rPr>
              <a:t>Source:  Cracking the Credit Hour,  Amy </a:t>
            </a:r>
            <a:r>
              <a:rPr lang="en-US" altLang="en-US" sz="1400" dirty="0" err="1">
                <a:solidFill>
                  <a:schemeClr val="tx1"/>
                </a:solidFill>
                <a:latin typeface="Times New Roman" panose="02020603050405020304" pitchFamily="18" charset="0"/>
              </a:rPr>
              <a:t>Laitinen</a:t>
            </a:r>
            <a:r>
              <a:rPr lang="en-US" altLang="en-US" sz="1400" dirty="0">
                <a:solidFill>
                  <a:schemeClr val="tx1"/>
                </a:solidFill>
                <a:latin typeface="Times New Roman" panose="02020603050405020304" pitchFamily="18" charset="0"/>
              </a:rPr>
              <a:t>, New America Foundation, 2012</a:t>
            </a:r>
          </a:p>
        </p:txBody>
      </p:sp>
    </p:spTree>
    <p:extLst>
      <p:ext uri="{BB962C8B-B14F-4D97-AF65-F5344CB8AC3E}">
        <p14:creationId xmlns:p14="http://schemas.microsoft.com/office/powerpoint/2010/main" val="161059560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5400" y="1981200"/>
            <a:ext cx="6449502" cy="4994564"/>
          </a:xfrm>
          <a:prstGeom prst="rect">
            <a:avLst/>
          </a:prstGeom>
        </p:spPr>
      </p:pic>
      <p:sp>
        <p:nvSpPr>
          <p:cNvPr id="6" name="Rectangle 1"/>
          <p:cNvSpPr>
            <a:spLocks noGrp="1" noChangeArrowheads="1"/>
          </p:cNvSpPr>
          <p:nvPr>
            <p:ph type="title"/>
          </p:nvPr>
        </p:nvSpPr>
        <p:spPr bwMode="auto">
          <a:xfrm>
            <a:off x="8667192" y="928608"/>
            <a:ext cx="5770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smtClean="0">
                <a:ln>
                  <a:noFill/>
                </a:ln>
                <a:solidFill>
                  <a:srgbClr val="333333"/>
                </a:solidFill>
                <a:effectLst/>
                <a:latin typeface="Arial" panose="020B060402020202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nvPr>
        </p:nvGraphicFramePr>
        <p:xfrm>
          <a:off x="437592" y="1174829"/>
          <a:ext cx="8229600" cy="921438"/>
        </p:xfrm>
        <a:graphic>
          <a:graphicData uri="http://schemas.openxmlformats.org/drawingml/2006/table">
            <a:tbl>
              <a:tblPr/>
              <a:tblGrid>
                <a:gridCol w="2057400">
                  <a:extLst>
                    <a:ext uri="{9D8B030D-6E8A-4147-A177-3AD203B41FA5}">
                      <a16:colId xmlns:a16="http://schemas.microsoft.com/office/drawing/2014/main" val="499269817"/>
                    </a:ext>
                  </a:extLst>
                </a:gridCol>
                <a:gridCol w="2057400">
                  <a:extLst>
                    <a:ext uri="{9D8B030D-6E8A-4147-A177-3AD203B41FA5}">
                      <a16:colId xmlns:a16="http://schemas.microsoft.com/office/drawing/2014/main" val="1937262672"/>
                    </a:ext>
                  </a:extLst>
                </a:gridCol>
                <a:gridCol w="2057400">
                  <a:extLst>
                    <a:ext uri="{9D8B030D-6E8A-4147-A177-3AD203B41FA5}">
                      <a16:colId xmlns:a16="http://schemas.microsoft.com/office/drawing/2014/main" val="2927654515"/>
                    </a:ext>
                  </a:extLst>
                </a:gridCol>
                <a:gridCol w="2057400">
                  <a:extLst>
                    <a:ext uri="{9D8B030D-6E8A-4147-A177-3AD203B41FA5}">
                      <a16:colId xmlns:a16="http://schemas.microsoft.com/office/drawing/2014/main" val="3108331451"/>
                    </a:ext>
                  </a:extLst>
                </a:gridCol>
              </a:tblGrid>
              <a:tr h="243073">
                <a:tc>
                  <a:txBody>
                    <a:bodyPr/>
                    <a:lstStyle/>
                    <a:p>
                      <a:r>
                        <a:rPr lang="en-US">
                          <a:effectLst/>
                        </a:rPr>
                        <a:t> </a:t>
                      </a:r>
                    </a:p>
                  </a:txBody>
                  <a:tcPr marL="38100" marR="38100" marT="38100" marB="38100" anchor="ctr">
                    <a:lnL>
                      <a:noFill/>
                    </a:lnL>
                    <a:lnR>
                      <a:noFill/>
                    </a:lnR>
                    <a:lnT>
                      <a:noFill/>
                    </a:lnT>
                    <a:lnB w="142875" cap="flat" cmpd="sng" algn="ctr">
                      <a:solidFill>
                        <a:srgbClr val="FFFFFF"/>
                      </a:solidFill>
                      <a:prstDash val="solid"/>
                      <a:round/>
                      <a:headEnd type="none" w="med" len="med"/>
                      <a:tailEnd type="none" w="med" len="med"/>
                    </a:lnB>
                    <a:solidFill>
                      <a:srgbClr val="7030A0"/>
                    </a:solidFill>
                  </a:tcPr>
                </a:tc>
                <a:tc>
                  <a:txBody>
                    <a:bodyPr/>
                    <a:lstStyle/>
                    <a:p>
                      <a:r>
                        <a:rPr lang="en-US" dirty="0">
                          <a:effectLst/>
                        </a:rPr>
                        <a:t> </a:t>
                      </a:r>
                    </a:p>
                  </a:txBody>
                  <a:tcPr marL="38100" marR="38100" marT="38100" marB="38100" anchor="ctr">
                    <a:lnL>
                      <a:noFill/>
                    </a:lnL>
                    <a:lnR>
                      <a:noFill/>
                    </a:lnR>
                    <a:lnT>
                      <a:noFill/>
                    </a:lnT>
                    <a:lnB w="142875" cap="flat" cmpd="sng" algn="ctr">
                      <a:solidFill>
                        <a:srgbClr val="FFFFFF"/>
                      </a:solidFill>
                      <a:prstDash val="solid"/>
                      <a:round/>
                      <a:headEnd type="none" w="med" len="med"/>
                      <a:tailEnd type="none" w="med" len="med"/>
                    </a:lnB>
                    <a:solidFill>
                      <a:srgbClr val="4F81BC"/>
                    </a:solidFill>
                  </a:tcPr>
                </a:tc>
                <a:tc>
                  <a:txBody>
                    <a:bodyPr/>
                    <a:lstStyle/>
                    <a:p>
                      <a:r>
                        <a:rPr lang="en-US" dirty="0">
                          <a:effectLst/>
                        </a:rPr>
                        <a:t> </a:t>
                      </a:r>
                    </a:p>
                  </a:txBody>
                  <a:tcPr marL="38100" marR="38100" marT="38100" marB="38100" anchor="ctr">
                    <a:lnL>
                      <a:noFill/>
                    </a:lnL>
                    <a:lnR>
                      <a:noFill/>
                    </a:lnR>
                    <a:lnT>
                      <a:noFill/>
                    </a:lnT>
                    <a:lnB w="142875" cap="flat" cmpd="sng" algn="ctr">
                      <a:solidFill>
                        <a:srgbClr val="FFFFFF"/>
                      </a:solidFill>
                      <a:prstDash val="solid"/>
                      <a:round/>
                      <a:headEnd type="none" w="med" len="med"/>
                      <a:tailEnd type="none" w="med" len="med"/>
                    </a:lnB>
                    <a:solidFill>
                      <a:srgbClr val="00AF50"/>
                    </a:solidFill>
                  </a:tcPr>
                </a:tc>
                <a:tc>
                  <a:txBody>
                    <a:bodyPr/>
                    <a:lstStyle/>
                    <a:p>
                      <a:r>
                        <a:rPr lang="en-US" dirty="0">
                          <a:effectLst/>
                        </a:rPr>
                        <a:t> </a:t>
                      </a:r>
                    </a:p>
                  </a:txBody>
                  <a:tcPr marL="38100" marR="38100" marT="38100" marB="38100" anchor="ctr">
                    <a:lnL>
                      <a:noFill/>
                    </a:lnL>
                    <a:lnR>
                      <a:noFill/>
                    </a:lnR>
                    <a:lnT>
                      <a:noFill/>
                    </a:lnT>
                    <a:lnB w="142875" cap="flat" cmpd="sng" algn="ctr">
                      <a:solidFill>
                        <a:srgbClr val="FFFFFF"/>
                      </a:solidFill>
                      <a:prstDash val="solid"/>
                      <a:round/>
                      <a:headEnd type="none" w="med" len="med"/>
                      <a:tailEnd type="none" w="med" len="med"/>
                    </a:lnB>
                    <a:solidFill>
                      <a:srgbClr val="A54686"/>
                    </a:solidFill>
                  </a:tcPr>
                </a:tc>
                <a:extLst>
                  <a:ext uri="{0D108BD9-81ED-4DB2-BD59-A6C34878D82A}">
                    <a16:rowId xmlns:a16="http://schemas.microsoft.com/office/drawing/2014/main" val="629198468"/>
                  </a:ext>
                </a:extLst>
              </a:tr>
              <a:tr h="639498">
                <a:tc>
                  <a:txBody>
                    <a:bodyPr/>
                    <a:lstStyle/>
                    <a:p>
                      <a:pPr algn="ctr"/>
                      <a:r>
                        <a:rPr lang="en-US" sz="1400">
                          <a:effectLst/>
                        </a:rPr>
                        <a:t>In place at two-year institutions</a:t>
                      </a:r>
                    </a:p>
                  </a:txBody>
                  <a:tcPr marL="38100" marR="38100" marT="38100" marB="38100">
                    <a:lnL>
                      <a:noFill/>
                    </a:lnL>
                    <a:lnR>
                      <a:noFill/>
                    </a:lnR>
                    <a:lnT w="142875" cap="flat" cmpd="sng" algn="ctr">
                      <a:solidFill>
                        <a:srgbClr val="FFFFFF"/>
                      </a:solidFill>
                      <a:prstDash val="solid"/>
                      <a:round/>
                      <a:headEnd type="none" w="med" len="med"/>
                      <a:tailEnd type="none" w="med" len="med"/>
                    </a:lnT>
                    <a:lnB w="142875" cap="flat" cmpd="sng" algn="ctr">
                      <a:solidFill>
                        <a:srgbClr val="FFFFFF"/>
                      </a:solidFill>
                      <a:prstDash val="solid"/>
                      <a:round/>
                      <a:headEnd type="none" w="med" len="med"/>
                      <a:tailEnd type="none" w="med" len="med"/>
                    </a:lnB>
                  </a:tcPr>
                </a:tc>
                <a:tc>
                  <a:txBody>
                    <a:bodyPr/>
                    <a:lstStyle/>
                    <a:p>
                      <a:pPr algn="ctr"/>
                      <a:r>
                        <a:rPr lang="en-US" sz="1400">
                          <a:effectLst/>
                        </a:rPr>
                        <a:t>In place at four-year institutions</a:t>
                      </a:r>
                    </a:p>
                  </a:txBody>
                  <a:tcPr marL="38100" marR="38100" marT="38100" marB="38100">
                    <a:lnL>
                      <a:noFill/>
                    </a:lnL>
                    <a:lnR>
                      <a:noFill/>
                    </a:lnR>
                    <a:lnT w="142875" cap="flat" cmpd="sng" algn="ctr">
                      <a:solidFill>
                        <a:srgbClr val="FFFFFF"/>
                      </a:solidFill>
                      <a:prstDash val="solid"/>
                      <a:round/>
                      <a:headEnd type="none" w="med" len="med"/>
                      <a:tailEnd type="none" w="med" len="med"/>
                    </a:lnT>
                    <a:lnB w="142875" cap="flat" cmpd="sng" algn="ctr">
                      <a:solidFill>
                        <a:srgbClr val="FFFFFF"/>
                      </a:solidFill>
                      <a:prstDash val="solid"/>
                      <a:round/>
                      <a:headEnd type="none" w="med" len="med"/>
                      <a:tailEnd type="none" w="med" len="med"/>
                    </a:lnB>
                  </a:tcPr>
                </a:tc>
                <a:tc>
                  <a:txBody>
                    <a:bodyPr/>
                    <a:lstStyle/>
                    <a:p>
                      <a:pPr algn="ctr"/>
                      <a:r>
                        <a:rPr lang="en-US" sz="1400" dirty="0">
                          <a:effectLst/>
                        </a:rPr>
                        <a:t>In place at two-year and four-year institutions</a:t>
                      </a:r>
                    </a:p>
                  </a:txBody>
                  <a:tcPr marL="38100" marR="38100" marT="38100" marB="38100">
                    <a:lnL>
                      <a:noFill/>
                    </a:lnL>
                    <a:lnR>
                      <a:noFill/>
                    </a:lnR>
                    <a:lnT w="142875" cap="flat" cmpd="sng" algn="ctr">
                      <a:solidFill>
                        <a:srgbClr val="FFFFFF"/>
                      </a:solidFill>
                      <a:prstDash val="solid"/>
                      <a:round/>
                      <a:headEnd type="none" w="med" len="med"/>
                      <a:tailEnd type="none" w="med" len="med"/>
                    </a:lnT>
                    <a:lnB w="142875" cap="flat" cmpd="sng" algn="ctr">
                      <a:solidFill>
                        <a:srgbClr val="FFFFFF"/>
                      </a:solidFill>
                      <a:prstDash val="solid"/>
                      <a:round/>
                      <a:headEnd type="none" w="med" len="med"/>
                      <a:tailEnd type="none" w="med" len="med"/>
                    </a:lnB>
                  </a:tcPr>
                </a:tc>
                <a:tc>
                  <a:txBody>
                    <a:bodyPr/>
                    <a:lstStyle/>
                    <a:p>
                      <a:pPr algn="ctr"/>
                      <a:r>
                        <a:rPr lang="en-US" sz="1400" dirty="0">
                          <a:effectLst/>
                        </a:rPr>
                        <a:t>In transition</a:t>
                      </a:r>
                    </a:p>
                  </a:txBody>
                  <a:tcPr marL="38100" marR="38100" marT="38100" marB="38100">
                    <a:lnL>
                      <a:noFill/>
                    </a:lnL>
                    <a:lnR>
                      <a:noFill/>
                    </a:lnR>
                    <a:lnT w="142875" cap="flat" cmpd="sng" algn="ctr">
                      <a:solidFill>
                        <a:srgbClr val="FFFFFF"/>
                      </a:solidFill>
                      <a:prstDash val="solid"/>
                      <a:round/>
                      <a:headEnd type="none" w="med" len="med"/>
                      <a:tailEnd type="none" w="med" len="med"/>
                    </a:lnT>
                    <a:lnB w="1428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13442258"/>
                  </a:ext>
                </a:extLst>
              </a:tr>
            </a:tbl>
          </a:graphicData>
        </a:graphic>
      </p:graphicFrame>
      <p:sp>
        <p:nvSpPr>
          <p:cNvPr id="7" name="TextBox 6"/>
          <p:cNvSpPr txBox="1"/>
          <p:nvPr/>
        </p:nvSpPr>
        <p:spPr>
          <a:xfrm>
            <a:off x="1656792" y="684367"/>
            <a:ext cx="5791200" cy="584775"/>
          </a:xfrm>
          <a:prstGeom prst="rect">
            <a:avLst/>
          </a:prstGeom>
          <a:noFill/>
        </p:spPr>
        <p:txBody>
          <a:bodyPr wrap="square" rtlCol="0">
            <a:spAutoFit/>
          </a:bodyPr>
          <a:lstStyle/>
          <a:p>
            <a:pPr algn="ctr"/>
            <a:r>
              <a:rPr lang="en-US" sz="3200" dirty="0" smtClean="0">
                <a:solidFill>
                  <a:srgbClr val="002060"/>
                </a:solidFill>
                <a:latin typeface="Times New Roman" panose="02020603050405020304" pitchFamily="18" charset="0"/>
                <a:cs typeface="Times New Roman" panose="02020603050405020304" pitchFamily="18" charset="0"/>
              </a:rPr>
              <a:t>Performance Based Funding</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94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r>
              <a:rPr lang="en-US" altLang="en-US" dirty="0" smtClean="0">
                <a:latin typeface="Georgia" charset="0"/>
                <a:ea typeface="Georgia" charset="0"/>
                <a:cs typeface="Georgia" charset="0"/>
              </a:rPr>
              <a:t>Pressures on Higher Education</a:t>
            </a:r>
          </a:p>
        </p:txBody>
      </p:sp>
      <p:sp>
        <p:nvSpPr>
          <p:cNvPr id="25603" name="Rectangle 3"/>
          <p:cNvSpPr>
            <a:spLocks noGrp="1" noChangeArrowheads="1"/>
          </p:cNvSpPr>
          <p:nvPr>
            <p:ph idx="1"/>
          </p:nvPr>
        </p:nvSpPr>
        <p:spPr/>
        <p:txBody>
          <a:bodyPr/>
          <a:lstStyle/>
          <a:p>
            <a:pPr>
              <a:lnSpc>
                <a:spcPct val="90000"/>
              </a:lnSpc>
              <a:buFontTx/>
              <a:buNone/>
              <a:defRPr/>
            </a:pPr>
            <a:endParaRPr lang="en-US" altLang="en-US" dirty="0" smtClean="0"/>
          </a:p>
          <a:p>
            <a:pPr>
              <a:lnSpc>
                <a:spcPct val="90000"/>
              </a:lnSpc>
              <a:buFontTx/>
              <a:buNone/>
              <a:defRPr/>
            </a:pPr>
            <a:r>
              <a:rPr lang="en-US" altLang="en-US" dirty="0" smtClean="0">
                <a:solidFill>
                  <a:schemeClr val="tx1"/>
                </a:solidFill>
                <a:latin typeface="Georgia" charset="0"/>
                <a:ea typeface="Georgia" charset="0"/>
                <a:cs typeface="Georgia" charset="0"/>
              </a:rPr>
              <a:t>More Students</a:t>
            </a:r>
          </a:p>
          <a:p>
            <a:pPr>
              <a:lnSpc>
                <a:spcPct val="90000"/>
              </a:lnSpc>
              <a:buFontTx/>
              <a:buNone/>
              <a:defRPr/>
            </a:pPr>
            <a:r>
              <a:rPr lang="en-US" altLang="en-US" dirty="0" smtClean="0">
                <a:solidFill>
                  <a:schemeClr val="tx1"/>
                </a:solidFill>
                <a:latin typeface="Georgia" charset="0"/>
                <a:ea typeface="Georgia" charset="0"/>
                <a:cs typeface="Georgia" charset="0"/>
              </a:rPr>
              <a:t>Fewer are Traditional</a:t>
            </a:r>
          </a:p>
          <a:p>
            <a:pPr>
              <a:lnSpc>
                <a:spcPct val="90000"/>
              </a:lnSpc>
              <a:buFontTx/>
              <a:buNone/>
              <a:defRPr/>
            </a:pPr>
            <a:r>
              <a:rPr lang="en-US" altLang="en-US" dirty="0" smtClean="0">
                <a:solidFill>
                  <a:schemeClr val="tx1"/>
                </a:solidFill>
                <a:latin typeface="Georgia" charset="0"/>
                <a:ea typeface="Georgia" charset="0"/>
                <a:cs typeface="Georgia" charset="0"/>
              </a:rPr>
              <a:t>More Diversity in Learning Needs</a:t>
            </a:r>
          </a:p>
          <a:p>
            <a:pPr>
              <a:lnSpc>
                <a:spcPct val="90000"/>
              </a:lnSpc>
              <a:buFontTx/>
              <a:buNone/>
              <a:defRPr/>
            </a:pPr>
            <a:r>
              <a:rPr lang="en-US" altLang="en-US" dirty="0" smtClean="0">
                <a:solidFill>
                  <a:schemeClr val="tx1"/>
                </a:solidFill>
                <a:latin typeface="Georgia" charset="0"/>
                <a:ea typeface="Georgia" charset="0"/>
                <a:cs typeface="Georgia" charset="0"/>
              </a:rPr>
              <a:t>Quality in Question</a:t>
            </a:r>
          </a:p>
          <a:p>
            <a:pPr>
              <a:lnSpc>
                <a:spcPct val="90000"/>
              </a:lnSpc>
              <a:buFontTx/>
              <a:buNone/>
              <a:defRPr/>
            </a:pPr>
            <a:r>
              <a:rPr lang="en-US" altLang="en-US" dirty="0" smtClean="0">
                <a:solidFill>
                  <a:schemeClr val="tx1"/>
                </a:solidFill>
                <a:latin typeface="Georgia" charset="0"/>
                <a:ea typeface="Georgia" charset="0"/>
                <a:cs typeface="Georgia" charset="0"/>
              </a:rPr>
              <a:t>Pressure for Accountability</a:t>
            </a:r>
          </a:p>
          <a:p>
            <a:pPr>
              <a:lnSpc>
                <a:spcPct val="90000"/>
              </a:lnSpc>
              <a:buFontTx/>
              <a:buNone/>
              <a:defRPr/>
            </a:pPr>
            <a:r>
              <a:rPr lang="en-US" altLang="en-US" dirty="0" smtClean="0">
                <a:solidFill>
                  <a:schemeClr val="tx1"/>
                </a:solidFill>
                <a:latin typeface="Georgia" charset="0"/>
                <a:ea typeface="Georgia" charset="0"/>
                <a:cs typeface="Georgia" charset="0"/>
              </a:rPr>
              <a:t>Less Money</a:t>
            </a:r>
          </a:p>
          <a:p>
            <a:pPr>
              <a:lnSpc>
                <a:spcPct val="90000"/>
              </a:lnSpc>
              <a:buFontTx/>
              <a:buNone/>
              <a:defRPr/>
            </a:pPr>
            <a:endParaRPr lang="en-US" altLang="en-US" dirty="0" smtClean="0">
              <a:solidFill>
                <a:srgbClr val="0000CC"/>
              </a:solidFill>
            </a:endParaRPr>
          </a:p>
          <a:p>
            <a:pPr>
              <a:lnSpc>
                <a:spcPct val="90000"/>
              </a:lnSpc>
              <a:buFontTx/>
              <a:buNone/>
              <a:defRPr/>
            </a:pPr>
            <a:r>
              <a:rPr lang="en-US" altLang="en-US" u="sng" dirty="0" smtClean="0">
                <a:latin typeface="Georgia" charset="0"/>
                <a:ea typeface="Georgia" charset="0"/>
                <a:cs typeface="Georgia" charset="0"/>
              </a:rPr>
              <a:t>INNOVATION IS IN ORDER</a:t>
            </a:r>
          </a:p>
        </p:txBody>
      </p:sp>
    </p:spTree>
    <p:extLst>
      <p:ext uri="{BB962C8B-B14F-4D97-AF65-F5344CB8AC3E}">
        <p14:creationId xmlns:p14="http://schemas.microsoft.com/office/powerpoint/2010/main" val="284406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3"/>
          <p:cNvSpPr>
            <a:spLocks noChangeArrowheads="1"/>
          </p:cNvSpPr>
          <p:nvPr/>
        </p:nvSpPr>
        <p:spPr bwMode="auto">
          <a:xfrm>
            <a:off x="609600" y="1946275"/>
            <a:ext cx="8077200" cy="4776788"/>
          </a:xfrm>
          <a:prstGeom prst="triangle">
            <a:avLst>
              <a:gd name="adj" fmla="val 50000"/>
            </a:avLst>
          </a:prstGeom>
          <a:solidFill>
            <a:srgbClr val="005288"/>
          </a:solidFill>
          <a:ln w="50800">
            <a:solidFill>
              <a:schemeClr val="bg1"/>
            </a:solidFill>
            <a:miter lim="800000"/>
            <a:headEnd/>
            <a:tailEnd/>
          </a:ln>
        </p:spPr>
        <p:txBody>
          <a:bodyPr wrap="none" anchor="ct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a:solidFill>
                  <a:srgbClr val="000000"/>
                </a:solidFill>
                <a:latin typeface="Arial" panose="020B0604020202020204" pitchFamily="34" charset="0"/>
                <a:ea typeface="MS PGothic" panose="020B0600070205080204" pitchFamily="34" charset="-128"/>
              </a:rPr>
              <a:t> </a:t>
            </a:r>
          </a:p>
        </p:txBody>
      </p:sp>
      <p:sp>
        <p:nvSpPr>
          <p:cNvPr id="23556" name="AutoShape 4"/>
          <p:cNvSpPr>
            <a:spLocks noChangeArrowheads="1"/>
          </p:cNvSpPr>
          <p:nvPr/>
        </p:nvSpPr>
        <p:spPr bwMode="auto">
          <a:xfrm rot="10800000">
            <a:off x="2857500" y="4103688"/>
            <a:ext cx="3581400" cy="2581275"/>
          </a:xfrm>
          <a:prstGeom prst="triangle">
            <a:avLst>
              <a:gd name="adj" fmla="val 50000"/>
            </a:avLst>
          </a:prstGeom>
          <a:solidFill>
            <a:schemeClr val="tx1">
              <a:lumMod val="50000"/>
              <a:lumOff val="50000"/>
            </a:schemeClr>
          </a:solidFill>
          <a:ln w="50800">
            <a:solidFill>
              <a:schemeClr val="bg1"/>
            </a:solidFill>
            <a:miter lim="800000"/>
            <a:headEnd/>
            <a:tailEnd/>
          </a:ln>
          <a:effectLst/>
          <a:extLst/>
        </p:spPr>
        <p:txBody>
          <a:bodyPr wrap="none" anchor="ctr"/>
          <a:lstStyle/>
          <a:p>
            <a:pPr eaLnBrk="1" hangingPunct="1">
              <a:defRPr/>
            </a:pPr>
            <a:endParaRPr lang="en-US">
              <a:solidFill>
                <a:srgbClr val="000000"/>
              </a:solidFill>
              <a:latin typeface="Arial" charset="0"/>
              <a:ea typeface="ＭＳ Ｐゴシック" charset="0"/>
              <a:cs typeface="ＭＳ Ｐゴシック" charset="0"/>
            </a:endParaRPr>
          </a:p>
        </p:txBody>
      </p:sp>
      <p:sp>
        <p:nvSpPr>
          <p:cNvPr id="23557" name="Text Box 5"/>
          <p:cNvSpPr txBox="1">
            <a:spLocks noChangeArrowheads="1"/>
          </p:cNvSpPr>
          <p:nvPr/>
        </p:nvSpPr>
        <p:spPr bwMode="auto">
          <a:xfrm>
            <a:off x="3571875" y="2914650"/>
            <a:ext cx="21780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400" b="1" dirty="0" smtClean="0">
                <a:solidFill>
                  <a:schemeClr val="bg1"/>
                </a:solidFill>
                <a:latin typeface="Arial" pitchFamily="34" charset="0"/>
                <a:cs typeface="Arial" pitchFamily="34" charset="0"/>
              </a:rPr>
              <a:t>Institutional</a:t>
            </a:r>
          </a:p>
          <a:p>
            <a:pPr algn="ctr">
              <a:spcBef>
                <a:spcPct val="50000"/>
              </a:spcBef>
              <a:defRPr/>
            </a:pPr>
            <a:r>
              <a:rPr lang="en-US" sz="2400" b="1" dirty="0" smtClean="0">
                <a:solidFill>
                  <a:schemeClr val="bg1"/>
                </a:solidFill>
                <a:latin typeface="Arial" pitchFamily="34" charset="0"/>
                <a:cs typeface="Arial" pitchFamily="34" charset="0"/>
              </a:rPr>
              <a:t>Models</a:t>
            </a:r>
          </a:p>
        </p:txBody>
      </p:sp>
      <p:sp>
        <p:nvSpPr>
          <p:cNvPr id="23558" name="Text Box 6"/>
          <p:cNvSpPr txBox="1">
            <a:spLocks noChangeArrowheads="1"/>
          </p:cNvSpPr>
          <p:nvPr/>
        </p:nvSpPr>
        <p:spPr bwMode="auto">
          <a:xfrm>
            <a:off x="5410200" y="5067300"/>
            <a:ext cx="2389188"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400" b="1" dirty="0" smtClean="0">
                <a:solidFill>
                  <a:schemeClr val="bg1"/>
                </a:solidFill>
                <a:latin typeface="Arial" pitchFamily="34" charset="0"/>
                <a:cs typeface="Arial" pitchFamily="34" charset="0"/>
              </a:rPr>
              <a:t>Education</a:t>
            </a:r>
          </a:p>
          <a:p>
            <a:pPr algn="ctr">
              <a:spcBef>
                <a:spcPct val="50000"/>
              </a:spcBef>
              <a:defRPr/>
            </a:pPr>
            <a:r>
              <a:rPr lang="en-US" sz="2400" b="1" dirty="0" smtClean="0">
                <a:solidFill>
                  <a:schemeClr val="bg1"/>
                </a:solidFill>
                <a:latin typeface="Arial" pitchFamily="34" charset="0"/>
                <a:cs typeface="Arial" pitchFamily="34" charset="0"/>
              </a:rPr>
              <a:t>Partner</a:t>
            </a:r>
          </a:p>
          <a:p>
            <a:pPr algn="ctr">
              <a:spcBef>
                <a:spcPct val="50000"/>
              </a:spcBef>
              <a:defRPr/>
            </a:pPr>
            <a:r>
              <a:rPr lang="en-US" sz="2400" b="1" dirty="0" smtClean="0">
                <a:solidFill>
                  <a:schemeClr val="bg1"/>
                </a:solidFill>
                <a:latin typeface="Arial" pitchFamily="34" charset="0"/>
                <a:cs typeface="Arial" pitchFamily="34" charset="0"/>
              </a:rPr>
              <a:t>Networks</a:t>
            </a:r>
          </a:p>
        </p:txBody>
      </p:sp>
      <p:sp>
        <p:nvSpPr>
          <p:cNvPr id="23559" name="Text Box 7"/>
          <p:cNvSpPr txBox="1">
            <a:spLocks noChangeArrowheads="1"/>
          </p:cNvSpPr>
          <p:nvPr/>
        </p:nvSpPr>
        <p:spPr bwMode="auto">
          <a:xfrm>
            <a:off x="1768475" y="5345113"/>
            <a:ext cx="2178050"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400" b="1" dirty="0" smtClean="0">
                <a:solidFill>
                  <a:schemeClr val="bg1"/>
                </a:solidFill>
                <a:latin typeface="Arial" pitchFamily="34" charset="0"/>
                <a:cs typeface="Arial" pitchFamily="34" charset="0"/>
              </a:rPr>
              <a:t>Technology</a:t>
            </a:r>
          </a:p>
          <a:p>
            <a:pPr algn="ctr">
              <a:spcBef>
                <a:spcPct val="50000"/>
              </a:spcBef>
              <a:defRPr/>
            </a:pPr>
            <a:r>
              <a:rPr lang="en-US" sz="2400" b="1" dirty="0" smtClean="0">
                <a:solidFill>
                  <a:schemeClr val="bg1"/>
                </a:solidFill>
                <a:latin typeface="Arial" pitchFamily="34" charset="0"/>
                <a:cs typeface="Arial" pitchFamily="34" charset="0"/>
              </a:rPr>
              <a:t>Tools</a:t>
            </a:r>
          </a:p>
        </p:txBody>
      </p:sp>
      <p:sp>
        <p:nvSpPr>
          <p:cNvPr id="23560" name="Text Box 8"/>
          <p:cNvSpPr txBox="1">
            <a:spLocks noChangeArrowheads="1"/>
          </p:cNvSpPr>
          <p:nvPr/>
        </p:nvSpPr>
        <p:spPr bwMode="auto">
          <a:xfrm>
            <a:off x="3378200" y="4305300"/>
            <a:ext cx="2768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400" b="1" dirty="0" smtClean="0">
                <a:solidFill>
                  <a:schemeClr val="bg1"/>
                </a:solidFill>
                <a:latin typeface="Arial" pitchFamily="34" charset="0"/>
                <a:cs typeface="Arial" pitchFamily="34" charset="0"/>
              </a:rPr>
              <a:t>Policy/Standards to facilitate change</a:t>
            </a:r>
          </a:p>
        </p:txBody>
      </p:sp>
      <p:sp>
        <p:nvSpPr>
          <p:cNvPr id="12290" name="Rectangle 2"/>
          <p:cNvSpPr>
            <a:spLocks noGrp="1" noChangeArrowheads="1"/>
          </p:cNvSpPr>
          <p:nvPr>
            <p:ph type="title" idx="4294967295"/>
          </p:nvPr>
        </p:nvSpPr>
        <p:spPr>
          <a:xfrm>
            <a:off x="152400" y="1143000"/>
            <a:ext cx="8991600" cy="533400"/>
          </a:xfrm>
        </p:spPr>
        <p:txBody>
          <a:bodyPr/>
          <a:lstStyle/>
          <a:p>
            <a:pPr>
              <a:defRPr/>
            </a:pPr>
            <a:r>
              <a:rPr lang="en-US" altLang="en-US" sz="3200" dirty="0" smtClean="0">
                <a:latin typeface="Georgia" panose="02040502050405020303" pitchFamily="18" charset="0"/>
                <a:ea typeface="MS PGothic" pitchFamily="34" charset="-128"/>
              </a:rPr>
              <a:t>Framework for Postsecondary Innovation</a:t>
            </a:r>
          </a:p>
        </p:txBody>
      </p:sp>
    </p:spTree>
    <p:extLst>
      <p:ext uri="{BB962C8B-B14F-4D97-AF65-F5344CB8AC3E}">
        <p14:creationId xmlns:p14="http://schemas.microsoft.com/office/powerpoint/2010/main" val="3579331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r>
              <a:rPr lang="en-US" altLang="en-US" sz="2800" dirty="0" smtClean="0">
                <a:latin typeface="Georgia" panose="02040502050405020303" pitchFamily="18" charset="0"/>
                <a:ea typeface="MS PGothic" pitchFamily="34" charset="-128"/>
              </a:rPr>
              <a:t>Model of the College</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006068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defRPr/>
            </a:pPr>
            <a:r>
              <a:rPr lang="en-US" altLang="en-US" sz="2800" dirty="0" smtClean="0">
                <a:latin typeface="Georgia" panose="02040502050405020303" pitchFamily="18" charset="0"/>
                <a:ea typeface="MS PGothic" pitchFamily="34" charset="-128"/>
              </a:rPr>
              <a:t>Model of Instruction and Pedagogy</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317379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Georgia" panose="02040502050405020303" pitchFamily="18" charset="0"/>
              </a:rPr>
              <a:t>Higher Education Meta-Themes</a:t>
            </a:r>
            <a:endParaRPr lang="en-US" dirty="0">
              <a:latin typeface="Georgia" panose="02040502050405020303" pitchFamily="18" charset="0"/>
            </a:endParaRPr>
          </a:p>
        </p:txBody>
      </p:sp>
      <p:graphicFrame>
        <p:nvGraphicFramePr>
          <p:cNvPr id="4" name="Content Placeholder 3"/>
          <p:cNvGraphicFramePr>
            <a:graphicFrameLocks noGrp="1"/>
          </p:cNvGraphicFramePr>
          <p:nvPr>
            <p:ph idx="1"/>
          </p:nvPr>
        </p:nvGraphicFramePr>
        <p:xfrm>
          <a:off x="457200" y="1905000"/>
          <a:ext cx="8229600" cy="286543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40200">
                <a:tc>
                  <a:txBody>
                    <a:bodyPr/>
                    <a:lstStyle/>
                    <a:p>
                      <a:pPr algn="l"/>
                      <a:r>
                        <a:rPr lang="en-US" sz="1800" dirty="0" smtClean="0"/>
                        <a:t>Now</a:t>
                      </a:r>
                      <a:endParaRPr lang="en-US" sz="1800" dirty="0"/>
                    </a:p>
                  </a:txBody>
                  <a:tcPr marT="45723" marB="45723">
                    <a:solidFill>
                      <a:srgbClr val="005288"/>
                    </a:solidFill>
                  </a:tcPr>
                </a:tc>
                <a:tc>
                  <a:txBody>
                    <a:bodyPr/>
                    <a:lstStyle/>
                    <a:p>
                      <a:pPr algn="l"/>
                      <a:r>
                        <a:rPr lang="en-US" sz="1800" dirty="0" smtClean="0"/>
                        <a:t>Future</a:t>
                      </a:r>
                    </a:p>
                    <a:p>
                      <a:pPr algn="l"/>
                      <a:endParaRPr lang="en-US" sz="1800" dirty="0"/>
                    </a:p>
                  </a:txBody>
                  <a:tcPr marT="45723" marB="45723">
                    <a:solidFill>
                      <a:srgbClr val="005288"/>
                    </a:solidFill>
                  </a:tcPr>
                </a:tc>
                <a:extLst>
                  <a:ext uri="{0D108BD9-81ED-4DB2-BD59-A6C34878D82A}">
                    <a16:rowId xmlns:a16="http://schemas.microsoft.com/office/drawing/2014/main" val="10000"/>
                  </a:ext>
                </a:extLst>
              </a:tr>
              <a:tr h="370873">
                <a:tc>
                  <a:txBody>
                    <a:bodyPr/>
                    <a:lstStyle/>
                    <a:p>
                      <a:r>
                        <a:rPr lang="en-US" sz="1800" dirty="0" smtClean="0">
                          <a:solidFill>
                            <a:schemeClr val="bg1"/>
                          </a:solidFill>
                        </a:rPr>
                        <a:t>Learning Stocks</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Learning</a:t>
                      </a:r>
                      <a:r>
                        <a:rPr lang="en-US" sz="1800" baseline="0" dirty="0" smtClean="0">
                          <a:solidFill>
                            <a:schemeClr val="bg1"/>
                          </a:solidFill>
                        </a:rPr>
                        <a:t> Flows</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1"/>
                  </a:ext>
                </a:extLst>
              </a:tr>
              <a:tr h="370873">
                <a:tc>
                  <a:txBody>
                    <a:bodyPr/>
                    <a:lstStyle/>
                    <a:p>
                      <a:r>
                        <a:rPr lang="en-US" sz="1800" dirty="0" smtClean="0">
                          <a:solidFill>
                            <a:schemeClr val="bg1"/>
                          </a:solidFill>
                        </a:rPr>
                        <a:t>Data Poor</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Data Rich</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2"/>
                  </a:ext>
                </a:extLst>
              </a:tr>
              <a:tr h="370873">
                <a:tc>
                  <a:txBody>
                    <a:bodyPr/>
                    <a:lstStyle/>
                    <a:p>
                      <a:r>
                        <a:rPr lang="en-US" sz="1800" dirty="0" smtClean="0">
                          <a:solidFill>
                            <a:schemeClr val="bg1"/>
                          </a:solidFill>
                        </a:rPr>
                        <a:t>Inputs</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Output</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3"/>
                  </a:ext>
                </a:extLst>
              </a:tr>
              <a:tr h="370873">
                <a:tc>
                  <a:txBody>
                    <a:bodyPr/>
                    <a:lstStyle/>
                    <a:p>
                      <a:r>
                        <a:rPr lang="en-US" sz="1800" dirty="0" smtClean="0">
                          <a:solidFill>
                            <a:schemeClr val="bg1"/>
                          </a:solidFill>
                        </a:rPr>
                        <a:t>Less organized</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More (and Less) Organized</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4"/>
                  </a:ext>
                </a:extLst>
              </a:tr>
              <a:tr h="370873">
                <a:tc>
                  <a:txBody>
                    <a:bodyPr/>
                    <a:lstStyle/>
                    <a:p>
                      <a:r>
                        <a:rPr lang="en-US" sz="1800" dirty="0" smtClean="0">
                          <a:solidFill>
                            <a:schemeClr val="bg1"/>
                          </a:solidFill>
                        </a:rPr>
                        <a:t>Academic</a:t>
                      </a:r>
                      <a:r>
                        <a:rPr lang="en-US" sz="1800" baseline="0" dirty="0" smtClean="0">
                          <a:solidFill>
                            <a:schemeClr val="bg1"/>
                          </a:solidFill>
                        </a:rPr>
                        <a:t> v. Professional Prep</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Academic &amp;</a:t>
                      </a:r>
                      <a:r>
                        <a:rPr lang="en-US" sz="1800" baseline="0" dirty="0" smtClean="0">
                          <a:solidFill>
                            <a:schemeClr val="bg1"/>
                          </a:solidFill>
                        </a:rPr>
                        <a:t> Professional Prep</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5"/>
                  </a:ext>
                </a:extLst>
              </a:tr>
              <a:tr h="370873">
                <a:tc>
                  <a:txBody>
                    <a:bodyPr/>
                    <a:lstStyle/>
                    <a:p>
                      <a:r>
                        <a:rPr lang="en-US" sz="1800" dirty="0" smtClean="0">
                          <a:solidFill>
                            <a:schemeClr val="bg1"/>
                          </a:solidFill>
                        </a:rPr>
                        <a:t>Institution view</a:t>
                      </a:r>
                      <a:endParaRPr lang="en-US" sz="1800" dirty="0">
                        <a:solidFill>
                          <a:schemeClr val="bg1"/>
                        </a:solidFill>
                      </a:endParaRPr>
                    </a:p>
                  </a:txBody>
                  <a:tcPr marT="45723" marB="45723">
                    <a:solidFill>
                      <a:srgbClr val="005288"/>
                    </a:solidFill>
                  </a:tcPr>
                </a:tc>
                <a:tc>
                  <a:txBody>
                    <a:bodyPr/>
                    <a:lstStyle/>
                    <a:p>
                      <a:r>
                        <a:rPr lang="en-US" sz="1800" dirty="0" smtClean="0">
                          <a:solidFill>
                            <a:schemeClr val="bg1"/>
                          </a:solidFill>
                        </a:rPr>
                        <a:t>System</a:t>
                      </a:r>
                      <a:r>
                        <a:rPr lang="en-US" sz="1800" baseline="0" dirty="0" smtClean="0">
                          <a:solidFill>
                            <a:schemeClr val="bg1"/>
                          </a:solidFill>
                        </a:rPr>
                        <a:t> view</a:t>
                      </a:r>
                      <a:endParaRPr lang="en-US" sz="1800" dirty="0">
                        <a:solidFill>
                          <a:schemeClr val="bg1"/>
                        </a:solidFill>
                      </a:endParaRPr>
                    </a:p>
                  </a:txBody>
                  <a:tcPr marT="45723" marB="45723">
                    <a:solidFill>
                      <a:srgbClr val="005288"/>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1042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descr="http://img3.douban.com/lpic/s47881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295400"/>
            <a:ext cx="2667000"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43400" y="1314450"/>
            <a:ext cx="4343400" cy="4524375"/>
          </a:xfrm>
          <a:prstGeom prst="rect">
            <a:avLst/>
          </a:prstGeom>
          <a:noFill/>
        </p:spPr>
        <p:txBody>
          <a:bodyPr>
            <a:spAutoFit/>
          </a:bodyPr>
          <a:lstStyle/>
          <a:p>
            <a:pPr eaLnBrk="1" hangingPunct="1">
              <a:defRPr/>
            </a:pPr>
            <a:r>
              <a:rPr lang="en-US" sz="2400" b="1" u="sng" dirty="0">
                <a:solidFill>
                  <a:srgbClr val="002060"/>
                </a:solidFill>
                <a:latin typeface="Georgia" panose="02040502050405020303" pitchFamily="18" charset="0"/>
              </a:rPr>
              <a:t>Knowledge Stocks</a:t>
            </a:r>
          </a:p>
          <a:p>
            <a:pPr eaLnBrk="1" hangingPunct="1">
              <a:defRPr/>
            </a:pPr>
            <a:endParaRPr lang="en-US" sz="2400" b="1" u="sng" dirty="0">
              <a:latin typeface="Georgia" panose="02040502050405020303" pitchFamily="18" charset="0"/>
            </a:endParaRPr>
          </a:p>
          <a:p>
            <a:pPr marL="342900" indent="-342900" eaLnBrk="1" hangingPunct="1">
              <a:buFont typeface="Arial" panose="020B0604020202020204" pitchFamily="34" charset="0"/>
              <a:buChar char="•"/>
              <a:defRPr/>
            </a:pPr>
            <a:r>
              <a:rPr lang="en-US" sz="2400" dirty="0">
                <a:latin typeface="Georgia" panose="02040502050405020303" pitchFamily="18" charset="0"/>
              </a:rPr>
              <a:t>Proprietary</a:t>
            </a:r>
          </a:p>
          <a:p>
            <a:pPr marL="342900" indent="-342900" eaLnBrk="1" hangingPunct="1">
              <a:buFont typeface="Arial" panose="020B0604020202020204" pitchFamily="34" charset="0"/>
              <a:buChar char="•"/>
              <a:defRPr/>
            </a:pPr>
            <a:r>
              <a:rPr lang="en-US" sz="2400" dirty="0">
                <a:latin typeface="Georgia" panose="02040502050405020303" pitchFamily="18" charset="0"/>
              </a:rPr>
              <a:t>Protect</a:t>
            </a:r>
          </a:p>
          <a:p>
            <a:pPr marL="342900" indent="-342900" eaLnBrk="1" hangingPunct="1">
              <a:buFont typeface="Arial" panose="020B0604020202020204" pitchFamily="34" charset="0"/>
              <a:buChar char="•"/>
              <a:defRPr/>
            </a:pPr>
            <a:r>
              <a:rPr lang="en-US" sz="2400" dirty="0">
                <a:latin typeface="Georgia" panose="02040502050405020303" pitchFamily="18" charset="0"/>
              </a:rPr>
              <a:t>Extract Value</a:t>
            </a:r>
          </a:p>
          <a:p>
            <a:pPr eaLnBrk="1" hangingPunct="1">
              <a:defRPr/>
            </a:pPr>
            <a:endParaRPr lang="en-US" sz="2400" dirty="0">
              <a:latin typeface="Georgia" panose="02040502050405020303" pitchFamily="18" charset="0"/>
            </a:endParaRPr>
          </a:p>
          <a:p>
            <a:pPr eaLnBrk="1" hangingPunct="1">
              <a:defRPr/>
            </a:pPr>
            <a:r>
              <a:rPr lang="en-US" sz="2400" b="1" u="sng" dirty="0">
                <a:solidFill>
                  <a:srgbClr val="002060"/>
                </a:solidFill>
                <a:latin typeface="Georgia" panose="02040502050405020303" pitchFamily="18" charset="0"/>
              </a:rPr>
              <a:t>Knowledge Flows</a:t>
            </a:r>
          </a:p>
          <a:p>
            <a:pPr eaLnBrk="1" hangingPunct="1">
              <a:defRPr/>
            </a:pPr>
            <a:endParaRPr lang="en-US" sz="2400" b="1" u="sng" dirty="0">
              <a:latin typeface="Georgia" panose="02040502050405020303" pitchFamily="18" charset="0"/>
            </a:endParaRPr>
          </a:p>
          <a:p>
            <a:pPr marL="342900" indent="-342900" eaLnBrk="1" hangingPunct="1">
              <a:buFont typeface="Arial" panose="020B0604020202020204" pitchFamily="34" charset="0"/>
              <a:buChar char="•"/>
              <a:defRPr/>
            </a:pPr>
            <a:r>
              <a:rPr lang="en-US" sz="2400" dirty="0">
                <a:latin typeface="Georgia" panose="02040502050405020303" pitchFamily="18" charset="0"/>
              </a:rPr>
              <a:t>Networks of people/ideas</a:t>
            </a:r>
          </a:p>
          <a:p>
            <a:pPr marL="342900" indent="-342900" eaLnBrk="1" hangingPunct="1">
              <a:buFont typeface="Arial" panose="020B0604020202020204" pitchFamily="34" charset="0"/>
              <a:buChar char="•"/>
              <a:defRPr/>
            </a:pPr>
            <a:r>
              <a:rPr lang="en-US" sz="2400" dirty="0">
                <a:latin typeface="Georgia" panose="02040502050405020303" pitchFamily="18" charset="0"/>
              </a:rPr>
              <a:t>Collaboration</a:t>
            </a:r>
          </a:p>
          <a:p>
            <a:pPr marL="342900" indent="-342900" eaLnBrk="1" hangingPunct="1">
              <a:buFont typeface="Arial" panose="020B0604020202020204" pitchFamily="34" charset="0"/>
              <a:buChar char="•"/>
              <a:defRPr/>
            </a:pPr>
            <a:r>
              <a:rPr lang="en-US" sz="2400" dirty="0">
                <a:latin typeface="Georgia" panose="02040502050405020303" pitchFamily="18" charset="0"/>
              </a:rPr>
              <a:t>R</a:t>
            </a:r>
            <a:r>
              <a:rPr lang="en-US" sz="2400" dirty="0" smtClean="0">
                <a:latin typeface="Georgia" panose="02040502050405020303" pitchFamily="18" charset="0"/>
              </a:rPr>
              <a:t>efresh</a:t>
            </a:r>
            <a:endParaRPr lang="en-US" sz="2400" dirty="0">
              <a:latin typeface="Georgia" panose="02040502050405020303" pitchFamily="18" charset="0"/>
            </a:endParaRPr>
          </a:p>
          <a:p>
            <a:pPr eaLnBrk="1" hangingPunct="1">
              <a:defRPr/>
            </a:pPr>
            <a:endParaRPr lang="en-US" sz="2400" b="1" dirty="0"/>
          </a:p>
        </p:txBody>
      </p:sp>
    </p:spTree>
    <p:extLst>
      <p:ext uri="{BB962C8B-B14F-4D97-AF65-F5344CB8AC3E}">
        <p14:creationId xmlns:p14="http://schemas.microsoft.com/office/powerpoint/2010/main" val="3807448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93" y="838200"/>
            <a:ext cx="9753600" cy="1143000"/>
          </a:xfrm>
        </p:spPr>
        <p:txBody>
          <a:bodyPr/>
          <a:lstStyle/>
          <a:p>
            <a:pPr>
              <a:defRPr/>
            </a:pPr>
            <a:r>
              <a:rPr lang="en-US" dirty="0" smtClean="0">
                <a:latin typeface="Georgia" panose="02040502050405020303" pitchFamily="18" charset="0"/>
              </a:rPr>
              <a:t>Learning Stocks to Learning Flows</a:t>
            </a:r>
            <a:endParaRPr lang="en-US" dirty="0">
              <a:latin typeface="Georgia" panose="02040502050405020303" pitchFamily="18" charset="0"/>
            </a:endParaRPr>
          </a:p>
        </p:txBody>
      </p:sp>
      <p:pic>
        <p:nvPicPr>
          <p:cNvPr id="604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51063"/>
            <a:ext cx="60086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75" y="1747775"/>
            <a:ext cx="2764425" cy="4387976"/>
          </a:xfrm>
          <a:prstGeom prst="rect">
            <a:avLst/>
          </a:prstGeom>
        </p:spPr>
      </p:pic>
    </p:spTree>
    <p:extLst>
      <p:ext uri="{BB962C8B-B14F-4D97-AF65-F5344CB8AC3E}">
        <p14:creationId xmlns:p14="http://schemas.microsoft.com/office/powerpoint/2010/main" val="925250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tlataskforce.uconn.edu/images/HowPeopleLea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29" y="1065300"/>
            <a:ext cx="36703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2"/>
          <p:cNvSpPr txBox="1">
            <a:spLocks noChangeArrowheads="1"/>
          </p:cNvSpPr>
          <p:nvPr/>
        </p:nvSpPr>
        <p:spPr bwMode="auto">
          <a:xfrm>
            <a:off x="-890391" y="4811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r" eaLnBrk="1" hangingPunct="1">
              <a:spcBef>
                <a:spcPct val="0"/>
              </a:spcBef>
              <a:buFontTx/>
              <a:buNone/>
            </a:pPr>
            <a:r>
              <a:rPr lang="en-US" altLang="en-US" dirty="0">
                <a:solidFill>
                  <a:schemeClr val="tx1"/>
                </a:solidFill>
                <a:latin typeface="Arial" panose="020B0604020202020204" pitchFamily="34" charset="0"/>
              </a:rPr>
              <a:t>Learning Flows Yields Adaptive Expertise</a:t>
            </a:r>
          </a:p>
        </p:txBody>
      </p:sp>
      <p:sp>
        <p:nvSpPr>
          <p:cNvPr id="2" name="TextBox 1"/>
          <p:cNvSpPr txBox="1"/>
          <p:nvPr/>
        </p:nvSpPr>
        <p:spPr>
          <a:xfrm>
            <a:off x="4349947" y="1746337"/>
            <a:ext cx="4894262" cy="4894263"/>
          </a:xfrm>
          <a:prstGeom prst="rect">
            <a:avLst/>
          </a:prstGeom>
          <a:noFill/>
        </p:spPr>
        <p:txBody>
          <a:bodyPr>
            <a:spAutoFit/>
          </a:bodyPr>
          <a:lstStyle/>
          <a:p>
            <a:pPr marL="342900" indent="-342900" eaLnBrk="1" hangingPunct="1">
              <a:buFontTx/>
              <a:buAutoNum type="arabicPlain" startAt="120"/>
              <a:defRPr/>
            </a:pPr>
            <a:r>
              <a:rPr lang="en-US" sz="2400" b="1" dirty="0">
                <a:latin typeface="Georgia" panose="02040502050405020303" pitchFamily="18" charset="0"/>
              </a:rPr>
              <a:t>                10,000</a:t>
            </a:r>
          </a:p>
          <a:p>
            <a:pPr eaLnBrk="1" hangingPunct="1">
              <a:defRPr/>
            </a:pPr>
            <a:r>
              <a:rPr lang="en-US" dirty="0">
                <a:latin typeface="Georgia" panose="02040502050405020303" pitchFamily="18" charset="0"/>
              </a:rPr>
              <a:t/>
            </a:r>
            <a:br>
              <a:rPr lang="en-US" dirty="0">
                <a:latin typeface="Georgia" panose="02040502050405020303" pitchFamily="18" charset="0"/>
              </a:rPr>
            </a:br>
            <a:r>
              <a:rPr lang="en-US" dirty="0">
                <a:latin typeface="Georgia" panose="02040502050405020303" pitchFamily="18" charset="0"/>
              </a:rPr>
              <a:t>Well organized body of knowledge</a:t>
            </a:r>
          </a:p>
          <a:p>
            <a:pPr eaLnBrk="1" hangingPunct="1">
              <a:defRPr/>
            </a:pPr>
            <a:endParaRPr lang="en-US" dirty="0">
              <a:latin typeface="Georgia" panose="02040502050405020303" pitchFamily="18" charset="0"/>
            </a:endParaRPr>
          </a:p>
          <a:p>
            <a:pPr eaLnBrk="1" hangingPunct="1">
              <a:defRPr/>
            </a:pPr>
            <a:r>
              <a:rPr lang="en-US" dirty="0">
                <a:latin typeface="Georgia" panose="02040502050405020303" pitchFamily="18" charset="0"/>
              </a:rPr>
              <a:t>Supports understanding foundational concepts</a:t>
            </a:r>
          </a:p>
          <a:p>
            <a:pPr eaLnBrk="1" hangingPunct="1">
              <a:defRPr/>
            </a:pPr>
            <a:endParaRPr lang="en-US" dirty="0">
              <a:latin typeface="Georgia" panose="02040502050405020303" pitchFamily="18" charset="0"/>
            </a:endParaRPr>
          </a:p>
          <a:p>
            <a:pPr eaLnBrk="1" hangingPunct="1">
              <a:defRPr/>
            </a:pPr>
            <a:r>
              <a:rPr lang="en-US" dirty="0">
                <a:latin typeface="Georgia" panose="02040502050405020303" pitchFamily="18" charset="0"/>
              </a:rPr>
              <a:t>Recognize patterns In  the body of knowledge</a:t>
            </a:r>
          </a:p>
          <a:p>
            <a:pPr eaLnBrk="1" hangingPunct="1">
              <a:defRPr/>
            </a:pPr>
            <a:endParaRPr lang="en-US" dirty="0">
              <a:latin typeface="Georgia" panose="02040502050405020303" pitchFamily="18" charset="0"/>
            </a:endParaRPr>
          </a:p>
          <a:p>
            <a:pPr eaLnBrk="1" hangingPunct="1">
              <a:defRPr/>
            </a:pPr>
            <a:r>
              <a:rPr lang="en-US" dirty="0">
                <a:latin typeface="Georgia" panose="02040502050405020303" pitchFamily="18" charset="0"/>
              </a:rPr>
              <a:t>Easy retrieval of relevant knowledge</a:t>
            </a:r>
          </a:p>
          <a:p>
            <a:pPr eaLnBrk="1" hangingPunct="1">
              <a:defRPr/>
            </a:pPr>
            <a:endParaRPr lang="en-US" dirty="0">
              <a:latin typeface="Georgia" panose="02040502050405020303" pitchFamily="18" charset="0"/>
            </a:endParaRPr>
          </a:p>
          <a:p>
            <a:pPr eaLnBrk="1" hangingPunct="1">
              <a:defRPr/>
            </a:pPr>
            <a:r>
              <a:rPr lang="en-US" dirty="0">
                <a:latin typeface="Georgia" panose="02040502050405020303" pitchFamily="18" charset="0"/>
              </a:rPr>
              <a:t>Adaptive – metacognition allows transfer of knowledge to  other settings</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cxnSp>
        <p:nvCxnSpPr>
          <p:cNvPr id="4" name="Straight Arrow Connector 3"/>
          <p:cNvCxnSpPr/>
          <p:nvPr/>
        </p:nvCxnSpPr>
        <p:spPr>
          <a:xfrm>
            <a:off x="5129409" y="1974937"/>
            <a:ext cx="990600" cy="0"/>
          </a:xfrm>
          <a:prstGeom prst="straightConnector1">
            <a:avLst/>
          </a:prstGeom>
          <a:ln w="53975">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7582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9524" y="1710906"/>
            <a:ext cx="3615863" cy="4114310"/>
          </a:xfrm>
          <a:prstGeom prst="rect">
            <a:avLst/>
          </a:prstGeom>
          <a:solidFill>
            <a:srgbClr val="F4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500" b="1" dirty="0">
                <a:latin typeface="Arial" panose="020B0604020202020204" pitchFamily="34" charset="0"/>
                <a:cs typeface="Arial" panose="020B0604020202020204" pitchFamily="34" charset="0"/>
              </a:rPr>
              <a:t>The value of college is declining in relation to benefits</a:t>
            </a:r>
          </a:p>
          <a:p>
            <a:endParaRPr lang="en-US" sz="1500"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b="1" dirty="0">
                <a:latin typeface="Arial" panose="020B0604020202020204" pitchFamily="34" charset="0"/>
                <a:cs typeface="Arial" panose="020B0604020202020204" pitchFamily="34" charset="0"/>
              </a:rPr>
              <a:t>Higher education is having a negative impact on the direction of the country</a:t>
            </a:r>
          </a:p>
          <a:p>
            <a:endParaRPr lang="en-US" sz="1500"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b="1" dirty="0">
                <a:latin typeface="Arial" panose="020B0604020202020204" pitchFamily="34" charset="0"/>
                <a:cs typeface="Arial" panose="020B0604020202020204" pitchFamily="34" charset="0"/>
              </a:rPr>
              <a:t>Colleges and universities are essentially businesses, more concerned with their own well-being than with educating students or serving communities</a:t>
            </a:r>
          </a:p>
          <a:p>
            <a:pPr algn="ct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341" y="1357081"/>
            <a:ext cx="4904322" cy="1857849"/>
          </a:xfrm>
        </p:spPr>
      </p:pic>
      <p:sp>
        <p:nvSpPr>
          <p:cNvPr id="5" name="Rectangle 4"/>
          <p:cNvSpPr/>
          <p:nvPr/>
        </p:nvSpPr>
        <p:spPr>
          <a:xfrm>
            <a:off x="4536684" y="4117942"/>
            <a:ext cx="605615" cy="289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9364" y="1345179"/>
            <a:ext cx="5161547" cy="2057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364" y="3944193"/>
            <a:ext cx="5161547" cy="1569660"/>
          </a:xfrm>
          <a:prstGeom prst="rect">
            <a:avLst/>
          </a:prstGeom>
          <a:ln w="28575">
            <a:solidFill>
              <a:schemeClr val="tx1">
                <a:lumMod val="85000"/>
                <a:lumOff val="15000"/>
              </a:schemeClr>
            </a:solidFill>
          </a:ln>
        </p:spPr>
        <p:txBody>
          <a:bodyPr wrap="square">
            <a:spAutoFit/>
          </a:bodyPr>
          <a:lstStyle/>
          <a:p>
            <a:pPr>
              <a:lnSpc>
                <a:spcPct val="120000"/>
              </a:lnSpc>
              <a:spcBef>
                <a:spcPts val="0"/>
              </a:spcBef>
              <a:spcAft>
                <a:spcPts val="0"/>
              </a:spcAft>
            </a:pPr>
            <a:r>
              <a:rPr lang="en-US" sz="1600" dirty="0">
                <a:latin typeface="Georgia" panose="02040502050405020303" pitchFamily="18" charset="0"/>
                <a:ea typeface="Times New Roman" panose="02020603050405020304" pitchFamily="18" charset="0"/>
                <a:cs typeface="Times New Roman" panose="02020603050405020304" pitchFamily="18" charset="0"/>
              </a:rPr>
              <a:t>A May 2017 analysis of white working-class Americans found that 54 percent viewed investing in a college education as a “risky gamble,” while 61 percent of white working-class men felt that way (</a:t>
            </a:r>
            <a:r>
              <a:rPr lang="en-US" sz="1600" u="sng" dirty="0">
                <a:solidFill>
                  <a:srgbClr val="0000FF"/>
                </a:solidFill>
                <a:latin typeface="Georgia" panose="02040502050405020303" pitchFamily="18" charset="0"/>
                <a:ea typeface="Times New Roman" panose="02020603050405020304" pitchFamily="18" charset="0"/>
                <a:cs typeface="Times New Roman" panose="02020603050405020304" pitchFamily="18" charset="0"/>
                <a:hlinkClick r:id="rId4"/>
              </a:rPr>
              <a:t>Public Religion Research Institute and </a:t>
            </a:r>
            <a:r>
              <a:rPr lang="en-US" sz="1600" i="1" u="sng" dirty="0">
                <a:solidFill>
                  <a:srgbClr val="0000FF"/>
                </a:solidFill>
                <a:latin typeface="Georgia" panose="02040502050405020303" pitchFamily="18" charset="0"/>
                <a:ea typeface="Times New Roman" panose="02020603050405020304" pitchFamily="18" charset="0"/>
                <a:cs typeface="Times New Roman" panose="02020603050405020304" pitchFamily="18" charset="0"/>
                <a:hlinkClick r:id="rId4"/>
              </a:rPr>
              <a:t>The Atlantic</a:t>
            </a:r>
            <a:r>
              <a:rPr lang="en-US" sz="1600" dirty="0">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016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35703" y="256545"/>
            <a:ext cx="8229600" cy="838200"/>
          </a:xfrm>
        </p:spPr>
        <p:txBody>
          <a:bodyPr/>
          <a:lstStyle/>
          <a:p>
            <a:pPr>
              <a:defRPr/>
            </a:pPr>
            <a:r>
              <a:rPr lang="en-US" dirty="0" smtClean="0">
                <a:latin typeface="Georgia" panose="02040502050405020303" pitchFamily="18" charset="0"/>
              </a:rPr>
              <a:t>BA:  A Stock or A Flow?</a:t>
            </a:r>
          </a:p>
        </p:txBody>
      </p:sp>
      <p:pic>
        <p:nvPicPr>
          <p:cNvPr id="64515" name="Picture 2" descr="https://encrypted-tbn1.google.com/images?q=tbn:ANd9GcRMjnJgwjrh1b7QSLvS5JH8MKMq8Go2cZOT-JMWvl50Oehay37d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891" y="1094745"/>
            <a:ext cx="1628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a:grpSpLocks/>
          </p:cNvGrpSpPr>
          <p:nvPr/>
        </p:nvGrpSpPr>
        <p:grpSpPr bwMode="auto">
          <a:xfrm>
            <a:off x="802453" y="2915607"/>
            <a:ext cx="6589713" cy="841375"/>
            <a:chOff x="850886" y="2837597"/>
            <a:chExt cx="6589511" cy="839897"/>
          </a:xfrm>
        </p:grpSpPr>
        <p:pic>
          <p:nvPicPr>
            <p:cNvPr id="647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86" y="2837597"/>
              <a:ext cx="1148320" cy="83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790" y="2837597"/>
              <a:ext cx="1103060" cy="8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337" y="2837597"/>
              <a:ext cx="1103060" cy="8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064" y="2837597"/>
              <a:ext cx="1103060" cy="8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a:spLocks noChangeArrowheads="1"/>
          </p:cNvSpPr>
          <p:nvPr/>
        </p:nvSpPr>
        <p:spPr bwMode="auto">
          <a:xfrm>
            <a:off x="7664685" y="3125733"/>
            <a:ext cx="1430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800" b="1" dirty="0">
                <a:solidFill>
                  <a:schemeClr val="tx1"/>
                </a:solidFill>
                <a:latin typeface="Georgia" panose="02040502050405020303" pitchFamily="18" charset="0"/>
              </a:rPr>
              <a:t>40 </a:t>
            </a:r>
            <a:endParaRPr lang="en-US" altLang="en-US" sz="1800" b="1" dirty="0" smtClean="0">
              <a:solidFill>
                <a:schemeClr val="tx1"/>
              </a:solidFill>
              <a:latin typeface="Georgia" panose="02040502050405020303" pitchFamily="18" charset="0"/>
            </a:endParaRPr>
          </a:p>
          <a:p>
            <a:pPr algn="ctr" eaLnBrk="1" hangingPunct="1">
              <a:spcBef>
                <a:spcPct val="0"/>
              </a:spcBef>
              <a:buFontTx/>
              <a:buNone/>
            </a:pPr>
            <a:r>
              <a:rPr lang="en-US" altLang="en-US" sz="1800" b="1" dirty="0" smtClean="0">
                <a:solidFill>
                  <a:schemeClr val="tx1"/>
                </a:solidFill>
                <a:latin typeface="Georgia" panose="02040502050405020303" pitchFamily="18" charset="0"/>
              </a:rPr>
              <a:t>classes</a:t>
            </a:r>
            <a:endParaRPr lang="en-US" altLang="en-US" sz="1800" b="1" dirty="0">
              <a:solidFill>
                <a:schemeClr val="tx1"/>
              </a:solidFill>
              <a:latin typeface="Georgia" panose="02040502050405020303" pitchFamily="18" charset="0"/>
            </a:endParaRPr>
          </a:p>
        </p:txBody>
      </p:sp>
      <p:grpSp>
        <p:nvGrpSpPr>
          <p:cNvPr id="28" name="Group 27"/>
          <p:cNvGrpSpPr>
            <a:grpSpLocks/>
          </p:cNvGrpSpPr>
          <p:nvPr/>
        </p:nvGrpSpPr>
        <p:grpSpPr bwMode="auto">
          <a:xfrm>
            <a:off x="637353" y="5188907"/>
            <a:ext cx="6942138" cy="765175"/>
            <a:chOff x="685800" y="4950235"/>
            <a:chExt cx="6942314" cy="764765"/>
          </a:xfrm>
        </p:grpSpPr>
        <p:grpSp>
          <p:nvGrpSpPr>
            <p:cNvPr id="64544" name="Group 16"/>
            <p:cNvGrpSpPr>
              <a:grpSpLocks/>
            </p:cNvGrpSpPr>
            <p:nvPr/>
          </p:nvGrpSpPr>
          <p:grpSpPr bwMode="auto">
            <a:xfrm>
              <a:off x="2507074" y="4950235"/>
              <a:ext cx="1478493" cy="764765"/>
              <a:chOff x="2744004" y="4800600"/>
              <a:chExt cx="1478493" cy="764765"/>
            </a:xfrm>
          </p:grpSpPr>
          <p:grpSp>
            <p:nvGrpSpPr>
              <p:cNvPr id="64683" name="Group 4"/>
              <p:cNvGrpSpPr>
                <a:grpSpLocks/>
              </p:cNvGrpSpPr>
              <p:nvPr/>
            </p:nvGrpSpPr>
            <p:grpSpPr bwMode="auto">
              <a:xfrm>
                <a:off x="2744004" y="4800600"/>
                <a:ext cx="1478493" cy="155165"/>
                <a:chOff x="2437654" y="4800600"/>
                <a:chExt cx="1478493" cy="155165"/>
              </a:xfrm>
            </p:grpSpPr>
            <p:pic>
              <p:nvPicPr>
                <p:cNvPr id="647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65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94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2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92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50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2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48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82"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84" name="Group 203"/>
              <p:cNvGrpSpPr>
                <a:grpSpLocks/>
              </p:cNvGrpSpPr>
              <p:nvPr/>
            </p:nvGrpSpPr>
            <p:grpSpPr bwMode="auto">
              <a:xfrm>
                <a:off x="2744004" y="4953000"/>
                <a:ext cx="1478493" cy="155165"/>
                <a:chOff x="2437654" y="4800600"/>
                <a:chExt cx="1478493" cy="155165"/>
              </a:xfrm>
            </p:grpSpPr>
            <p:pic>
              <p:nvPicPr>
                <p:cNvPr id="647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65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94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2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92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50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2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48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82"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85" name="Group 239"/>
              <p:cNvGrpSpPr>
                <a:grpSpLocks/>
              </p:cNvGrpSpPr>
              <p:nvPr/>
            </p:nvGrpSpPr>
            <p:grpSpPr bwMode="auto">
              <a:xfrm>
                <a:off x="2744004" y="5105400"/>
                <a:ext cx="1478493" cy="155165"/>
                <a:chOff x="2437654" y="4800600"/>
                <a:chExt cx="1478493" cy="155165"/>
              </a:xfrm>
            </p:grpSpPr>
            <p:pic>
              <p:nvPicPr>
                <p:cNvPr id="6470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65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94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2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92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50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2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48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82"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86" name="Group 275"/>
              <p:cNvGrpSpPr>
                <a:grpSpLocks/>
              </p:cNvGrpSpPr>
              <p:nvPr/>
            </p:nvGrpSpPr>
            <p:grpSpPr bwMode="auto">
              <a:xfrm>
                <a:off x="2744004" y="5257800"/>
                <a:ext cx="1478493" cy="155165"/>
                <a:chOff x="2437654" y="4800600"/>
                <a:chExt cx="1478493" cy="155165"/>
              </a:xfrm>
            </p:grpSpPr>
            <p:pic>
              <p:nvPicPr>
                <p:cNvPr id="6469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65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94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2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92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50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2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48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0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82"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87" name="Group 450"/>
              <p:cNvGrpSpPr>
                <a:grpSpLocks/>
              </p:cNvGrpSpPr>
              <p:nvPr/>
            </p:nvGrpSpPr>
            <p:grpSpPr bwMode="auto">
              <a:xfrm>
                <a:off x="2744004" y="5410200"/>
                <a:ext cx="1478493" cy="155165"/>
                <a:chOff x="2437654" y="4800600"/>
                <a:chExt cx="1478493" cy="155165"/>
              </a:xfrm>
            </p:grpSpPr>
            <p:pic>
              <p:nvPicPr>
                <p:cNvPr id="646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65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94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2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923"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50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2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48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82"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4545" name="Group 15"/>
            <p:cNvGrpSpPr>
              <a:grpSpLocks/>
            </p:cNvGrpSpPr>
            <p:nvPr/>
          </p:nvGrpSpPr>
          <p:grpSpPr bwMode="auto">
            <a:xfrm>
              <a:off x="685800" y="4950235"/>
              <a:ext cx="1478493" cy="764765"/>
              <a:chOff x="922730" y="4800600"/>
              <a:chExt cx="1478493" cy="764765"/>
            </a:xfrm>
          </p:grpSpPr>
          <p:grpSp>
            <p:nvGrpSpPr>
              <p:cNvPr id="64638" name="Group 2"/>
              <p:cNvGrpSpPr>
                <a:grpSpLocks/>
              </p:cNvGrpSpPr>
              <p:nvPr/>
            </p:nvGrpSpPr>
            <p:grpSpPr bwMode="auto">
              <a:xfrm>
                <a:off x="922730" y="4800600"/>
                <a:ext cx="1478493" cy="155165"/>
                <a:chOff x="617930" y="4800600"/>
                <a:chExt cx="1478493" cy="155165"/>
              </a:xfrm>
            </p:grpSpPr>
            <p:pic>
              <p:nvPicPr>
                <p:cNvPr id="646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78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8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8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7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85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39" name="Group 212"/>
              <p:cNvGrpSpPr>
                <a:grpSpLocks/>
              </p:cNvGrpSpPr>
              <p:nvPr/>
            </p:nvGrpSpPr>
            <p:grpSpPr bwMode="auto">
              <a:xfrm>
                <a:off x="922730" y="4953000"/>
                <a:ext cx="1478493" cy="155165"/>
                <a:chOff x="617930" y="4800600"/>
                <a:chExt cx="1478493" cy="155165"/>
              </a:xfrm>
            </p:grpSpPr>
            <p:pic>
              <p:nvPicPr>
                <p:cNvPr id="6466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78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7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85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40" name="Group 248"/>
              <p:cNvGrpSpPr>
                <a:grpSpLocks/>
              </p:cNvGrpSpPr>
              <p:nvPr/>
            </p:nvGrpSpPr>
            <p:grpSpPr bwMode="auto">
              <a:xfrm>
                <a:off x="922730" y="5105400"/>
                <a:ext cx="1478493" cy="155165"/>
                <a:chOff x="617930" y="4800600"/>
                <a:chExt cx="1478493" cy="155165"/>
              </a:xfrm>
            </p:grpSpPr>
            <p:pic>
              <p:nvPicPr>
                <p:cNvPr id="646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78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7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85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41" name="Group 284"/>
              <p:cNvGrpSpPr>
                <a:grpSpLocks/>
              </p:cNvGrpSpPr>
              <p:nvPr/>
            </p:nvGrpSpPr>
            <p:grpSpPr bwMode="auto">
              <a:xfrm>
                <a:off x="922730" y="5257800"/>
                <a:ext cx="1478493" cy="155165"/>
                <a:chOff x="617930" y="4800600"/>
                <a:chExt cx="1478493" cy="155165"/>
              </a:xfrm>
            </p:grpSpPr>
            <p:pic>
              <p:nvPicPr>
                <p:cNvPr id="646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78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7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85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642" name="Group 459"/>
              <p:cNvGrpSpPr>
                <a:grpSpLocks/>
              </p:cNvGrpSpPr>
              <p:nvPr/>
            </p:nvGrpSpPr>
            <p:grpSpPr bwMode="auto">
              <a:xfrm>
                <a:off x="922730" y="5410200"/>
                <a:ext cx="1478493" cy="155165"/>
                <a:chOff x="617930" y="4800600"/>
                <a:chExt cx="1478493" cy="155165"/>
              </a:xfrm>
            </p:grpSpPr>
            <p:pic>
              <p:nvPicPr>
                <p:cNvPr id="646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9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78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76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858"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4546" name="Group 18"/>
            <p:cNvGrpSpPr>
              <a:grpSpLocks/>
            </p:cNvGrpSpPr>
            <p:nvPr/>
          </p:nvGrpSpPr>
          <p:grpSpPr bwMode="auto">
            <a:xfrm>
              <a:off x="4328348" y="4950235"/>
              <a:ext cx="1478493" cy="764765"/>
              <a:chOff x="4565278" y="4800600"/>
              <a:chExt cx="1478493" cy="764765"/>
            </a:xfrm>
          </p:grpSpPr>
          <p:grpSp>
            <p:nvGrpSpPr>
              <p:cNvPr id="64593" name="Group 13"/>
              <p:cNvGrpSpPr>
                <a:grpSpLocks/>
              </p:cNvGrpSpPr>
              <p:nvPr/>
            </p:nvGrpSpPr>
            <p:grpSpPr bwMode="auto">
              <a:xfrm>
                <a:off x="4565278" y="4800600"/>
                <a:ext cx="1478493" cy="155165"/>
                <a:chOff x="4310666" y="4800600"/>
                <a:chExt cx="1478493" cy="155165"/>
              </a:xfrm>
            </p:grpSpPr>
            <p:pic>
              <p:nvPicPr>
                <p:cNvPr id="646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66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95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7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3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5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84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0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59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94" name="Group 221"/>
              <p:cNvGrpSpPr>
                <a:grpSpLocks/>
              </p:cNvGrpSpPr>
              <p:nvPr/>
            </p:nvGrpSpPr>
            <p:grpSpPr bwMode="auto">
              <a:xfrm>
                <a:off x="4565278" y="4953000"/>
                <a:ext cx="1478493" cy="155165"/>
                <a:chOff x="4310666" y="4800600"/>
                <a:chExt cx="1478493" cy="155165"/>
              </a:xfrm>
            </p:grpSpPr>
            <p:pic>
              <p:nvPicPr>
                <p:cNvPr id="646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66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95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7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3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5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84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0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59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95" name="Group 257"/>
              <p:cNvGrpSpPr>
                <a:grpSpLocks/>
              </p:cNvGrpSpPr>
              <p:nvPr/>
            </p:nvGrpSpPr>
            <p:grpSpPr bwMode="auto">
              <a:xfrm>
                <a:off x="4565278" y="5105400"/>
                <a:ext cx="1478493" cy="155165"/>
                <a:chOff x="4310666" y="4800600"/>
                <a:chExt cx="1478493" cy="155165"/>
              </a:xfrm>
            </p:grpSpPr>
            <p:pic>
              <p:nvPicPr>
                <p:cNvPr id="646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66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95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7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3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5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84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0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59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96" name="Group 293"/>
              <p:cNvGrpSpPr>
                <a:grpSpLocks/>
              </p:cNvGrpSpPr>
              <p:nvPr/>
            </p:nvGrpSpPr>
            <p:grpSpPr bwMode="auto">
              <a:xfrm>
                <a:off x="4565278" y="5257800"/>
                <a:ext cx="1478493" cy="155165"/>
                <a:chOff x="4310666" y="4800600"/>
                <a:chExt cx="1478493" cy="155165"/>
              </a:xfrm>
            </p:grpSpPr>
            <p:pic>
              <p:nvPicPr>
                <p:cNvPr id="646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66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95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7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3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5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84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0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59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97" name="Group 468"/>
              <p:cNvGrpSpPr>
                <a:grpSpLocks/>
              </p:cNvGrpSpPr>
              <p:nvPr/>
            </p:nvGrpSpPr>
            <p:grpSpPr bwMode="auto">
              <a:xfrm>
                <a:off x="4565278" y="5410200"/>
                <a:ext cx="1478493" cy="155165"/>
                <a:chOff x="4310666" y="4800600"/>
                <a:chExt cx="1478493" cy="155165"/>
              </a:xfrm>
            </p:grpSpPr>
            <p:pic>
              <p:nvPicPr>
                <p:cNvPr id="645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66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9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95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7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3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5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84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0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594"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4547" name="Group 19"/>
            <p:cNvGrpSpPr>
              <a:grpSpLocks/>
            </p:cNvGrpSpPr>
            <p:nvPr/>
          </p:nvGrpSpPr>
          <p:grpSpPr bwMode="auto">
            <a:xfrm>
              <a:off x="6149621" y="4950235"/>
              <a:ext cx="1478493" cy="764765"/>
              <a:chOff x="6386551" y="4800600"/>
              <a:chExt cx="1478493" cy="764765"/>
            </a:xfrm>
          </p:grpSpPr>
          <p:grpSp>
            <p:nvGrpSpPr>
              <p:cNvPr id="64548" name="Group 14"/>
              <p:cNvGrpSpPr>
                <a:grpSpLocks/>
              </p:cNvGrpSpPr>
              <p:nvPr/>
            </p:nvGrpSpPr>
            <p:grpSpPr bwMode="auto">
              <a:xfrm>
                <a:off x="6386551" y="4800600"/>
                <a:ext cx="1478493" cy="155165"/>
                <a:chOff x="6081751" y="4800600"/>
                <a:chExt cx="1478493" cy="155165"/>
              </a:xfrm>
            </p:grpSpPr>
            <p:pic>
              <p:nvPicPr>
                <p:cNvPr id="645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5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0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36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0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6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92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9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458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9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7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49" name="Group 230"/>
              <p:cNvGrpSpPr>
                <a:grpSpLocks/>
              </p:cNvGrpSpPr>
              <p:nvPr/>
            </p:nvGrpSpPr>
            <p:grpSpPr bwMode="auto">
              <a:xfrm>
                <a:off x="6386551" y="4953000"/>
                <a:ext cx="1478493" cy="155165"/>
                <a:chOff x="6081751" y="4800600"/>
                <a:chExt cx="1478493" cy="155165"/>
              </a:xfrm>
            </p:grpSpPr>
            <p:pic>
              <p:nvPicPr>
                <p:cNvPr id="6457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5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0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36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0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6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92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458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8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7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50" name="Group 266"/>
              <p:cNvGrpSpPr>
                <a:grpSpLocks/>
              </p:cNvGrpSpPr>
              <p:nvPr/>
            </p:nvGrpSpPr>
            <p:grpSpPr bwMode="auto">
              <a:xfrm>
                <a:off x="6386551" y="5105400"/>
                <a:ext cx="1478493" cy="155165"/>
                <a:chOff x="6081751" y="4800600"/>
                <a:chExt cx="1478493" cy="155165"/>
              </a:xfrm>
            </p:grpSpPr>
            <p:pic>
              <p:nvPicPr>
                <p:cNvPr id="6456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5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0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36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0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6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92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458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7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51" name="Group 302"/>
              <p:cNvGrpSpPr>
                <a:grpSpLocks/>
              </p:cNvGrpSpPr>
              <p:nvPr/>
            </p:nvGrpSpPr>
            <p:grpSpPr bwMode="auto">
              <a:xfrm>
                <a:off x="6386551" y="5257800"/>
                <a:ext cx="1478493" cy="155165"/>
                <a:chOff x="6081751" y="4800600"/>
                <a:chExt cx="1478493" cy="155165"/>
              </a:xfrm>
            </p:grpSpPr>
            <p:pic>
              <p:nvPicPr>
                <p:cNvPr id="645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5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0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36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0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6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92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458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7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52" name="Group 477"/>
              <p:cNvGrpSpPr>
                <a:grpSpLocks/>
              </p:cNvGrpSpPr>
              <p:nvPr/>
            </p:nvGrpSpPr>
            <p:grpSpPr bwMode="auto">
              <a:xfrm>
                <a:off x="6386551" y="5410200"/>
                <a:ext cx="1478493" cy="155165"/>
                <a:chOff x="6081751" y="4800600"/>
                <a:chExt cx="1478493" cy="155165"/>
              </a:xfrm>
            </p:grpSpPr>
            <p:pic>
              <p:nvPicPr>
                <p:cNvPr id="645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5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04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361"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020"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60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926"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4585"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79" y="4800600"/>
                  <a:ext cx="185659" cy="1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64519" name="TextBox 39"/>
          <p:cNvSpPr txBox="1">
            <a:spLocks noChangeArrowheads="1"/>
          </p:cNvSpPr>
          <p:nvPr/>
        </p:nvSpPr>
        <p:spPr bwMode="auto">
          <a:xfrm>
            <a:off x="7770813" y="1765477"/>
            <a:ext cx="1211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800" b="1" dirty="0">
                <a:solidFill>
                  <a:schemeClr val="tx1"/>
                </a:solidFill>
                <a:latin typeface="Georgia" panose="02040502050405020303" pitchFamily="18" charset="0"/>
              </a:rPr>
              <a:t>1 </a:t>
            </a:r>
            <a:endParaRPr lang="en-US" altLang="en-US" sz="1800" b="1" dirty="0" smtClean="0">
              <a:solidFill>
                <a:schemeClr val="tx1"/>
              </a:solidFill>
              <a:latin typeface="Georgia" panose="02040502050405020303" pitchFamily="18" charset="0"/>
            </a:endParaRPr>
          </a:p>
          <a:p>
            <a:pPr algn="ctr" eaLnBrk="1" hangingPunct="1">
              <a:spcBef>
                <a:spcPct val="0"/>
              </a:spcBef>
              <a:buFontTx/>
              <a:buNone/>
            </a:pPr>
            <a:r>
              <a:rPr lang="en-US" altLang="en-US" sz="1800" b="1" dirty="0" smtClean="0">
                <a:solidFill>
                  <a:schemeClr val="tx1"/>
                </a:solidFill>
                <a:latin typeface="Georgia" panose="02040502050405020303" pitchFamily="18" charset="0"/>
              </a:rPr>
              <a:t>degree</a:t>
            </a:r>
            <a:endParaRPr lang="en-US" altLang="en-US" sz="1800" b="1" dirty="0">
              <a:solidFill>
                <a:schemeClr val="tx1"/>
              </a:solidFill>
              <a:latin typeface="Georgia" panose="02040502050405020303" pitchFamily="18" charset="0"/>
            </a:endParaRPr>
          </a:p>
        </p:txBody>
      </p:sp>
      <p:sp>
        <p:nvSpPr>
          <p:cNvPr id="37" name="TextBox 36"/>
          <p:cNvSpPr txBox="1">
            <a:spLocks noChangeArrowheads="1"/>
          </p:cNvSpPr>
          <p:nvPr/>
        </p:nvSpPr>
        <p:spPr bwMode="auto">
          <a:xfrm>
            <a:off x="7608888" y="4126350"/>
            <a:ext cx="1535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800" b="1" dirty="0">
                <a:solidFill>
                  <a:schemeClr val="tx1"/>
                </a:solidFill>
                <a:latin typeface="Georgia" panose="02040502050405020303" pitchFamily="18" charset="0"/>
              </a:rPr>
              <a:t>120 </a:t>
            </a:r>
            <a:endParaRPr lang="en-US" altLang="en-US" sz="1800" b="1" dirty="0" smtClean="0">
              <a:solidFill>
                <a:schemeClr val="tx1"/>
              </a:solidFill>
              <a:latin typeface="Georgia" panose="02040502050405020303" pitchFamily="18" charset="0"/>
            </a:endParaRPr>
          </a:p>
          <a:p>
            <a:pPr algn="ctr" eaLnBrk="1" hangingPunct="1">
              <a:spcBef>
                <a:spcPct val="0"/>
              </a:spcBef>
              <a:buFontTx/>
              <a:buNone/>
            </a:pPr>
            <a:r>
              <a:rPr lang="en-US" altLang="en-US" sz="1800" b="1" dirty="0" smtClean="0">
                <a:solidFill>
                  <a:schemeClr val="tx1"/>
                </a:solidFill>
                <a:latin typeface="Georgia" panose="02040502050405020303" pitchFamily="18" charset="0"/>
              </a:rPr>
              <a:t>credits</a:t>
            </a:r>
            <a:endParaRPr lang="en-US" altLang="en-US" sz="1800" b="1" dirty="0">
              <a:solidFill>
                <a:schemeClr val="tx1"/>
              </a:solidFill>
              <a:latin typeface="Georgia" panose="02040502050405020303" pitchFamily="18" charset="0"/>
            </a:endParaRPr>
          </a:p>
        </p:txBody>
      </p:sp>
      <p:sp>
        <p:nvSpPr>
          <p:cNvPr id="350" name="TextBox 349"/>
          <p:cNvSpPr txBox="1">
            <a:spLocks noChangeArrowheads="1"/>
          </p:cNvSpPr>
          <p:nvPr/>
        </p:nvSpPr>
        <p:spPr bwMode="auto">
          <a:xfrm>
            <a:off x="7638522" y="5248328"/>
            <a:ext cx="14758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800" b="1" dirty="0">
                <a:solidFill>
                  <a:schemeClr val="tx1"/>
                </a:solidFill>
                <a:latin typeface="Georgia" panose="02040502050405020303" pitchFamily="18" charset="0"/>
              </a:rPr>
              <a:t>1600 hours</a:t>
            </a:r>
          </a:p>
        </p:txBody>
      </p:sp>
      <p:grpSp>
        <p:nvGrpSpPr>
          <p:cNvPr id="27" name="Group 26"/>
          <p:cNvGrpSpPr>
            <a:grpSpLocks/>
          </p:cNvGrpSpPr>
          <p:nvPr/>
        </p:nvGrpSpPr>
        <p:grpSpPr bwMode="auto">
          <a:xfrm>
            <a:off x="786578" y="3952245"/>
            <a:ext cx="6643688" cy="889000"/>
            <a:chOff x="835349" y="3860898"/>
            <a:chExt cx="6643215" cy="889380"/>
          </a:xfrm>
        </p:grpSpPr>
        <p:grpSp>
          <p:nvGrpSpPr>
            <p:cNvPr id="64524" name="Group 24"/>
            <p:cNvGrpSpPr>
              <a:grpSpLocks/>
            </p:cNvGrpSpPr>
            <p:nvPr/>
          </p:nvGrpSpPr>
          <p:grpSpPr bwMode="auto">
            <a:xfrm>
              <a:off x="835349" y="3860898"/>
              <a:ext cx="1179394" cy="889380"/>
              <a:chOff x="772923" y="3810000"/>
              <a:chExt cx="1179394" cy="889380"/>
            </a:xfrm>
          </p:grpSpPr>
          <p:grpSp>
            <p:nvGrpSpPr>
              <p:cNvPr id="64540" name="Group 21"/>
              <p:cNvGrpSpPr>
                <a:grpSpLocks/>
              </p:cNvGrpSpPr>
              <p:nvPr/>
            </p:nvGrpSpPr>
            <p:grpSpPr bwMode="auto">
              <a:xfrm>
                <a:off x="772923" y="4242180"/>
                <a:ext cx="1179394" cy="457200"/>
                <a:chOff x="772923" y="4242180"/>
                <a:chExt cx="1179394" cy="457200"/>
              </a:xfrm>
            </p:grpSpPr>
            <p:pic>
              <p:nvPicPr>
                <p:cNvPr id="645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385"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3"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54" y="381000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5" name="Group 486"/>
            <p:cNvGrpSpPr>
              <a:grpSpLocks/>
            </p:cNvGrpSpPr>
            <p:nvPr/>
          </p:nvGrpSpPr>
          <p:grpSpPr bwMode="auto">
            <a:xfrm>
              <a:off x="2656623" y="3860898"/>
              <a:ext cx="1179394" cy="889380"/>
              <a:chOff x="772923" y="3810000"/>
              <a:chExt cx="1179394" cy="889380"/>
            </a:xfrm>
          </p:grpSpPr>
          <p:grpSp>
            <p:nvGrpSpPr>
              <p:cNvPr id="64536" name="Group 487"/>
              <p:cNvGrpSpPr>
                <a:grpSpLocks/>
              </p:cNvGrpSpPr>
              <p:nvPr/>
            </p:nvGrpSpPr>
            <p:grpSpPr bwMode="auto">
              <a:xfrm>
                <a:off x="772923" y="4242180"/>
                <a:ext cx="1179394" cy="457200"/>
                <a:chOff x="772923" y="4242180"/>
                <a:chExt cx="1179394" cy="457200"/>
              </a:xfrm>
            </p:grpSpPr>
            <p:pic>
              <p:nvPicPr>
                <p:cNvPr id="6453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385"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3"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54" y="381000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6" name="Group 491"/>
            <p:cNvGrpSpPr>
              <a:grpSpLocks/>
            </p:cNvGrpSpPr>
            <p:nvPr/>
          </p:nvGrpSpPr>
          <p:grpSpPr bwMode="auto">
            <a:xfrm>
              <a:off x="4477897" y="3860898"/>
              <a:ext cx="1179394" cy="889380"/>
              <a:chOff x="772923" y="3810000"/>
              <a:chExt cx="1179394" cy="889380"/>
            </a:xfrm>
          </p:grpSpPr>
          <p:grpSp>
            <p:nvGrpSpPr>
              <p:cNvPr id="64532" name="Group 492"/>
              <p:cNvGrpSpPr>
                <a:grpSpLocks/>
              </p:cNvGrpSpPr>
              <p:nvPr/>
            </p:nvGrpSpPr>
            <p:grpSpPr bwMode="auto">
              <a:xfrm>
                <a:off x="772923" y="4242180"/>
                <a:ext cx="1179394" cy="457200"/>
                <a:chOff x="772923" y="4242180"/>
                <a:chExt cx="1179394" cy="457200"/>
              </a:xfrm>
            </p:grpSpPr>
            <p:pic>
              <p:nvPicPr>
                <p:cNvPr id="6453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385"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3"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54" y="381000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27" name="Group 496"/>
            <p:cNvGrpSpPr>
              <a:grpSpLocks/>
            </p:cNvGrpSpPr>
            <p:nvPr/>
          </p:nvGrpSpPr>
          <p:grpSpPr bwMode="auto">
            <a:xfrm>
              <a:off x="6299170" y="3860898"/>
              <a:ext cx="1179394" cy="889380"/>
              <a:chOff x="772923" y="3810000"/>
              <a:chExt cx="1179394" cy="889380"/>
            </a:xfrm>
          </p:grpSpPr>
          <p:grpSp>
            <p:nvGrpSpPr>
              <p:cNvPr id="64528" name="Group 497"/>
              <p:cNvGrpSpPr>
                <a:grpSpLocks/>
              </p:cNvGrpSpPr>
              <p:nvPr/>
            </p:nvGrpSpPr>
            <p:grpSpPr bwMode="auto">
              <a:xfrm>
                <a:off x="772923" y="4242180"/>
                <a:ext cx="1179394" cy="457200"/>
                <a:chOff x="772923" y="4242180"/>
                <a:chExt cx="1179394" cy="457200"/>
              </a:xfrm>
            </p:grpSpPr>
            <p:pic>
              <p:nvPicPr>
                <p:cNvPr id="6453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385"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3" y="424218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54" y="3810000"/>
                <a:ext cx="5709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4523" name="TextBox 1"/>
          <p:cNvSpPr txBox="1">
            <a:spLocks noChangeArrowheads="1"/>
          </p:cNvSpPr>
          <p:nvPr/>
        </p:nvSpPr>
        <p:spPr bwMode="auto">
          <a:xfrm>
            <a:off x="1837327" y="5954490"/>
            <a:ext cx="725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r" eaLnBrk="1" hangingPunct="1">
              <a:spcBef>
                <a:spcPct val="0"/>
              </a:spcBef>
              <a:buFontTx/>
              <a:buNone/>
            </a:pPr>
            <a:r>
              <a:rPr lang="en-US" altLang="en-US" sz="1400" dirty="0">
                <a:solidFill>
                  <a:schemeClr val="tx1"/>
                </a:solidFill>
                <a:latin typeface="Georgia" charset="0"/>
                <a:ea typeface="Georgia" charset="0"/>
                <a:cs typeface="Georgia" charset="0"/>
              </a:rPr>
              <a:t>Source:  Cracking the Credit Hour, New America </a:t>
            </a:r>
            <a:r>
              <a:rPr lang="en-US" altLang="en-US" sz="1400" dirty="0" smtClean="0">
                <a:solidFill>
                  <a:schemeClr val="tx1"/>
                </a:solidFill>
                <a:latin typeface="Georgia" charset="0"/>
                <a:ea typeface="Georgia" charset="0"/>
                <a:cs typeface="Georgia" charset="0"/>
              </a:rPr>
              <a:t>Foundation.</a:t>
            </a:r>
            <a:r>
              <a:rPr lang="en-US" altLang="en-US" sz="1800" dirty="0" smtClean="0">
                <a:solidFill>
                  <a:schemeClr val="tx1"/>
                </a:solidFill>
                <a:latin typeface="Georgia" charset="0"/>
                <a:ea typeface="Georgia" charset="0"/>
                <a:cs typeface="Georgia" charset="0"/>
              </a:rPr>
              <a:t> </a:t>
            </a:r>
            <a:endParaRPr lang="en-US" altLang="en-US" sz="1800" dirty="0">
              <a:solidFill>
                <a:schemeClr val="tx1"/>
              </a:solidFill>
              <a:latin typeface="Georgia" charset="0"/>
              <a:ea typeface="Georgia" charset="0"/>
              <a:cs typeface="Georgia" charset="0"/>
            </a:endParaRPr>
          </a:p>
        </p:txBody>
      </p:sp>
    </p:spTree>
    <p:extLst>
      <p:ext uri="{BB962C8B-B14F-4D97-AF65-F5344CB8AC3E}">
        <p14:creationId xmlns:p14="http://schemas.microsoft.com/office/powerpoint/2010/main" val="349159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0"/>
                                        </p:tgtEl>
                                        <p:attrNameLst>
                                          <p:attrName>style.visibility</p:attrName>
                                        </p:attrNameLst>
                                      </p:cBhvr>
                                      <p:to>
                                        <p:strVal val="visible"/>
                                      </p:to>
                                    </p:set>
                                    <p:animEffect transition="in" filter="fade">
                                      <p:cBhvr>
                                        <p:cTn id="23" dur="500"/>
                                        <p:tgtEl>
                                          <p:spTgt spid="350"/>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35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0"/>
            <a:ext cx="3886200" cy="2362200"/>
          </a:xfrm>
        </p:spPr>
        <p:txBody>
          <a:bodyPr/>
          <a:lstStyle/>
          <a:p>
            <a:r>
              <a:rPr lang="en-US" sz="3200" dirty="0" smtClean="0">
                <a:latin typeface="Georgia" panose="02040502050405020303" pitchFamily="18" charset="0"/>
              </a:rPr>
              <a:t>The Increasing Importance of  Non-Degree</a:t>
            </a:r>
            <a:br>
              <a:rPr lang="en-US" sz="3200" dirty="0" smtClean="0">
                <a:latin typeface="Georgia" panose="02040502050405020303" pitchFamily="18" charset="0"/>
              </a:rPr>
            </a:br>
            <a:r>
              <a:rPr lang="en-US" sz="3200" dirty="0" smtClean="0">
                <a:latin typeface="Georgia" panose="02040502050405020303" pitchFamily="18" charset="0"/>
              </a:rPr>
              <a:t>Credentialing</a:t>
            </a:r>
            <a:endParaRPr lang="en-US" sz="3200" dirty="0">
              <a:latin typeface="Georgia" panose="020405020504050203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3" y="2590800"/>
            <a:ext cx="5017163" cy="37725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865" y="457200"/>
            <a:ext cx="5238135" cy="3152051"/>
          </a:xfrm>
          <a:prstGeom prst="rect">
            <a:avLst/>
          </a:prstGeom>
        </p:spPr>
      </p:pic>
      <p:sp>
        <p:nvSpPr>
          <p:cNvPr id="7" name="Rectangle 6"/>
          <p:cNvSpPr/>
          <p:nvPr/>
        </p:nvSpPr>
        <p:spPr>
          <a:xfrm>
            <a:off x="-3733801" y="-152400"/>
            <a:ext cx="3505200" cy="498752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effectLst>
                  <a:outerShdw sx="1000" sy="1000" algn="ctr" rotWithShape="0">
                    <a:schemeClr val="tx1"/>
                  </a:outerShdw>
                </a:effectLst>
              </a:rPr>
              <a:t>The Response from 190 Institutions (11% C.C., 12% Baccalaureate, 27% master’s colleges &amp; </a:t>
            </a:r>
            <a:r>
              <a:rPr lang="en-US" dirty="0" err="1" smtClean="0">
                <a:solidFill>
                  <a:schemeClr val="tx1"/>
                </a:solidFill>
                <a:effectLst>
                  <a:outerShdw sx="1000" sy="1000" algn="ctr" rotWithShape="0">
                    <a:schemeClr val="tx1"/>
                  </a:outerShdw>
                </a:effectLst>
              </a:rPr>
              <a:t>univ</a:t>
            </a:r>
            <a:r>
              <a:rPr lang="en-US" dirty="0" smtClean="0">
                <a:solidFill>
                  <a:schemeClr val="tx1"/>
                </a:solidFill>
                <a:effectLst>
                  <a:outerShdw sx="1000" sy="1000" algn="ctr" rotWithShape="0">
                    <a:schemeClr val="tx1"/>
                  </a:outerShdw>
                </a:effectLst>
              </a:rPr>
              <a:t>, and 50% Doctoral granting)</a:t>
            </a:r>
          </a:p>
          <a:p>
            <a:pPr algn="ctr"/>
            <a:endParaRPr lang="en-US" dirty="0">
              <a:solidFill>
                <a:schemeClr val="tx1"/>
              </a:solidFill>
              <a:effectLst>
                <a:outerShdw sx="1000" sy="1000" algn="ctr" rotWithShape="0">
                  <a:schemeClr val="tx1"/>
                </a:outerShdw>
              </a:effectLst>
            </a:endParaRPr>
          </a:p>
          <a:p>
            <a:pPr algn="ctr"/>
            <a:r>
              <a:rPr lang="en-US" dirty="0" smtClean="0">
                <a:solidFill>
                  <a:schemeClr val="tx1"/>
                </a:solidFill>
                <a:effectLst>
                  <a:outerShdw sx="1000" sy="1000" algn="ctr" rotWithShape="0">
                    <a:schemeClr val="tx1"/>
                  </a:outerShdw>
                </a:effectLst>
              </a:rPr>
              <a:t>Read as: 70% of respondents offered non-credit training courses or programs</a:t>
            </a:r>
            <a:r>
              <a:rPr lang="mr-IN" dirty="0" smtClean="0">
                <a:solidFill>
                  <a:schemeClr val="tx1"/>
                </a:solidFill>
                <a:effectLst>
                  <a:outerShdw sx="1000" sy="1000" algn="ctr" rotWithShape="0">
                    <a:schemeClr val="tx1"/>
                  </a:outerShdw>
                </a:effectLst>
              </a:rPr>
              <a:t>…</a:t>
            </a:r>
            <a:r>
              <a:rPr lang="en-US" dirty="0" err="1" smtClean="0">
                <a:solidFill>
                  <a:schemeClr val="tx1"/>
                </a:solidFill>
                <a:effectLst>
                  <a:outerShdw sx="1000" sy="1000" algn="ctr" rotWithShape="0">
                    <a:schemeClr val="tx1"/>
                  </a:outerShdw>
                </a:effectLst>
              </a:rPr>
              <a:t>ect</a:t>
            </a:r>
            <a:r>
              <a:rPr lang="en-US" dirty="0" smtClean="0">
                <a:solidFill>
                  <a:schemeClr val="tx1"/>
                </a:solidFill>
                <a:effectLst>
                  <a:outerShdw sx="1000" sy="1000" algn="ctr" rotWithShape="0">
                    <a:schemeClr val="tx1"/>
                  </a:outerShdw>
                </a:effectLst>
              </a:rPr>
              <a:t>.</a:t>
            </a:r>
          </a:p>
          <a:p>
            <a:pPr algn="ctr"/>
            <a:endParaRPr lang="en-US" dirty="0">
              <a:solidFill>
                <a:schemeClr val="tx1"/>
              </a:solidFill>
              <a:effectLst>
                <a:outerShdw sx="1000" sy="1000" algn="ctr" rotWithShape="0">
                  <a:schemeClr val="tx1"/>
                </a:outerShdw>
              </a:effectLst>
            </a:endParaRPr>
          </a:p>
          <a:p>
            <a:pPr algn="ctr"/>
            <a:r>
              <a:rPr lang="en-US" dirty="0" smtClean="0">
                <a:solidFill>
                  <a:schemeClr val="tx1"/>
                </a:solidFill>
                <a:effectLst>
                  <a:outerShdw sx="1000" sy="1000" algn="ctr" rotWithShape="0">
                    <a:schemeClr val="tx1"/>
                  </a:outerShdw>
                </a:effectLst>
              </a:rPr>
              <a:t>32% of all unit revenue at community colleges came from non-credit training courses or programs </a:t>
            </a:r>
            <a:r>
              <a:rPr lang="mr-IN" dirty="0" smtClean="0">
                <a:solidFill>
                  <a:schemeClr val="tx1"/>
                </a:solidFill>
                <a:effectLst>
                  <a:outerShdw sx="1000" sy="1000" algn="ctr" rotWithShape="0">
                    <a:schemeClr val="tx1"/>
                  </a:outerShdw>
                </a:effectLst>
              </a:rPr>
              <a:t>…</a:t>
            </a:r>
            <a:r>
              <a:rPr lang="en-US" dirty="0" err="1" smtClean="0">
                <a:solidFill>
                  <a:schemeClr val="tx1"/>
                </a:solidFill>
                <a:effectLst>
                  <a:outerShdw sx="1000" sy="1000" algn="ctr" rotWithShape="0">
                    <a:schemeClr val="tx1"/>
                  </a:outerShdw>
                </a:effectLst>
              </a:rPr>
              <a:t>ect</a:t>
            </a:r>
            <a:r>
              <a:rPr lang="en-US" dirty="0" smtClean="0">
                <a:solidFill>
                  <a:schemeClr val="tx1"/>
                </a:solidFill>
                <a:effectLst>
                  <a:outerShdw sx="1000" sy="1000" algn="ctr" rotWithShape="0">
                    <a:schemeClr val="tx1"/>
                  </a:outerShdw>
                </a:effectLst>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47381">
            <a:off x="6572286" y="3635335"/>
            <a:ext cx="1849967" cy="2663715"/>
          </a:xfrm>
          <a:prstGeom prst="rect">
            <a:avLst/>
          </a:prstGeom>
          <a:effectLst>
            <a:outerShdw blurRad="50800" dist="76200" dir="8100000" algn="tr" rotWithShape="0">
              <a:prstClr val="black">
                <a:alpha val="40000"/>
              </a:prstClr>
            </a:outerShdw>
          </a:effectLst>
        </p:spPr>
      </p:pic>
    </p:spTree>
    <p:extLst>
      <p:ext uri="{BB962C8B-B14F-4D97-AF65-F5344CB8AC3E}">
        <p14:creationId xmlns:p14="http://schemas.microsoft.com/office/powerpoint/2010/main" val="2701687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0210"/>
            <a:ext cx="5867400" cy="1594820"/>
          </a:xfrm>
        </p:spPr>
        <p:txBody>
          <a:bodyPr/>
          <a:lstStyle/>
          <a:p>
            <a:pPr>
              <a:defRPr/>
            </a:pPr>
            <a:r>
              <a:rPr lang="en-US" dirty="0" smtClean="0">
                <a:latin typeface="Georgia" panose="02040502050405020303" pitchFamily="18" charset="0"/>
              </a:rPr>
              <a:t>Data Poor to Data Rich</a:t>
            </a:r>
            <a:endParaRPr lang="en-US" dirty="0">
              <a:latin typeface="Georgia" panose="02040502050405020303" pitchFamily="18" charset="0"/>
            </a:endParaRPr>
          </a:p>
        </p:txBody>
      </p:sp>
      <p:pic>
        <p:nvPicPr>
          <p:cNvPr id="66564" name="Picture 5" descr="http://ww1.prweb.com/prfiles/2014/05/27/11888897/wcet-par-logos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2939558"/>
            <a:ext cx="27432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http://photos.prnewswire.com/prnvar/20131107/PH12179LOGO?max=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4896858"/>
            <a:ext cx="29146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descr="The Integrated Postsecondary Education Data Syste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78" y="2515818"/>
            <a:ext cx="336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1" descr="http://www.air.org/images/cms/deltaproject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533" y="4047336"/>
            <a:ext cx="35353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762" y="1344738"/>
            <a:ext cx="3832575" cy="1180570"/>
          </a:xfrm>
          <a:prstGeom prst="rect">
            <a:avLst/>
          </a:prstGeom>
        </p:spPr>
      </p:pic>
    </p:spTree>
    <p:extLst>
      <p:ext uri="{BB962C8B-B14F-4D97-AF65-F5344CB8AC3E}">
        <p14:creationId xmlns:p14="http://schemas.microsoft.com/office/powerpoint/2010/main" val="308621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latin typeface="Georgia" panose="02040502050405020303" pitchFamily="18" charset="0"/>
              </a:rPr>
              <a:t>Data Poor to Data Rich </a:t>
            </a:r>
            <a:endParaRPr lang="en-US" dirty="0">
              <a:latin typeface="Georgia" panose="02040502050405020303" pitchFamily="18" charset="0"/>
            </a:endParaRPr>
          </a:p>
        </p:txBody>
      </p:sp>
      <p:pic>
        <p:nvPicPr>
          <p:cNvPr id="68611" name="Picture 2" descr="http://www.nacubo.org/Images/styleguide/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66913"/>
            <a:ext cx="24765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tse1.mm.bing.net/th?&amp;id=OIP.Mfceb88f7f52dde6e2e0b512ca038c1c7o0&amp;w=300&amp;h=300&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14575"/>
            <a:ext cx="2857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5"/>
          <p:cNvSpPr txBox="1">
            <a:spLocks noChangeArrowheads="1"/>
          </p:cNvSpPr>
          <p:nvPr/>
        </p:nvSpPr>
        <p:spPr bwMode="auto">
          <a:xfrm>
            <a:off x="609600" y="37338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dirty="0">
                <a:solidFill>
                  <a:schemeClr val="tx1"/>
                </a:solidFill>
                <a:latin typeface="Georgia" charset="0"/>
                <a:ea typeface="Georgia" charset="0"/>
                <a:cs typeface="Georgia" charset="0"/>
              </a:rPr>
              <a:t>National Study of Instructional Costs and  Productivity</a:t>
            </a:r>
          </a:p>
        </p:txBody>
      </p:sp>
      <p:sp>
        <p:nvSpPr>
          <p:cNvPr id="68614" name="AutoShape 6" descr="Image result for responsibility centered management"/>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pic>
        <p:nvPicPr>
          <p:cNvPr id="68615" name="Picture 8" descr="http://rcm.arizona.edu/sites/rcm2/files/rcm_color_landscap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4752975"/>
            <a:ext cx="39782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0" descr="Achieving The Dre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287838"/>
            <a:ext cx="2019300" cy="1627187"/>
          </a:xfrm>
          <a:prstGeom prst="rect">
            <a:avLst/>
          </a:prstGeom>
          <a:solidFill>
            <a:schemeClr val="bg2">
              <a:alpha val="70000"/>
            </a:schemeClr>
          </a:solidFill>
          <a:ln>
            <a:noFill/>
          </a:ln>
          <a:extLst/>
        </p:spPr>
      </p:pic>
    </p:spTree>
    <p:extLst>
      <p:ext uri="{BB962C8B-B14F-4D97-AF65-F5344CB8AC3E}">
        <p14:creationId xmlns:p14="http://schemas.microsoft.com/office/powerpoint/2010/main" val="652108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Georgia" panose="02040502050405020303" pitchFamily="18" charset="0"/>
              </a:rPr>
              <a:t>Inputs</a:t>
            </a:r>
            <a:endParaRPr lang="en-US" dirty="0">
              <a:latin typeface="Georgia" panose="02040502050405020303" pitchFamily="18" charset="0"/>
            </a:endParaRPr>
          </a:p>
        </p:txBody>
      </p:sp>
      <p:pic>
        <p:nvPicPr>
          <p:cNvPr id="69635" name="Picture 2" descr="http://www.emory.edu/home/_includes/images/sections/interior-530/academics-faculty-teaching-chalkboard-5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754188"/>
            <a:ext cx="31623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13978670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4038600"/>
            <a:ext cx="31242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http://www.curry.edu/Images/interior/Resources%20and%20services/Conference%20and%20Events/campus-facilit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15777"/>
            <a:ext cx="35814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8" descr="http://media-cache-ak0.pinimg.com/736x/e4/b9/9d/e4b99dc8f246e92f7e3fa8adaa5055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213" y="3729038"/>
            <a:ext cx="2597705" cy="259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11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Georgia" charset="0"/>
                <a:ea typeface="Georgia" charset="0"/>
                <a:cs typeface="Georgia" charset="0"/>
              </a:rPr>
              <a:t>Outputs</a:t>
            </a:r>
            <a:endParaRPr lang="en-US" dirty="0">
              <a:latin typeface="Georgia" charset="0"/>
              <a:ea typeface="Georgia" charset="0"/>
              <a:cs typeface="Georgia" charset="0"/>
            </a:endParaRPr>
          </a:p>
        </p:txBody>
      </p:sp>
      <p:pic>
        <p:nvPicPr>
          <p:cNvPr id="70660" name="Picture 4" descr="DEGREe_profile_st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30" y="4176598"/>
            <a:ext cx="35814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descr="http://tse3.mm.bing.net/th?id=OIP.M36a054816b2fecf19d1ee5386c7f0812o0&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95363"/>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918587" y="3067917"/>
            <a:ext cx="4419600" cy="923330"/>
          </a:xfrm>
          <a:prstGeom prst="rect">
            <a:avLst/>
          </a:prstGeom>
          <a:noFill/>
        </p:spPr>
        <p:txBody>
          <a:bodyPr>
            <a:spAutoFit/>
          </a:bodyPr>
          <a:lstStyle/>
          <a:p>
            <a:pPr algn="ctr" eaLnBrk="1" hangingPunct="1">
              <a:defRPr/>
            </a:pPr>
            <a:r>
              <a:rPr lang="en-US" b="1" dirty="0">
                <a:latin typeface="Georgia" charset="0"/>
                <a:ea typeface="Georgia" charset="0"/>
                <a:cs typeface="Georgia" charset="0"/>
              </a:rPr>
              <a:t>College Scorecard</a:t>
            </a:r>
          </a:p>
          <a:p>
            <a:pPr marL="285750" indent="-285750" eaLnBrk="1" hangingPunct="1">
              <a:buFont typeface="Arial" panose="020B0604020202020204" pitchFamily="34" charset="0"/>
              <a:buChar char="•"/>
              <a:defRPr/>
            </a:pPr>
            <a:endParaRPr lang="en-US" dirty="0">
              <a:latin typeface="Georgia" charset="0"/>
              <a:ea typeface="Georgia" charset="0"/>
              <a:cs typeface="Georgia" charset="0"/>
            </a:endParaRPr>
          </a:p>
          <a:p>
            <a:pPr eaLnBrk="1" hangingPunct="1">
              <a:defRPr/>
            </a:pPr>
            <a:endParaRPr lang="en-US" dirty="0">
              <a:latin typeface="Georgia" charset="0"/>
              <a:ea typeface="Georgia" charset="0"/>
              <a:cs typeface="Georgia" charset="0"/>
            </a:endParaRPr>
          </a:p>
        </p:txBody>
      </p:sp>
      <p:pic>
        <p:nvPicPr>
          <p:cNvPr id="3" name="Picture 2"/>
          <p:cNvPicPr>
            <a:picLocks noChangeAspect="1"/>
          </p:cNvPicPr>
          <p:nvPr/>
        </p:nvPicPr>
        <p:blipFill>
          <a:blip r:embed="rId5"/>
          <a:stretch>
            <a:fillRect/>
          </a:stretch>
        </p:blipFill>
        <p:spPr>
          <a:xfrm>
            <a:off x="422787" y="2036763"/>
            <a:ext cx="4495800" cy="1803400"/>
          </a:xfrm>
          <a:prstGeom prst="rect">
            <a:avLst/>
          </a:prstGeom>
        </p:spPr>
      </p:pic>
      <p:pic>
        <p:nvPicPr>
          <p:cNvPr id="126978" name="Picture 2"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505" y="4329981"/>
            <a:ext cx="3998082" cy="173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766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a:xfrm>
            <a:off x="228600" y="1905000"/>
            <a:ext cx="4114800" cy="4038600"/>
          </a:xfrm>
          <a:ln w="19050">
            <a:noFill/>
            <a:miter lim="800000"/>
            <a:headEnd/>
            <a:tailEnd/>
          </a:ln>
        </p:spPr>
        <p:txBody>
          <a:bodyPr/>
          <a:lstStyle/>
          <a:p>
            <a:pPr algn="ctr">
              <a:buFontTx/>
              <a:buNone/>
              <a:defRPr/>
            </a:pPr>
            <a:endParaRPr lang="en-US" altLang="en-US" dirty="0" smtClean="0"/>
          </a:p>
          <a:p>
            <a:pPr>
              <a:defRPr/>
            </a:pPr>
            <a:r>
              <a:rPr lang="en-US" altLang="en-US" sz="1800" dirty="0" smtClean="0">
                <a:solidFill>
                  <a:schemeClr val="tx1"/>
                </a:solidFill>
                <a:latin typeface="Georgia" charset="0"/>
                <a:ea typeface="Georgia" charset="0"/>
                <a:cs typeface="Georgia" charset="0"/>
              </a:rPr>
              <a:t>Illustrates what students should be expected to know and be able to do once they earn their degrees. </a:t>
            </a:r>
          </a:p>
          <a:p>
            <a:pPr>
              <a:buFontTx/>
              <a:buNone/>
              <a:defRPr/>
            </a:pPr>
            <a:endParaRPr lang="en-US" altLang="en-US" sz="1800" dirty="0" smtClean="0">
              <a:solidFill>
                <a:schemeClr val="tx1"/>
              </a:solidFill>
              <a:latin typeface="Georgia" charset="0"/>
              <a:ea typeface="Georgia" charset="0"/>
              <a:cs typeface="Georgia" charset="0"/>
            </a:endParaRPr>
          </a:p>
          <a:p>
            <a:pPr>
              <a:defRPr/>
            </a:pPr>
            <a:r>
              <a:rPr lang="en-US" altLang="en-US" sz="1800" dirty="0" smtClean="0">
                <a:solidFill>
                  <a:schemeClr val="tx1"/>
                </a:solidFill>
                <a:latin typeface="Georgia" charset="0"/>
                <a:ea typeface="Georgia" charset="0"/>
                <a:cs typeface="Georgia" charset="0"/>
              </a:rPr>
              <a:t>Proposes learning outcomes to benchmark the associate, bachelor’s &amp; master’s degrees.</a:t>
            </a:r>
          </a:p>
          <a:p>
            <a:pPr>
              <a:defRPr/>
            </a:pPr>
            <a:endParaRPr lang="en-US" altLang="en-US" sz="1800" dirty="0" smtClean="0">
              <a:solidFill>
                <a:schemeClr val="tx1"/>
              </a:solidFill>
              <a:latin typeface="Georgia" charset="0"/>
              <a:ea typeface="Georgia" charset="0"/>
              <a:cs typeface="Georgia" charset="0"/>
            </a:endParaRPr>
          </a:p>
          <a:p>
            <a:pPr>
              <a:defRPr/>
            </a:pPr>
            <a:r>
              <a:rPr lang="en-US" altLang="en-US" sz="1800" dirty="0" smtClean="0">
                <a:solidFill>
                  <a:schemeClr val="tx1"/>
                </a:solidFill>
                <a:latin typeface="Georgia" charset="0"/>
                <a:ea typeface="Georgia" charset="0"/>
                <a:cs typeface="Georgia" charset="0"/>
              </a:rPr>
              <a:t>Field Development in:  200 institutions, 30 states and six disciplines</a:t>
            </a:r>
          </a:p>
        </p:txBody>
      </p:sp>
      <p:pic>
        <p:nvPicPr>
          <p:cNvPr id="72707" name="Picture 3" descr="spider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62200"/>
            <a:ext cx="38862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DEGREe_profile_st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2588"/>
            <a:ext cx="410718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7"/>
          <p:cNvSpPr txBox="1">
            <a:spLocks noChangeArrowheads="1"/>
          </p:cNvSpPr>
          <p:nvPr/>
        </p:nvSpPr>
        <p:spPr bwMode="auto">
          <a:xfrm>
            <a:off x="4038600" y="1295400"/>
            <a:ext cx="510540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a:lnSpc>
                <a:spcPct val="80000"/>
              </a:lnSpc>
              <a:buFontTx/>
              <a:buNone/>
            </a:pPr>
            <a:r>
              <a:rPr lang="en-US" altLang="en-US"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Five Dimensions of Learning Outcomes </a:t>
            </a:r>
          </a:p>
        </p:txBody>
      </p:sp>
    </p:spTree>
    <p:extLst>
      <p:ext uri="{BB962C8B-B14F-4D97-AF65-F5344CB8AC3E}">
        <p14:creationId xmlns:p14="http://schemas.microsoft.com/office/powerpoint/2010/main" val="2119630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838200"/>
            <a:ext cx="8915400" cy="838200"/>
          </a:xfrm>
        </p:spPr>
        <p:txBody>
          <a:bodyPr/>
          <a:lstStyle/>
          <a:p>
            <a:pPr>
              <a:defRPr/>
            </a:pPr>
            <a:r>
              <a:rPr lang="en-US" sz="3200" dirty="0" smtClean="0">
                <a:latin typeface="Georgia" charset="0"/>
                <a:ea typeface="Georgia" charset="0"/>
                <a:cs typeface="Georgia" charset="0"/>
              </a:rPr>
              <a:t>Academic/Professional Prep Integration</a:t>
            </a:r>
            <a:endParaRPr lang="en-US" sz="3200" dirty="0">
              <a:latin typeface="Georgia" charset="0"/>
              <a:ea typeface="Georgia" charset="0"/>
              <a:cs typeface="Georgia" charset="0"/>
            </a:endParaRPr>
          </a:p>
        </p:txBody>
      </p:sp>
      <p:pic>
        <p:nvPicPr>
          <p:cNvPr id="73731" name="Picture 2" descr="http://blogs.uww.edu/csd/files/2013/05/aacu-leap.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00200"/>
            <a:ext cx="18938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http://leap.aacu.org/toolkit/wp-content/uploads/2011/01/2013EmployerSurvey_Thumb.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5463" y="2925763"/>
            <a:ext cx="44704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05000"/>
            <a:ext cx="2543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19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34577"/>
            <a:ext cx="5019221" cy="4845268"/>
          </a:xfrm>
          <a:prstGeom prst="rect">
            <a:avLst/>
          </a:prstGeom>
        </p:spPr>
      </p:pic>
      <p:sp>
        <p:nvSpPr>
          <p:cNvPr id="2" name="Title 1"/>
          <p:cNvSpPr>
            <a:spLocks noGrp="1"/>
          </p:cNvSpPr>
          <p:nvPr>
            <p:ph type="title"/>
          </p:nvPr>
        </p:nvSpPr>
        <p:spPr>
          <a:xfrm>
            <a:off x="0" y="462420"/>
            <a:ext cx="9296400" cy="838200"/>
          </a:xfrm>
        </p:spPr>
        <p:txBody>
          <a:bodyPr/>
          <a:lstStyle/>
          <a:p>
            <a:pPr>
              <a:defRPr/>
            </a:pPr>
            <a:r>
              <a:rPr lang="en-US" dirty="0" smtClean="0">
                <a:latin typeface="Georgia" panose="02040502050405020303" pitchFamily="18" charset="0"/>
              </a:rPr>
              <a:t>Academic &amp; Professional Prep = $772B</a:t>
            </a:r>
            <a:endParaRPr lang="en-US" dirty="0">
              <a:latin typeface="Georgia" panose="02040502050405020303" pitchFamily="18" charset="0"/>
            </a:endParaRPr>
          </a:p>
        </p:txBody>
      </p:sp>
      <p:sp>
        <p:nvSpPr>
          <p:cNvPr id="75780" name="Text Box 3"/>
          <p:cNvSpPr txBox="1">
            <a:spLocks noChangeArrowheads="1"/>
          </p:cNvSpPr>
          <p:nvPr/>
        </p:nvSpPr>
        <p:spPr bwMode="auto">
          <a:xfrm>
            <a:off x="7239000" y="1749883"/>
            <a:ext cx="1676400" cy="977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50000"/>
              </a:spcBef>
              <a:buFontTx/>
              <a:buNone/>
            </a:pPr>
            <a:r>
              <a:rPr lang="en-US" altLang="en-US" sz="1600">
                <a:solidFill>
                  <a:schemeClr val="tx1"/>
                </a:solidFill>
                <a:latin typeface="Arial" panose="020B0604020202020204" pitchFamily="34" charset="0"/>
                <a:ea typeface="MS PGothic" panose="020B0600070205080204" pitchFamily="34" charset="-128"/>
              </a:rPr>
              <a:t>Non-credit PSE</a:t>
            </a:r>
          </a:p>
          <a:p>
            <a:pPr algn="ctr" eaLnBrk="1" hangingPunct="1">
              <a:spcBef>
                <a:spcPct val="50000"/>
              </a:spcBef>
              <a:buFontTx/>
              <a:buNone/>
            </a:pPr>
            <a:r>
              <a:rPr lang="en-US" altLang="en-US" sz="1600">
                <a:solidFill>
                  <a:schemeClr val="tx1"/>
                </a:solidFill>
                <a:latin typeface="Arial" panose="020B0604020202020204" pitchFamily="34" charset="0"/>
                <a:ea typeface="MS PGothic" panose="020B0600070205080204" pitchFamily="34" charset="-128"/>
              </a:rPr>
              <a:t>Est. # served 22 million</a:t>
            </a:r>
          </a:p>
        </p:txBody>
      </p:sp>
      <p:sp>
        <p:nvSpPr>
          <p:cNvPr id="75781" name="Text Box 4"/>
          <p:cNvSpPr txBox="1">
            <a:spLocks noChangeArrowheads="1"/>
          </p:cNvSpPr>
          <p:nvPr/>
        </p:nvSpPr>
        <p:spPr bwMode="auto">
          <a:xfrm>
            <a:off x="395288" y="4077157"/>
            <a:ext cx="1676400" cy="9763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50000"/>
              </a:spcBef>
              <a:buFontTx/>
              <a:buNone/>
            </a:pPr>
            <a:r>
              <a:rPr lang="en-US" altLang="en-US" sz="1600">
                <a:solidFill>
                  <a:schemeClr val="tx1"/>
                </a:solidFill>
                <a:latin typeface="Arial" panose="020B0604020202020204" pitchFamily="34" charset="0"/>
                <a:ea typeface="MS PGothic" panose="020B0600070205080204" pitchFamily="34" charset="-128"/>
              </a:rPr>
              <a:t>Credit PSE</a:t>
            </a:r>
          </a:p>
          <a:p>
            <a:pPr algn="ctr" eaLnBrk="1" hangingPunct="1">
              <a:spcBef>
                <a:spcPct val="50000"/>
              </a:spcBef>
              <a:buFontTx/>
              <a:buNone/>
            </a:pPr>
            <a:r>
              <a:rPr lang="en-US" altLang="en-US" sz="1600" dirty="0">
                <a:solidFill>
                  <a:schemeClr val="tx1"/>
                </a:solidFill>
                <a:latin typeface="Arial" panose="020B0604020202020204" pitchFamily="34" charset="0"/>
                <a:ea typeface="MS PGothic" panose="020B0600070205080204" pitchFamily="34" charset="-128"/>
              </a:rPr>
              <a:t>Est. # served 21 million</a:t>
            </a:r>
          </a:p>
        </p:txBody>
      </p:sp>
      <p:sp>
        <p:nvSpPr>
          <p:cNvPr id="75782" name="Line 5"/>
          <p:cNvSpPr>
            <a:spLocks noChangeShapeType="1"/>
          </p:cNvSpPr>
          <p:nvPr/>
        </p:nvSpPr>
        <p:spPr bwMode="auto">
          <a:xfrm>
            <a:off x="2071688" y="4565313"/>
            <a:ext cx="13335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3" name="Line 6"/>
          <p:cNvSpPr>
            <a:spLocks noChangeShapeType="1"/>
          </p:cNvSpPr>
          <p:nvPr/>
        </p:nvSpPr>
        <p:spPr bwMode="auto">
          <a:xfrm flipH="1">
            <a:off x="6229350" y="2118183"/>
            <a:ext cx="9906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9235">
            <a:off x="6962077" y="3553281"/>
            <a:ext cx="1858316" cy="2405063"/>
          </a:xfrm>
          <a:prstGeom prst="rect">
            <a:avLst/>
          </a:prstGeom>
          <a:effectLst>
            <a:outerShdw blurRad="50800" dist="76200" dir="8100000" algn="tr" rotWithShape="0">
              <a:prstClr val="black">
                <a:alpha val="40000"/>
              </a:prstClr>
            </a:outerShdw>
          </a:effectLst>
        </p:spPr>
      </p:pic>
    </p:spTree>
    <p:extLst>
      <p:ext uri="{BB962C8B-B14F-4D97-AF65-F5344CB8AC3E}">
        <p14:creationId xmlns:p14="http://schemas.microsoft.com/office/powerpoint/2010/main" val="2952569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586" y="980133"/>
            <a:ext cx="8559888" cy="5943599"/>
            <a:chOff x="-544742" y="1109776"/>
            <a:chExt cx="10562560" cy="5815376"/>
          </a:xfrm>
        </p:grpSpPr>
        <p:sp>
          <p:nvSpPr>
            <p:cNvPr id="7" name="Oval 6"/>
            <p:cNvSpPr/>
            <p:nvPr/>
          </p:nvSpPr>
          <p:spPr>
            <a:xfrm>
              <a:off x="3617068" y="1109776"/>
              <a:ext cx="6400750" cy="5815376"/>
            </a:xfrm>
            <a:prstGeom prst="ellipse">
              <a:avLst/>
            </a:prstGeom>
            <a:solidFill>
              <a:schemeClr val="accent1">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548155" tIns="1474375" rIns="1745918" bIns="1474376"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6500" b="0" i="0" u="none" strike="noStrike" kern="1200" cap="none" normalizeH="0" baseline="0" smtClean="0">
                <a:ln>
                  <a:noFill/>
                </a:ln>
                <a:solidFill>
                  <a:schemeClr val="tx1"/>
                </a:solidFill>
                <a:effectLst/>
                <a:latin typeface="Arial" panose="020B0604020202020204" pitchFamily="34" charset="0"/>
                <a:ea typeface="MS PGothic" panose="020B0600070205080204" pitchFamily="34" charset="-128"/>
                <a:cs typeface="Geneva"/>
              </a:endParaRPr>
            </a:p>
          </p:txBody>
        </p:sp>
        <p:sp>
          <p:nvSpPr>
            <p:cNvPr id="6" name="Oval 5"/>
            <p:cNvSpPr/>
            <p:nvPr/>
          </p:nvSpPr>
          <p:spPr>
            <a:xfrm>
              <a:off x="-544742" y="1129317"/>
              <a:ext cx="6470316" cy="5728683"/>
            </a:xfrm>
            <a:prstGeom prst="ellipse">
              <a:avLst/>
            </a:prstGeom>
            <a:solidFill>
              <a:schemeClr val="accent2">
                <a:lumMod val="40000"/>
                <a:lumOff val="6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745918" tIns="1474375" rIns="3548155" bIns="1474376"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6500" b="0" i="0" u="none" strike="noStrike" kern="1200" cap="none" normalizeH="0" baseline="0" smtClean="0">
                <a:ln>
                  <a:noFill/>
                </a:ln>
                <a:solidFill>
                  <a:schemeClr val="tx1"/>
                </a:solidFill>
                <a:effectLst/>
                <a:latin typeface="Arial" panose="020B0604020202020204" pitchFamily="34" charset="0"/>
                <a:ea typeface="MS PGothic" panose="020B0600070205080204" pitchFamily="34" charset="-128"/>
                <a:cs typeface="Geneva"/>
              </a:endParaRPr>
            </a:p>
          </p:txBody>
        </p:sp>
      </p:grpSp>
      <p:sp>
        <p:nvSpPr>
          <p:cNvPr id="1036" name="Text Box 12"/>
          <p:cNvSpPr txBox="1">
            <a:spLocks noChangeArrowheads="1"/>
          </p:cNvSpPr>
          <p:nvPr/>
        </p:nvSpPr>
        <p:spPr bwMode="auto">
          <a:xfrm>
            <a:off x="1698555" y="5860561"/>
            <a:ext cx="5695950" cy="784830"/>
          </a:xfrm>
          <a:prstGeom prst="rect">
            <a:avLst/>
          </a:prstGeom>
          <a:noFill/>
          <a:ln w="381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50000"/>
              </a:spcBef>
              <a:buFontTx/>
              <a:buNone/>
            </a:pPr>
            <a:r>
              <a:rPr lang="en-US" altLang="en-US" sz="1800" b="1" dirty="0">
                <a:solidFill>
                  <a:schemeClr val="tx1"/>
                </a:solidFill>
                <a:latin typeface="Georgia" charset="0"/>
                <a:ea typeface="Georgia" charset="0"/>
                <a:cs typeface="Georgia" charset="0"/>
              </a:rPr>
              <a:t>Emerging Ecosystem </a:t>
            </a:r>
          </a:p>
          <a:p>
            <a:pPr algn="ctr" eaLnBrk="1" hangingPunct="1">
              <a:spcBef>
                <a:spcPct val="50000"/>
              </a:spcBef>
              <a:buFontTx/>
              <a:buNone/>
            </a:pPr>
            <a:r>
              <a:rPr lang="en-US" altLang="en-US" sz="1800" b="1" dirty="0">
                <a:solidFill>
                  <a:schemeClr val="tx1"/>
                </a:solidFill>
                <a:latin typeface="Georgia" charset="0"/>
                <a:ea typeface="Georgia" charset="0"/>
                <a:cs typeface="Georgia" charset="0"/>
              </a:rPr>
              <a:t>To Validate Non-credit Learning and Beyond</a:t>
            </a:r>
          </a:p>
        </p:txBody>
      </p:sp>
      <p:sp>
        <p:nvSpPr>
          <p:cNvPr id="1033" name="Rectangle 2"/>
          <p:cNvSpPr>
            <a:spLocks noGrp="1" noChangeArrowheads="1"/>
          </p:cNvSpPr>
          <p:nvPr>
            <p:ph type="title"/>
          </p:nvPr>
        </p:nvSpPr>
        <p:spPr>
          <a:xfrm>
            <a:off x="431730" y="14905"/>
            <a:ext cx="8229600" cy="792162"/>
          </a:xfrm>
        </p:spPr>
        <p:txBody>
          <a:bodyPr/>
          <a:lstStyle/>
          <a:p>
            <a:pPr>
              <a:defRPr/>
            </a:pPr>
            <a:r>
              <a:rPr lang="en-US" altLang="en-US" dirty="0" smtClean="0">
                <a:latin typeface="Georgia" charset="0"/>
                <a:ea typeface="Georgia" charset="0"/>
                <a:cs typeface="Georgia" charset="0"/>
              </a:rPr>
              <a:t>Life-Wide Learning</a:t>
            </a:r>
          </a:p>
        </p:txBody>
      </p:sp>
      <p:sp>
        <p:nvSpPr>
          <p:cNvPr id="1035" name="Line 11"/>
          <p:cNvSpPr>
            <a:spLocks noChangeShapeType="1"/>
          </p:cNvSpPr>
          <p:nvPr/>
        </p:nvSpPr>
        <p:spPr bwMode="auto">
          <a:xfrm flipV="1">
            <a:off x="4495800" y="4495799"/>
            <a:ext cx="0" cy="1278835"/>
          </a:xfrm>
          <a:prstGeom prst="line">
            <a:avLst/>
          </a:prstGeom>
          <a:noFill/>
          <a:ln w="7620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 Box 9"/>
          <p:cNvSpPr txBox="1">
            <a:spLocks noChangeArrowheads="1"/>
          </p:cNvSpPr>
          <p:nvPr/>
        </p:nvSpPr>
        <p:spPr bwMode="auto">
          <a:xfrm>
            <a:off x="4512323" y="1494084"/>
            <a:ext cx="3708576" cy="419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Credit-bearing Postsecondary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Education and training</a:t>
            </a: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altLang="en-US" sz="1200" b="0" i="0" u="sng"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endParaRP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sng"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Type</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Credit-bearing Courses</a:t>
            </a: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altLang="en-US" sz="1200" b="0" i="0" u="sng"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endParaRP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sng"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Providers(accredited)</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Public 2-year</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Public 4-year</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Private 2-year</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Private non-profit 4-year</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rPr>
              <a:t>Private for-profit 4-year</a:t>
            </a: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endParaRP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endParaRP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Geneva"/>
            </a:endParaRPr>
          </a:p>
        </p:txBody>
      </p:sp>
      <p:sp>
        <p:nvSpPr>
          <p:cNvPr id="1034" name="Text Box 10"/>
          <p:cNvSpPr txBox="1">
            <a:spLocks noChangeArrowheads="1"/>
          </p:cNvSpPr>
          <p:nvPr/>
        </p:nvSpPr>
        <p:spPr bwMode="auto">
          <a:xfrm>
            <a:off x="1250055" y="1455148"/>
            <a:ext cx="32766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50000"/>
              </a:spcBef>
              <a:buFontTx/>
              <a:buNone/>
            </a:pPr>
            <a:r>
              <a:rPr lang="en-US" altLang="en-US" sz="1400" b="1" dirty="0">
                <a:solidFill>
                  <a:schemeClr val="tx1"/>
                </a:solidFill>
                <a:latin typeface="Arial" panose="020B0604020202020204" pitchFamily="34" charset="0"/>
                <a:ea typeface="MS PGothic" panose="020B0600070205080204" pitchFamily="34" charset="-128"/>
              </a:rPr>
              <a:t>Non-Credit Postsecondary Education and training</a:t>
            </a:r>
          </a:p>
          <a:p>
            <a:pPr algn="ctr" eaLnBrk="1" hangingPunct="1">
              <a:spcBef>
                <a:spcPct val="50000"/>
              </a:spcBef>
              <a:buFontTx/>
              <a:buNone/>
            </a:pPr>
            <a:r>
              <a:rPr lang="en-US" altLang="en-US" sz="1200" u="sng" dirty="0">
                <a:solidFill>
                  <a:schemeClr val="tx1"/>
                </a:solidFill>
                <a:latin typeface="Arial" panose="020B0604020202020204" pitchFamily="34" charset="0"/>
                <a:ea typeface="MS PGothic" panose="020B0600070205080204" pitchFamily="34" charset="-128"/>
              </a:rPr>
              <a:t>Type</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Employer Training</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Apprenticeships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Public Workforce Training</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Military</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Volunteer Experiences</a:t>
            </a:r>
          </a:p>
          <a:p>
            <a:pPr algn="ctr" eaLnBrk="1" hangingPunct="1">
              <a:spcBef>
                <a:spcPct val="50000"/>
              </a:spcBef>
              <a:buFontTx/>
              <a:buNone/>
            </a:pPr>
            <a:r>
              <a:rPr lang="en-US" altLang="en-US" sz="1200" u="sng" dirty="0">
                <a:solidFill>
                  <a:schemeClr val="tx1"/>
                </a:solidFill>
                <a:latin typeface="Arial" panose="020B0604020202020204" pitchFamily="34" charset="0"/>
                <a:ea typeface="MS PGothic" panose="020B0600070205080204" pitchFamily="34" charset="-128"/>
              </a:rPr>
              <a:t>Providers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Business Community</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Community-base organizations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Cross-sector partnerships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Community colleges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Armed Forces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Proprietary Firms</a:t>
            </a:r>
          </a:p>
          <a:p>
            <a:pPr algn="ctr" eaLnBrk="1" hangingPunct="1">
              <a:spcBef>
                <a:spcPct val="50000"/>
              </a:spcBef>
              <a:buFontTx/>
              <a:buNone/>
            </a:pPr>
            <a:r>
              <a:rPr lang="en-US" altLang="en-US" sz="1200" dirty="0">
                <a:solidFill>
                  <a:schemeClr val="tx1"/>
                </a:solidFill>
                <a:latin typeface="Arial" panose="020B0604020202020204" pitchFamily="34" charset="0"/>
                <a:ea typeface="MS PGothic" panose="020B0600070205080204" pitchFamily="34" charset="-128"/>
              </a:rPr>
              <a:t>Online Providers of Content</a:t>
            </a:r>
            <a:endParaRPr lang="en-US" altLang="en-US" sz="1200" u="sng" dirty="0">
              <a:solidFill>
                <a:schemeClr val="tx1"/>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15806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943" y="1991920"/>
            <a:ext cx="3775873" cy="3409343"/>
          </a:xfrm>
        </p:spPr>
      </p:pic>
      <p:sp>
        <p:nvSpPr>
          <p:cNvPr id="7" name="TextBox 6"/>
          <p:cNvSpPr txBox="1"/>
          <p:nvPr/>
        </p:nvSpPr>
        <p:spPr>
          <a:xfrm>
            <a:off x="4681904" y="2630533"/>
            <a:ext cx="4062861" cy="1685077"/>
          </a:xfrm>
          <a:prstGeom prst="rect">
            <a:avLst/>
          </a:prstGeom>
          <a:noFill/>
        </p:spPr>
        <p:txBody>
          <a:bodyPr wrap="square" rtlCol="0">
            <a:spAutoFit/>
          </a:bodyPr>
          <a:lstStyle/>
          <a:p>
            <a:pPr algn="ctr"/>
            <a:r>
              <a:rPr lang="en-US" b="1" u="sng" dirty="0">
                <a:solidFill>
                  <a:schemeClr val="accent5">
                    <a:lumMod val="50000"/>
                  </a:schemeClr>
                </a:solidFill>
              </a:rPr>
              <a:t>Membership Snapshot</a:t>
            </a:r>
          </a:p>
          <a:p>
            <a:pPr algn="ctr"/>
            <a:endParaRPr lang="en-US" b="1" u="sng" dirty="0">
              <a:solidFill>
                <a:schemeClr val="accent5">
                  <a:lumMod val="50000"/>
                </a:schemeClr>
              </a:solidFill>
            </a:endParaRPr>
          </a:p>
          <a:p>
            <a:pPr algn="ctr"/>
            <a:r>
              <a:rPr lang="en-US" b="1" dirty="0">
                <a:solidFill>
                  <a:schemeClr val="accent5">
                    <a:lumMod val="50000"/>
                  </a:schemeClr>
                </a:solidFill>
              </a:rPr>
              <a:t>1,526 Institutions and Systems</a:t>
            </a:r>
          </a:p>
          <a:p>
            <a:pPr algn="ctr"/>
            <a:r>
              <a:rPr lang="en-US" b="1" dirty="0">
                <a:solidFill>
                  <a:schemeClr val="accent5">
                    <a:lumMod val="50000"/>
                  </a:schemeClr>
                </a:solidFill>
              </a:rPr>
              <a:t>112 National and Regional Associations</a:t>
            </a:r>
          </a:p>
          <a:p>
            <a:pPr algn="ctr"/>
            <a:r>
              <a:rPr lang="en-US" b="1" dirty="0">
                <a:solidFill>
                  <a:schemeClr val="accent5">
                    <a:lumMod val="50000"/>
                  </a:schemeClr>
                </a:solidFill>
              </a:rPr>
              <a:t>82 Associate Members</a:t>
            </a:r>
          </a:p>
          <a:p>
            <a:endParaRPr lang="en-US" sz="1350" dirty="0"/>
          </a:p>
        </p:txBody>
      </p:sp>
    </p:spTree>
    <p:extLst>
      <p:ext uri="{BB962C8B-B14F-4D97-AF65-F5344CB8AC3E}">
        <p14:creationId xmlns:p14="http://schemas.microsoft.com/office/powerpoint/2010/main" val="29322111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18" y="0"/>
            <a:ext cx="8229600" cy="838200"/>
          </a:xfrm>
        </p:spPr>
        <p:txBody>
          <a:bodyPr/>
          <a:lstStyle/>
          <a:p>
            <a:r>
              <a:rPr lang="en-US" sz="2800" dirty="0" smtClean="0"/>
              <a:t>New Learning Ecosystem</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6919503"/>
              </p:ext>
            </p:extLst>
          </p:nvPr>
        </p:nvGraphicFramePr>
        <p:xfrm>
          <a:off x="217118" y="662394"/>
          <a:ext cx="8763000" cy="513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93085" y="1300023"/>
            <a:ext cx="1427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ce-credit-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18" y="2284533"/>
            <a:ext cx="1371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066" y="3140603"/>
            <a:ext cx="1371600" cy="72009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735" y="4790212"/>
            <a:ext cx="2357438" cy="360688"/>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4541" y="5949889"/>
            <a:ext cx="2157412" cy="687277"/>
          </a:xfrm>
          <a:prstGeom prst="rect">
            <a:avLst/>
          </a:prstGeom>
        </p:spPr>
      </p:pic>
      <p:pic>
        <p:nvPicPr>
          <p:cNvPr id="11" name="Picture 1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8318" y="5629808"/>
            <a:ext cx="107156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46518" y="4727872"/>
            <a:ext cx="12604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9118" y="5240958"/>
            <a:ext cx="1540151" cy="777700"/>
          </a:xfrm>
          <a:prstGeom prst="rect">
            <a:avLst/>
          </a:prstGeom>
        </p:spPr>
      </p:pic>
      <p:pic>
        <p:nvPicPr>
          <p:cNvPr id="14" name="Picture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46318" y="705040"/>
            <a:ext cx="2095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17727" y="1204373"/>
            <a:ext cx="1048182" cy="714146"/>
          </a:xfrm>
          <a:prstGeom prst="rect">
            <a:avLst/>
          </a:prstGeom>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6945" y="3500648"/>
            <a:ext cx="1989502" cy="379995"/>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87427" y="2237209"/>
            <a:ext cx="1412875" cy="832419"/>
          </a:xfrm>
          <a:prstGeom prst="rect">
            <a:avLst/>
          </a:prstGeom>
        </p:spPr>
      </p:pic>
    </p:spTree>
    <p:extLst>
      <p:ext uri="{BB962C8B-B14F-4D97-AF65-F5344CB8AC3E}">
        <p14:creationId xmlns:p14="http://schemas.microsoft.com/office/powerpoint/2010/main" val="1630622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r>
              <a:rPr lang="en-US" altLang="en-US" sz="2800" dirty="0" smtClean="0">
                <a:latin typeface="Georgia" panose="02040502050405020303" pitchFamily="18" charset="0"/>
                <a:ea typeface="MS PGothic" pitchFamily="34" charset="-128"/>
              </a:rPr>
              <a:t>Less Organized</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900" name="TextBox 1"/>
          <p:cNvSpPr txBox="1">
            <a:spLocks noChangeArrowheads="1"/>
          </p:cNvSpPr>
          <p:nvPr/>
        </p:nvSpPr>
        <p:spPr bwMode="auto">
          <a:xfrm>
            <a:off x="6858000" y="16002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marL="0" indent="0" eaLnBrk="1" hangingPunct="1">
              <a:spcBef>
                <a:spcPct val="0"/>
              </a:spcBef>
              <a:buNone/>
            </a:pPr>
            <a:r>
              <a:rPr lang="en-US" altLang="en-US" sz="1800" dirty="0">
                <a:solidFill>
                  <a:schemeClr val="tx1"/>
                </a:solidFill>
                <a:latin typeface="Georgia" panose="02040502050405020303" pitchFamily="18" charset="0"/>
              </a:rPr>
              <a:t>Faculty </a:t>
            </a:r>
          </a:p>
          <a:p>
            <a:pPr marL="0" indent="0" eaLnBrk="1" hangingPunct="1">
              <a:spcBef>
                <a:spcPct val="0"/>
              </a:spcBef>
              <a:buNone/>
            </a:pPr>
            <a:r>
              <a:rPr lang="en-US" altLang="en-US" sz="1800" dirty="0">
                <a:solidFill>
                  <a:schemeClr val="tx1"/>
                </a:solidFill>
                <a:latin typeface="Georgia" panose="02040502050405020303" pitchFamily="18" charset="0"/>
              </a:rPr>
              <a:t>Academic Committees</a:t>
            </a:r>
          </a:p>
          <a:p>
            <a:pPr eaLnBrk="1" hangingPunct="1">
              <a:spcBef>
                <a:spcPct val="0"/>
              </a:spcBef>
            </a:pPr>
            <a:endParaRPr lang="en-US" altLang="en-US" sz="1800" dirty="0">
              <a:solidFill>
                <a:schemeClr val="tx1"/>
              </a:solidFill>
              <a:latin typeface="Arial" panose="020B0604020202020204" pitchFamily="34" charset="0"/>
            </a:endParaRPr>
          </a:p>
        </p:txBody>
      </p:sp>
      <p:sp>
        <p:nvSpPr>
          <p:cNvPr id="80901" name="TextBox 4"/>
          <p:cNvSpPr txBox="1">
            <a:spLocks noChangeArrowheads="1"/>
          </p:cNvSpPr>
          <p:nvPr/>
        </p:nvSpPr>
        <p:spPr bwMode="auto">
          <a:xfrm>
            <a:off x="0" y="167459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marL="0" indent="0" algn="r" eaLnBrk="1" hangingPunct="1">
              <a:spcBef>
                <a:spcPct val="0"/>
              </a:spcBef>
              <a:buNone/>
            </a:pPr>
            <a:r>
              <a:rPr lang="en-US" altLang="en-US" sz="1800" dirty="0">
                <a:solidFill>
                  <a:schemeClr val="tx1"/>
                </a:solidFill>
                <a:latin typeface="Georgia" panose="02040502050405020303" pitchFamily="18" charset="0"/>
              </a:rPr>
              <a:t>Senior </a:t>
            </a:r>
            <a:r>
              <a:rPr lang="en-US" altLang="en-US" sz="1800" dirty="0" smtClean="0">
                <a:solidFill>
                  <a:schemeClr val="tx1"/>
                </a:solidFill>
                <a:latin typeface="Georgia" panose="02040502050405020303" pitchFamily="18" charset="0"/>
              </a:rPr>
              <a:t>Administrators &amp;</a:t>
            </a:r>
            <a:endParaRPr lang="en-US" altLang="en-US" sz="1800" dirty="0">
              <a:solidFill>
                <a:schemeClr val="tx1"/>
              </a:solidFill>
              <a:latin typeface="Georgia" panose="02040502050405020303" pitchFamily="18" charset="0"/>
            </a:endParaRPr>
          </a:p>
          <a:p>
            <a:pPr marL="0" indent="0" algn="r" eaLnBrk="1" hangingPunct="1">
              <a:spcBef>
                <a:spcPct val="0"/>
              </a:spcBef>
              <a:buNone/>
            </a:pPr>
            <a:r>
              <a:rPr lang="en-US" altLang="en-US" sz="1800" dirty="0">
                <a:solidFill>
                  <a:schemeClr val="tx1"/>
                </a:solidFill>
                <a:latin typeface="Georgia" panose="02040502050405020303" pitchFamily="18" charset="0"/>
              </a:rPr>
              <a:t>Board</a:t>
            </a:r>
          </a:p>
          <a:p>
            <a:pPr algn="r" eaLnBrk="1" hangingPunct="1">
              <a:spcBef>
                <a:spcPct val="0"/>
              </a:spcBef>
            </a:pPr>
            <a:endParaRPr lang="en-US" altLang="en-US" sz="1800" dirty="0">
              <a:solidFill>
                <a:schemeClr val="tx1"/>
              </a:solidFill>
              <a:latin typeface="Arial" panose="020B0604020202020204" pitchFamily="34" charset="0"/>
            </a:endParaRPr>
          </a:p>
        </p:txBody>
      </p:sp>
      <p:sp>
        <p:nvSpPr>
          <p:cNvPr id="80902" name="TextBox 5"/>
          <p:cNvSpPr txBox="1">
            <a:spLocks noChangeArrowheads="1"/>
          </p:cNvSpPr>
          <p:nvPr/>
        </p:nvSpPr>
        <p:spPr bwMode="auto">
          <a:xfrm>
            <a:off x="-228600" y="5202833"/>
            <a:ext cx="266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marL="0" indent="0" algn="r" eaLnBrk="1" hangingPunct="1">
              <a:spcBef>
                <a:spcPct val="0"/>
              </a:spcBef>
              <a:buNone/>
            </a:pPr>
            <a:r>
              <a:rPr lang="en-US" altLang="en-US" sz="1800" dirty="0">
                <a:solidFill>
                  <a:schemeClr val="tx1"/>
                </a:solidFill>
                <a:latin typeface="Georgia" panose="02040502050405020303" pitchFamily="18" charset="0"/>
              </a:rPr>
              <a:t>Hidden cross subsidy</a:t>
            </a:r>
          </a:p>
          <a:p>
            <a:pPr marL="0" indent="0" algn="r" eaLnBrk="1" hangingPunct="1">
              <a:spcBef>
                <a:spcPct val="0"/>
              </a:spcBef>
              <a:buNone/>
            </a:pPr>
            <a:r>
              <a:rPr lang="en-US" altLang="en-US" sz="1800" dirty="0">
                <a:solidFill>
                  <a:schemeClr val="tx1"/>
                </a:solidFill>
                <a:latin typeface="Georgia" panose="02040502050405020303" pitchFamily="18" charset="0"/>
              </a:rPr>
              <a:t>Separation from  productivity</a:t>
            </a:r>
          </a:p>
        </p:txBody>
      </p:sp>
      <p:sp>
        <p:nvSpPr>
          <p:cNvPr id="80903" name="TextBox 6"/>
          <p:cNvSpPr txBox="1">
            <a:spLocks noChangeArrowheads="1"/>
          </p:cNvSpPr>
          <p:nvPr/>
        </p:nvSpPr>
        <p:spPr bwMode="auto">
          <a:xfrm>
            <a:off x="6667500" y="5479832"/>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marL="0" indent="0" eaLnBrk="1" hangingPunct="1">
              <a:spcBef>
                <a:spcPct val="0"/>
              </a:spcBef>
              <a:buNone/>
            </a:pPr>
            <a:r>
              <a:rPr lang="en-US" altLang="en-US" sz="1800" dirty="0" smtClean="0">
                <a:solidFill>
                  <a:schemeClr val="tx1"/>
                </a:solidFill>
                <a:latin typeface="Georgia" panose="02040502050405020303" pitchFamily="18" charset="0"/>
              </a:rPr>
              <a:t>Academic Committees</a:t>
            </a:r>
            <a:endParaRPr lang="en-US" altLang="en-US" sz="18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333137250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defRPr/>
            </a:pPr>
            <a:r>
              <a:rPr lang="en-US" altLang="en-US" sz="2800" dirty="0" smtClean="0">
                <a:latin typeface="Georgia" panose="02040502050405020303" pitchFamily="18" charset="0"/>
                <a:ea typeface="MS PGothic" pitchFamily="34" charset="-128"/>
              </a:rPr>
              <a:t>More Organized</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TextBox 1"/>
          <p:cNvSpPr txBox="1">
            <a:spLocks noChangeArrowheads="1"/>
          </p:cNvSpPr>
          <p:nvPr/>
        </p:nvSpPr>
        <p:spPr bwMode="auto">
          <a:xfrm>
            <a:off x="6400800" y="179705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dirty="0">
                <a:solidFill>
                  <a:schemeClr val="tx1"/>
                </a:solidFill>
                <a:latin typeface="Georgia" panose="02040502050405020303" pitchFamily="18" charset="0"/>
              </a:rPr>
              <a:t>Student Level </a:t>
            </a:r>
          </a:p>
          <a:p>
            <a:pPr eaLnBrk="1" hangingPunct="1">
              <a:spcBef>
                <a:spcPct val="0"/>
              </a:spcBef>
              <a:buFontTx/>
              <a:buNone/>
            </a:pPr>
            <a:r>
              <a:rPr lang="en-US" altLang="en-US" sz="1800" dirty="0">
                <a:solidFill>
                  <a:schemeClr val="tx1"/>
                </a:solidFill>
                <a:latin typeface="Georgia" panose="02040502050405020303" pitchFamily="18" charset="0"/>
              </a:rPr>
              <a:t>Learning Data</a:t>
            </a:r>
          </a:p>
        </p:txBody>
      </p:sp>
      <p:sp>
        <p:nvSpPr>
          <p:cNvPr id="82949" name="TextBox 4"/>
          <p:cNvSpPr txBox="1">
            <a:spLocks noChangeArrowheads="1"/>
          </p:cNvSpPr>
          <p:nvPr/>
        </p:nvSpPr>
        <p:spPr bwMode="auto">
          <a:xfrm>
            <a:off x="685800" y="179705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dirty="0">
                <a:solidFill>
                  <a:schemeClr val="tx1"/>
                </a:solidFill>
                <a:latin typeface="Georgia" panose="02040502050405020303" pitchFamily="18" charset="0"/>
              </a:rPr>
              <a:t>Evidence-based </a:t>
            </a:r>
          </a:p>
          <a:p>
            <a:pPr eaLnBrk="1" hangingPunct="1">
              <a:spcBef>
                <a:spcPct val="0"/>
              </a:spcBef>
              <a:buFontTx/>
              <a:buNone/>
            </a:pPr>
            <a:r>
              <a:rPr lang="en-US" altLang="en-US" sz="1800" dirty="0">
                <a:solidFill>
                  <a:schemeClr val="tx1"/>
                </a:solidFill>
                <a:latin typeface="Georgia" panose="02040502050405020303" pitchFamily="18" charset="0"/>
              </a:rPr>
              <a:t>Governance</a:t>
            </a:r>
          </a:p>
        </p:txBody>
      </p:sp>
      <p:sp>
        <p:nvSpPr>
          <p:cNvPr id="82950" name="TextBox 5"/>
          <p:cNvSpPr txBox="1">
            <a:spLocks noChangeArrowheads="1"/>
          </p:cNvSpPr>
          <p:nvPr/>
        </p:nvSpPr>
        <p:spPr bwMode="auto">
          <a:xfrm>
            <a:off x="6400800" y="51054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dirty="0">
                <a:solidFill>
                  <a:schemeClr val="tx1"/>
                </a:solidFill>
                <a:latin typeface="Georgia" panose="02040502050405020303" pitchFamily="18" charset="0"/>
              </a:rPr>
              <a:t>Transparent and Portable Learning </a:t>
            </a:r>
          </a:p>
          <a:p>
            <a:pPr eaLnBrk="1" hangingPunct="1">
              <a:spcBef>
                <a:spcPct val="0"/>
              </a:spcBef>
              <a:buFontTx/>
              <a:buNone/>
            </a:pPr>
            <a:r>
              <a:rPr lang="en-US" altLang="en-US" sz="1800" dirty="0">
                <a:solidFill>
                  <a:schemeClr val="tx1"/>
                </a:solidFill>
                <a:latin typeface="Georgia" panose="02040502050405020303" pitchFamily="18" charset="0"/>
              </a:rPr>
              <a:t>Outcomes</a:t>
            </a:r>
          </a:p>
        </p:txBody>
      </p:sp>
      <p:sp>
        <p:nvSpPr>
          <p:cNvPr id="82951" name="TextBox 6"/>
          <p:cNvSpPr txBox="1">
            <a:spLocks noChangeArrowheads="1"/>
          </p:cNvSpPr>
          <p:nvPr/>
        </p:nvSpPr>
        <p:spPr bwMode="auto">
          <a:xfrm>
            <a:off x="685800" y="4981575"/>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dirty="0">
                <a:solidFill>
                  <a:schemeClr val="tx1"/>
                </a:solidFill>
                <a:latin typeface="Georgia" panose="02040502050405020303" pitchFamily="18" charset="0"/>
              </a:rPr>
              <a:t>Transparent  Financials drive performance</a:t>
            </a:r>
          </a:p>
        </p:txBody>
      </p:sp>
    </p:spTree>
    <p:extLst>
      <p:ext uri="{BB962C8B-B14F-4D97-AF65-F5344CB8AC3E}">
        <p14:creationId xmlns:p14="http://schemas.microsoft.com/office/powerpoint/2010/main" val="420141748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715000" y="1576497"/>
            <a:ext cx="2291284" cy="2291284"/>
          </a:xfrm>
          <a:prstGeom prst="rect">
            <a:avLst/>
          </a:prstGeom>
        </p:spPr>
      </p:pic>
      <p:pic>
        <p:nvPicPr>
          <p:cNvPr id="5" name="Picture 4"/>
          <p:cNvPicPr>
            <a:picLocks noChangeAspect="1"/>
          </p:cNvPicPr>
          <p:nvPr/>
        </p:nvPicPr>
        <p:blipFill rotWithShape="1">
          <a:blip r:embed="rId4"/>
          <a:srcRect l="-502" t="35632" r="-1" b="36163"/>
          <a:stretch/>
        </p:blipFill>
        <p:spPr>
          <a:xfrm>
            <a:off x="5288450" y="3432759"/>
            <a:ext cx="2986700" cy="838201"/>
          </a:xfrm>
          <a:prstGeom prst="rect">
            <a:avLst/>
          </a:prstGeom>
        </p:spPr>
      </p:pic>
      <p:pic>
        <p:nvPicPr>
          <p:cNvPr id="84994" name="Picture 4" descr="University Innovation Alliance announcement and laun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252"/>
            <a:ext cx="3809999" cy="178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http://www.natcom.org/uploadedImages/More_Scholarly_Resources/Doctoral_Program_Resource_Guide/GSU%20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50" y="2137385"/>
            <a:ext cx="1778439" cy="148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8" descr="http://d28htnjz2elwuj.cloudfront.net/wp-content/uploads/2013/11/University_of_Central_Florida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 y="4896096"/>
            <a:ext cx="3914151" cy="124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10" descr="http://msfhq.com/wp-content/uploads/2012/10/Arizona-State-University-Logo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0951" y="2317466"/>
            <a:ext cx="1920850" cy="127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2" descr="http://ww1.prweb.com/prfiles/2011/01/27/8098389/ucr_logo_cmy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650" y="3851860"/>
            <a:ext cx="3678238" cy="78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83095" y="-322949"/>
            <a:ext cx="2590800" cy="64008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smtClean="0">
              <a:solidFill>
                <a:schemeClr val="tx1"/>
              </a:solidFill>
            </a:endParaRPr>
          </a:p>
          <a:p>
            <a:pPr algn="ctr"/>
            <a:r>
              <a:rPr lang="en-US" dirty="0" smtClean="0">
                <a:solidFill>
                  <a:schemeClr val="tx1"/>
                </a:solidFill>
              </a:rPr>
              <a:t>NOVA</a:t>
            </a:r>
          </a:p>
          <a:p>
            <a:pPr algn="ctr"/>
            <a:r>
              <a:rPr lang="en-US" dirty="0" smtClean="0">
                <a:solidFill>
                  <a:schemeClr val="tx1"/>
                </a:solidFill>
              </a:rPr>
              <a:t>(19,200 Full time &amp; 32,700 Part time) </a:t>
            </a:r>
          </a:p>
          <a:p>
            <a:pPr algn="ctr"/>
            <a:endParaRPr lang="en-US" dirty="0">
              <a:solidFill>
                <a:schemeClr val="tx1"/>
              </a:solidFill>
            </a:endParaRPr>
          </a:p>
          <a:p>
            <a:pPr algn="ctr"/>
            <a:r>
              <a:rPr lang="en-US" dirty="0" smtClean="0">
                <a:solidFill>
                  <a:schemeClr val="tx1"/>
                </a:solidFill>
              </a:rPr>
              <a:t>Harper College - (Illinois </a:t>
            </a:r>
            <a:r>
              <a:rPr lang="mr-IN" dirty="0" smtClean="0">
                <a:solidFill>
                  <a:schemeClr val="tx1"/>
                </a:solidFill>
              </a:rPr>
              <a:t>–</a:t>
            </a:r>
            <a:r>
              <a:rPr lang="en-US" dirty="0" smtClean="0">
                <a:solidFill>
                  <a:schemeClr val="tx1"/>
                </a:solidFill>
              </a:rPr>
              <a:t> outside Chicago- 5,600 full 9,200 part time, 12.5-24% Hispanic/Latino)</a:t>
            </a:r>
          </a:p>
          <a:p>
            <a:pPr algn="ctr"/>
            <a:endParaRPr lang="en-US" dirty="0">
              <a:solidFill>
                <a:schemeClr val="tx1"/>
              </a:solidFill>
            </a:endParaRPr>
          </a:p>
          <a:p>
            <a:pPr algn="ctr"/>
            <a:r>
              <a:rPr lang="en-US" dirty="0" smtClean="0">
                <a:solidFill>
                  <a:schemeClr val="tx1"/>
                </a:solidFill>
              </a:rPr>
              <a:t>United Tribes Technical College  (North Dakota </a:t>
            </a:r>
            <a:r>
              <a:rPr lang="mr-IN" dirty="0" smtClean="0">
                <a:solidFill>
                  <a:schemeClr val="tx1"/>
                </a:solidFill>
              </a:rPr>
              <a:t>–</a:t>
            </a:r>
            <a:r>
              <a:rPr lang="en-US" dirty="0" smtClean="0">
                <a:solidFill>
                  <a:schemeClr val="tx1"/>
                </a:solidFill>
              </a:rPr>
              <a:t> Under 1,000 Enrolled </a:t>
            </a:r>
            <a:r>
              <a:rPr lang="mr-IN" dirty="0" smtClean="0">
                <a:solidFill>
                  <a:schemeClr val="tx1"/>
                </a:solidFill>
              </a:rPr>
              <a:t>–</a:t>
            </a:r>
            <a:r>
              <a:rPr lang="en-US" dirty="0" smtClean="0">
                <a:solidFill>
                  <a:schemeClr val="tx1"/>
                </a:solidFill>
              </a:rPr>
              <a:t> 82% Native American)</a:t>
            </a:r>
          </a:p>
          <a:p>
            <a:pPr algn="ctr"/>
            <a:endParaRPr lang="en-US" dirty="0">
              <a:solidFill>
                <a:schemeClr val="tx1"/>
              </a:solidFill>
            </a:endParaRPr>
          </a:p>
          <a:p>
            <a:pPr algn="ctr"/>
            <a:r>
              <a:rPr lang="en-US" dirty="0" smtClean="0">
                <a:solidFill>
                  <a:schemeClr val="tx1"/>
                </a:solidFill>
              </a:rPr>
              <a:t>Tallahassee CC (FL </a:t>
            </a:r>
            <a:r>
              <a:rPr lang="mr-IN" dirty="0" smtClean="0">
                <a:solidFill>
                  <a:schemeClr val="tx1"/>
                </a:solidFill>
              </a:rPr>
              <a:t>–</a:t>
            </a:r>
            <a:r>
              <a:rPr lang="en-US" dirty="0" smtClean="0">
                <a:solidFill>
                  <a:schemeClr val="tx1"/>
                </a:solidFill>
              </a:rPr>
              <a:t> About 6,800 full &amp; 7,400 part time enrolled, 20-40% </a:t>
            </a:r>
            <a:r>
              <a:rPr lang="en-US" dirty="0" err="1" smtClean="0">
                <a:solidFill>
                  <a:schemeClr val="tx1"/>
                </a:solidFill>
              </a:rPr>
              <a:t>Afrocan</a:t>
            </a:r>
            <a:r>
              <a:rPr lang="en-US" dirty="0" smtClean="0">
                <a:solidFill>
                  <a:schemeClr val="tx1"/>
                </a:solidFill>
              </a:rPr>
              <a:t> </a:t>
            </a:r>
            <a:r>
              <a:rPr lang="en-US" dirty="0" err="1" smtClean="0">
                <a:solidFill>
                  <a:schemeClr val="tx1"/>
                </a:solidFill>
              </a:rPr>
              <a:t>Amer</a:t>
            </a:r>
            <a:r>
              <a:rPr lang="en-US" dirty="0" smtClean="0">
                <a:solidFill>
                  <a:schemeClr val="tx1"/>
                </a:solidFill>
              </a:rPr>
              <a:t>/Black &amp; 12.5% Latino)</a:t>
            </a:r>
          </a:p>
          <a:p>
            <a:pPr algn="ctr"/>
            <a:endParaRPr lang="en-US" dirty="0"/>
          </a:p>
          <a:p>
            <a:pPr algn="ctr"/>
            <a:endParaRPr lang="en-US" dirty="0"/>
          </a:p>
        </p:txBody>
      </p:sp>
      <p:pic>
        <p:nvPicPr>
          <p:cNvPr id="4" name="Picture 3"/>
          <p:cNvPicPr>
            <a:picLocks noChangeAspect="1"/>
          </p:cNvPicPr>
          <p:nvPr/>
        </p:nvPicPr>
        <p:blipFill>
          <a:blip r:embed="rId10"/>
          <a:stretch>
            <a:fillRect/>
          </a:stretch>
        </p:blipFill>
        <p:spPr>
          <a:xfrm>
            <a:off x="4724400" y="357252"/>
            <a:ext cx="4114800" cy="1480848"/>
          </a:xfrm>
          <a:prstGeom prst="rect">
            <a:avLst/>
          </a:prstGeom>
        </p:spPr>
      </p:pic>
      <p:pic>
        <p:nvPicPr>
          <p:cNvPr id="8" name="Picture 7"/>
          <p:cNvPicPr>
            <a:picLocks noChangeAspect="1"/>
          </p:cNvPicPr>
          <p:nvPr/>
        </p:nvPicPr>
        <p:blipFill>
          <a:blip r:embed="rId11"/>
          <a:stretch>
            <a:fillRect/>
          </a:stretch>
        </p:blipFill>
        <p:spPr>
          <a:xfrm>
            <a:off x="4546392" y="4462415"/>
            <a:ext cx="2253600" cy="1492249"/>
          </a:xfrm>
          <a:prstGeom prst="rect">
            <a:avLst/>
          </a:prstGeom>
        </p:spPr>
      </p:pic>
      <p:pic>
        <p:nvPicPr>
          <p:cNvPr id="9" name="Picture 8"/>
          <p:cNvPicPr>
            <a:picLocks noChangeAspect="1"/>
          </p:cNvPicPr>
          <p:nvPr/>
        </p:nvPicPr>
        <p:blipFill>
          <a:blip r:embed="rId12"/>
          <a:stretch>
            <a:fillRect/>
          </a:stretch>
        </p:blipFill>
        <p:spPr>
          <a:xfrm>
            <a:off x="6926784" y="4034446"/>
            <a:ext cx="2159000" cy="2159000"/>
          </a:xfrm>
          <a:prstGeom prst="rect">
            <a:avLst/>
          </a:prstGeom>
        </p:spPr>
      </p:pic>
    </p:spTree>
    <p:extLst>
      <p:ext uri="{BB962C8B-B14F-4D97-AF65-F5344CB8AC3E}">
        <p14:creationId xmlns:p14="http://schemas.microsoft.com/office/powerpoint/2010/main" val="3884667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1809750"/>
            <a:ext cx="8305800" cy="533400"/>
          </a:xfrm>
        </p:spPr>
        <p:txBody>
          <a:bodyPr/>
          <a:lstStyle/>
          <a:p>
            <a:pPr eaLnBrk="1" hangingPunct="1">
              <a:defRPr/>
            </a:pPr>
            <a:r>
              <a:rPr lang="en-US" altLang="en-US" sz="3000" dirty="0" smtClean="0">
                <a:latin typeface="Georgia" panose="02040502050405020303" pitchFamily="18" charset="0"/>
              </a:rPr>
              <a:t>World Literature 101 Course Redesign</a:t>
            </a:r>
          </a:p>
        </p:txBody>
      </p:sp>
      <p:sp>
        <p:nvSpPr>
          <p:cNvPr id="32771" name="Rectangle 3"/>
          <p:cNvSpPr>
            <a:spLocks noGrp="1" noChangeArrowheads="1"/>
          </p:cNvSpPr>
          <p:nvPr>
            <p:ph idx="1"/>
          </p:nvPr>
        </p:nvSpPr>
        <p:spPr>
          <a:xfrm>
            <a:off x="381000" y="2219325"/>
            <a:ext cx="8763000" cy="4619625"/>
          </a:xfrm>
        </p:spPr>
        <p:txBody>
          <a:bodyPr/>
          <a:lstStyle/>
          <a:p>
            <a:pPr eaLnBrk="1" hangingPunct="1">
              <a:defRPr/>
            </a:pPr>
            <a:r>
              <a:rPr lang="en-US" altLang="en-US" sz="1800" b="1" dirty="0" smtClean="0">
                <a:solidFill>
                  <a:schemeClr val="tx1"/>
                </a:solidFill>
                <a:latin typeface="Georgia" panose="02040502050405020303" pitchFamily="18" charset="0"/>
              </a:rPr>
              <a:t>Old delivery:</a:t>
            </a:r>
            <a:r>
              <a:rPr lang="en-US" altLang="en-US" sz="1800" dirty="0" smtClean="0">
                <a:solidFill>
                  <a:schemeClr val="tx1"/>
                </a:solidFill>
                <a:latin typeface="Georgia" panose="02040502050405020303" pitchFamily="18" charset="0"/>
              </a:rPr>
              <a:t>  20 face-to-face lecture sections (about 60 students each)</a:t>
            </a:r>
          </a:p>
          <a:p>
            <a:pPr eaLnBrk="1" hangingPunct="1">
              <a:defRPr/>
            </a:pPr>
            <a:endParaRPr lang="en-US" altLang="en-US" sz="1800" b="1" dirty="0" smtClean="0">
              <a:solidFill>
                <a:schemeClr val="tx1"/>
              </a:solidFill>
              <a:latin typeface="Georgia" panose="02040502050405020303" pitchFamily="18" charset="0"/>
            </a:endParaRPr>
          </a:p>
          <a:p>
            <a:pPr eaLnBrk="1" hangingPunct="1">
              <a:defRPr/>
            </a:pPr>
            <a:r>
              <a:rPr lang="en-US" altLang="en-US" sz="1800" b="1" dirty="0" smtClean="0">
                <a:solidFill>
                  <a:schemeClr val="tx1"/>
                </a:solidFill>
                <a:latin typeface="Georgia" panose="02040502050405020303" pitchFamily="18" charset="0"/>
              </a:rPr>
              <a:t>New delivery:</a:t>
            </a:r>
            <a:r>
              <a:rPr lang="en-US" altLang="en-US" sz="1800" dirty="0" smtClean="0">
                <a:solidFill>
                  <a:schemeClr val="tx1"/>
                </a:solidFill>
                <a:latin typeface="Georgia" panose="02040502050405020303" pitchFamily="18" charset="0"/>
              </a:rPr>
              <a:t>  800-student online section organized around 4-week modules</a:t>
            </a:r>
          </a:p>
          <a:p>
            <a:pPr eaLnBrk="1" hangingPunct="1">
              <a:defRPr/>
            </a:pPr>
            <a:endParaRPr lang="en-US" altLang="en-US" sz="1800" b="1" dirty="0" smtClean="0">
              <a:solidFill>
                <a:schemeClr val="tx1"/>
              </a:solidFill>
              <a:latin typeface="Georgia" panose="02040502050405020303" pitchFamily="18" charset="0"/>
            </a:endParaRPr>
          </a:p>
          <a:p>
            <a:pPr eaLnBrk="1" hangingPunct="1">
              <a:defRPr/>
            </a:pPr>
            <a:r>
              <a:rPr lang="en-US" altLang="en-US" sz="1800" b="1" dirty="0" smtClean="0">
                <a:solidFill>
                  <a:schemeClr val="tx1"/>
                </a:solidFill>
                <a:latin typeface="Georgia" panose="02040502050405020303" pitchFamily="18" charset="0"/>
              </a:rPr>
              <a:t>Technology enabler:</a:t>
            </a:r>
            <a:r>
              <a:rPr lang="en-US" altLang="en-US" sz="1800" dirty="0" smtClean="0">
                <a:solidFill>
                  <a:schemeClr val="tx1"/>
                </a:solidFill>
                <a:latin typeface="Georgia" panose="02040502050405020303" pitchFamily="18" charset="0"/>
              </a:rPr>
              <a:t>  web-enabled instruction and assessment/</a:t>
            </a:r>
          </a:p>
          <a:p>
            <a:pPr eaLnBrk="1" hangingPunct="1">
              <a:defRPr/>
            </a:pPr>
            <a:endParaRPr lang="en-US" altLang="en-US" sz="1800" b="1" dirty="0" smtClean="0">
              <a:solidFill>
                <a:schemeClr val="tx1"/>
              </a:solidFill>
              <a:latin typeface="Georgia" panose="02040502050405020303" pitchFamily="18" charset="0"/>
            </a:endParaRPr>
          </a:p>
          <a:p>
            <a:pPr eaLnBrk="1" hangingPunct="1">
              <a:defRPr/>
            </a:pPr>
            <a:r>
              <a:rPr lang="en-US" altLang="en-US" sz="1800" b="1" dirty="0" smtClean="0">
                <a:solidFill>
                  <a:schemeClr val="tx1"/>
                </a:solidFill>
                <a:latin typeface="Georgia" panose="02040502050405020303" pitchFamily="18" charset="0"/>
              </a:rPr>
              <a:t>Staffing:  </a:t>
            </a:r>
            <a:r>
              <a:rPr lang="en-US" altLang="en-US" sz="1800" dirty="0" smtClean="0">
                <a:solidFill>
                  <a:schemeClr val="tx1"/>
                </a:solidFill>
                <a:latin typeface="Georgia" panose="02040502050405020303" pitchFamily="18" charset="0"/>
              </a:rPr>
              <a:t>program coordinator, 4 faculty, 4 grad students,</a:t>
            </a:r>
          </a:p>
          <a:p>
            <a:pPr eaLnBrk="1" hangingPunct="1">
              <a:defRPr/>
            </a:pPr>
            <a:endParaRPr lang="en-US" altLang="en-US" sz="1800" b="1" dirty="0" smtClean="0">
              <a:solidFill>
                <a:schemeClr val="tx1"/>
              </a:solidFill>
              <a:latin typeface="Georgia" panose="02040502050405020303" pitchFamily="18" charset="0"/>
            </a:endParaRPr>
          </a:p>
          <a:p>
            <a:pPr eaLnBrk="1" hangingPunct="1">
              <a:defRPr/>
            </a:pPr>
            <a:r>
              <a:rPr lang="en-US" altLang="en-US" sz="1800" b="1" dirty="0" smtClean="0">
                <a:solidFill>
                  <a:schemeClr val="tx1"/>
                </a:solidFill>
                <a:latin typeface="Georgia" panose="02040502050405020303" pitchFamily="18" charset="0"/>
              </a:rPr>
              <a:t>Outcomes and Savings:</a:t>
            </a:r>
          </a:p>
          <a:p>
            <a:pPr lvl="2" eaLnBrk="1" hangingPunct="1">
              <a:defRPr/>
            </a:pPr>
            <a:r>
              <a:rPr lang="en-US" altLang="en-US" sz="1800" dirty="0" smtClean="0">
                <a:solidFill>
                  <a:schemeClr val="tx1"/>
                </a:solidFill>
                <a:latin typeface="Georgia" panose="02040502050405020303" pitchFamily="18" charset="0"/>
              </a:rPr>
              <a:t>student outcomes better, </a:t>
            </a:r>
          </a:p>
          <a:p>
            <a:pPr lvl="2" eaLnBrk="1" hangingPunct="1">
              <a:defRPr/>
            </a:pPr>
            <a:r>
              <a:rPr lang="en-US" altLang="en-US" sz="1800" dirty="0" smtClean="0">
                <a:solidFill>
                  <a:schemeClr val="tx1"/>
                </a:solidFill>
                <a:latin typeface="Georgia" panose="02040502050405020303" pitchFamily="18" charset="0"/>
              </a:rPr>
              <a:t>reduced costs by over 50 %, </a:t>
            </a:r>
          </a:p>
          <a:p>
            <a:pPr lvl="2" eaLnBrk="1" hangingPunct="1">
              <a:defRPr/>
            </a:pPr>
            <a:r>
              <a:rPr lang="en-US" altLang="en-US" sz="1800" dirty="0" smtClean="0">
                <a:solidFill>
                  <a:schemeClr val="tx1"/>
                </a:solidFill>
                <a:latin typeface="Georgia" panose="02040502050405020303" pitchFamily="18" charset="0"/>
              </a:rPr>
              <a:t>tripled number of student the faculty can handle</a:t>
            </a:r>
          </a:p>
        </p:txBody>
      </p:sp>
      <p:pic>
        <p:nvPicPr>
          <p:cNvPr id="87044" name="Picture 2" descr="http://tse1.mm.bing.net/th?&amp;id=Aa5c0692dd3b391e683e2bef0e3191826&amp;w=300&amp;h=300&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15668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8" descr="http://www.cochise.edu/stem/wp-content/uploads/2012/05/NCAT_Home_01.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638175"/>
            <a:ext cx="2828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5188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latin typeface="Georgia" panose="02040502050405020303" pitchFamily="18" charset="0"/>
              </a:rPr>
              <a:t>(And Less Organized - Unbundled)</a:t>
            </a:r>
            <a:endParaRPr lang="en-US" sz="3200" dirty="0">
              <a:latin typeface="Georgia" panose="02040502050405020303" pitchFamily="18" charset="0"/>
            </a:endParaRP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0351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4"/>
          <p:cNvSpPr>
            <a:spLocks noChangeArrowheads="1"/>
          </p:cNvSpPr>
          <p:nvPr/>
        </p:nvSpPr>
        <p:spPr bwMode="auto">
          <a:xfrm>
            <a:off x="4388139" y="1354362"/>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2400" b="1" dirty="0">
                <a:solidFill>
                  <a:schemeClr val="tx1"/>
                </a:solidFill>
                <a:latin typeface="Georgia" panose="02040502050405020303" pitchFamily="18" charset="0"/>
              </a:rPr>
              <a:t>MIT Unveils </a:t>
            </a:r>
          </a:p>
          <a:p>
            <a:pPr eaLnBrk="1" hangingPunct="1">
              <a:spcBef>
                <a:spcPct val="0"/>
              </a:spcBef>
              <a:buFontTx/>
              <a:buNone/>
            </a:pPr>
            <a:r>
              <a:rPr lang="en-US" altLang="en-US" sz="2400" b="1" dirty="0">
                <a:solidFill>
                  <a:schemeClr val="tx1"/>
                </a:solidFill>
                <a:latin typeface="Georgia" panose="02040502050405020303" pitchFamily="18" charset="0"/>
              </a:rPr>
              <a:t>‘</a:t>
            </a:r>
            <a:r>
              <a:rPr lang="en-US" altLang="en-US" sz="2400" b="1" dirty="0" err="1">
                <a:solidFill>
                  <a:schemeClr val="tx1"/>
                </a:solidFill>
                <a:latin typeface="Georgia" panose="02040502050405020303" pitchFamily="18" charset="0"/>
              </a:rPr>
              <a:t>MicroMaster’s</a:t>
            </a:r>
            <a:r>
              <a:rPr lang="en-US" altLang="en-US" sz="2400" b="1" dirty="0">
                <a:solidFill>
                  <a:schemeClr val="tx1"/>
                </a:solidFill>
                <a:latin typeface="Georgia" panose="02040502050405020303" pitchFamily="18" charset="0"/>
              </a:rPr>
              <a:t>,’ </a:t>
            </a:r>
          </a:p>
          <a:p>
            <a:pPr eaLnBrk="1" hangingPunct="1">
              <a:spcBef>
                <a:spcPct val="0"/>
              </a:spcBef>
              <a:buFontTx/>
              <a:buNone/>
            </a:pPr>
            <a:r>
              <a:rPr lang="en-US" altLang="en-US" sz="2400" b="1" dirty="0">
                <a:solidFill>
                  <a:schemeClr val="tx1"/>
                </a:solidFill>
                <a:latin typeface="Georgia" panose="02040502050405020303" pitchFamily="18" charset="0"/>
              </a:rPr>
              <a:t>Allowing Students to </a:t>
            </a:r>
          </a:p>
          <a:p>
            <a:pPr eaLnBrk="1" hangingPunct="1">
              <a:spcBef>
                <a:spcPct val="0"/>
              </a:spcBef>
              <a:buFontTx/>
              <a:buNone/>
            </a:pPr>
            <a:r>
              <a:rPr lang="en-US" altLang="en-US" sz="2400" b="1" dirty="0">
                <a:solidFill>
                  <a:schemeClr val="tx1"/>
                </a:solidFill>
                <a:latin typeface="Georgia" panose="02040502050405020303" pitchFamily="18" charset="0"/>
              </a:rPr>
              <a:t>Get Half Their Degree </a:t>
            </a:r>
          </a:p>
          <a:p>
            <a:pPr eaLnBrk="1" hangingPunct="1">
              <a:spcBef>
                <a:spcPct val="0"/>
              </a:spcBef>
              <a:buFontTx/>
              <a:buNone/>
            </a:pPr>
            <a:r>
              <a:rPr lang="en-US" altLang="en-US" sz="2400" b="1" dirty="0">
                <a:solidFill>
                  <a:schemeClr val="tx1"/>
                </a:solidFill>
                <a:latin typeface="Georgia" panose="02040502050405020303" pitchFamily="18" charset="0"/>
              </a:rPr>
              <a:t>From MOOCs</a:t>
            </a:r>
            <a:endParaRPr lang="en-US" altLang="en-US" sz="2400" dirty="0">
              <a:solidFill>
                <a:schemeClr val="tx1"/>
              </a:solidFill>
              <a:latin typeface="Georgia" panose="02040502050405020303" pitchFamily="18" charset="0"/>
            </a:endParaRPr>
          </a:p>
        </p:txBody>
      </p:sp>
      <p:sp>
        <p:nvSpPr>
          <p:cNvPr id="92165" name="AutoShape 4" descr="Image result for mit logo transparent"/>
          <p:cNvSpPr>
            <a:spLocks noChangeAspect="1" noChangeArrowheads="1"/>
          </p:cNvSpPr>
          <p:nvPr/>
        </p:nvSpPr>
        <p:spPr bwMode="auto">
          <a:xfrm>
            <a:off x="0" y="-482666"/>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pic>
        <p:nvPicPr>
          <p:cNvPr id="92166" name="Picture 6" descr="http://people.csail.mit.edu/haitham/Pictures/mit_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837828"/>
            <a:ext cx="43275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9" descr="C:\Documents and Settings\normam\My Documents\Work\UOPX NRCTL\presentations\Nexus\ACE webinar - acad productivity\Udaci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4341747"/>
            <a:ext cx="2128838" cy="815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8" name="AutoShape 8" descr="Georgia Tech Logo"/>
          <p:cNvSpPr>
            <a:spLocks noChangeAspect="1" noChangeArrowheads="1"/>
          </p:cNvSpPr>
          <p:nvPr/>
        </p:nvSpPr>
        <p:spPr bwMode="auto">
          <a:xfrm>
            <a:off x="63500" y="-47472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cxnSp>
        <p:nvCxnSpPr>
          <p:cNvPr id="4" name="Straight Connector 3"/>
          <p:cNvCxnSpPr/>
          <p:nvPr/>
        </p:nvCxnSpPr>
        <p:spPr>
          <a:xfrm>
            <a:off x="368300" y="4038535"/>
            <a:ext cx="8242300" cy="0"/>
          </a:xfrm>
          <a:prstGeom prst="line">
            <a:avLst/>
          </a:prstGeom>
        </p:spPr>
        <p:style>
          <a:lnRef idx="2">
            <a:schemeClr val="accent1"/>
          </a:lnRef>
          <a:fillRef idx="0">
            <a:schemeClr val="accent1"/>
          </a:fillRef>
          <a:effectRef idx="1">
            <a:schemeClr val="accent1"/>
          </a:effectRef>
          <a:fontRef idx="minor">
            <a:schemeClr val="tx1"/>
          </a:fontRef>
        </p:style>
      </p:cxnSp>
      <p:pic>
        <p:nvPicPr>
          <p:cNvPr id="92170" name="Picture 10" descr="http://tse1.mm.bing.net/th?&amp;id=OIP.M3ccae26b1506e136696163ee156565b7o0&amp;w=300&amp;h=300&amp;c=0&amp;pid=1.9&amp;rs=0&amp;p=0&amp;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63" y="5467285"/>
            <a:ext cx="335915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12" descr="http://tse2.mm.bing.net/th?id=OIP.M14a6de857c4c0d92e47396527774d049H0&amp;pid=1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2951163" y="4341747"/>
            <a:ext cx="147161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2" name="TextBox 4"/>
          <p:cNvSpPr txBox="1">
            <a:spLocks noChangeArrowheads="1"/>
          </p:cNvSpPr>
          <p:nvPr/>
        </p:nvSpPr>
        <p:spPr bwMode="auto">
          <a:xfrm>
            <a:off x="5334000" y="4749735"/>
            <a:ext cx="2613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2400" b="1" dirty="0">
                <a:solidFill>
                  <a:schemeClr val="tx1"/>
                </a:solidFill>
                <a:latin typeface="Georgia" panose="02040502050405020303" pitchFamily="18" charset="0"/>
              </a:rPr>
              <a:t>Master of Computer Science</a:t>
            </a:r>
          </a:p>
        </p:txBody>
      </p:sp>
      <p:sp>
        <p:nvSpPr>
          <p:cNvPr id="2" name="Title 1"/>
          <p:cNvSpPr>
            <a:spLocks noGrp="1"/>
          </p:cNvSpPr>
          <p:nvPr>
            <p:ph type="title"/>
          </p:nvPr>
        </p:nvSpPr>
        <p:spPr>
          <a:xfrm>
            <a:off x="114300" y="347597"/>
            <a:ext cx="8229600" cy="838200"/>
          </a:xfrm>
        </p:spPr>
        <p:txBody>
          <a:bodyPr/>
          <a:lstStyle/>
          <a:p>
            <a:pPr>
              <a:defRPr/>
            </a:pPr>
            <a:r>
              <a:rPr lang="en-US" dirty="0" smtClean="0">
                <a:latin typeface="Georgia" panose="02040502050405020303" pitchFamily="18" charset="0"/>
              </a:rPr>
              <a:t>Micro-Credentials to Degrees</a:t>
            </a:r>
            <a:endParaRPr lang="en-US" dirty="0">
              <a:latin typeface="Georgia" panose="02040502050405020303" pitchFamily="18" charset="0"/>
            </a:endParaRPr>
          </a:p>
        </p:txBody>
      </p:sp>
    </p:spTree>
    <p:extLst>
      <p:ext uri="{BB962C8B-B14F-4D97-AF65-F5344CB8AC3E}">
        <p14:creationId xmlns:p14="http://schemas.microsoft.com/office/powerpoint/2010/main" val="3366268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9950" y="810017"/>
            <a:ext cx="4864100" cy="1676400"/>
          </a:xfrm>
          <a:prstGeom prst="rect">
            <a:avLst/>
          </a:prstGeom>
        </p:spPr>
      </p:pic>
      <p:pic>
        <p:nvPicPr>
          <p:cNvPr id="8" name="Picture 7"/>
          <p:cNvPicPr>
            <a:picLocks noChangeAspect="1"/>
          </p:cNvPicPr>
          <p:nvPr/>
        </p:nvPicPr>
        <p:blipFill>
          <a:blip r:embed="rId3"/>
          <a:stretch>
            <a:fillRect/>
          </a:stretch>
        </p:blipFill>
        <p:spPr>
          <a:xfrm>
            <a:off x="0" y="2638817"/>
            <a:ext cx="9144000" cy="1516380"/>
          </a:xfrm>
          <a:prstGeom prst="rect">
            <a:avLst/>
          </a:prstGeom>
        </p:spPr>
      </p:pic>
      <p:pic>
        <p:nvPicPr>
          <p:cNvPr id="11" name="Picture 10"/>
          <p:cNvPicPr>
            <a:picLocks noChangeAspect="1"/>
          </p:cNvPicPr>
          <p:nvPr/>
        </p:nvPicPr>
        <p:blipFill>
          <a:blip r:embed="rId4"/>
          <a:stretch>
            <a:fillRect/>
          </a:stretch>
        </p:blipFill>
        <p:spPr>
          <a:xfrm>
            <a:off x="2590800" y="3840811"/>
            <a:ext cx="2286000" cy="2286000"/>
          </a:xfrm>
          <a:prstGeom prst="rect">
            <a:avLst/>
          </a:prstGeom>
        </p:spPr>
      </p:pic>
      <p:sp>
        <p:nvSpPr>
          <p:cNvPr id="13" name="TextBox 12"/>
          <p:cNvSpPr txBox="1"/>
          <p:nvPr/>
        </p:nvSpPr>
        <p:spPr>
          <a:xfrm>
            <a:off x="4876800" y="4305138"/>
            <a:ext cx="3276600" cy="1446550"/>
          </a:xfrm>
          <a:prstGeom prst="rect">
            <a:avLst/>
          </a:prstGeom>
          <a:noFill/>
        </p:spPr>
        <p:txBody>
          <a:bodyPr wrap="square" rtlCol="0">
            <a:spAutoFit/>
          </a:bodyPr>
          <a:lstStyle/>
          <a:p>
            <a:r>
              <a:rPr lang="en-US" sz="4400" b="1" dirty="0"/>
              <a:t>General </a:t>
            </a:r>
            <a:endParaRPr lang="en-US" sz="4400" b="1" dirty="0" smtClean="0"/>
          </a:p>
          <a:p>
            <a:r>
              <a:rPr lang="en-US" sz="4400" b="1" dirty="0" smtClean="0"/>
              <a:t>Assembly</a:t>
            </a:r>
            <a:endParaRPr lang="en-US" sz="4400" b="1" dirty="0"/>
          </a:p>
        </p:txBody>
      </p:sp>
    </p:spTree>
    <p:extLst>
      <p:ext uri="{BB962C8B-B14F-4D97-AF65-F5344CB8AC3E}">
        <p14:creationId xmlns:p14="http://schemas.microsoft.com/office/powerpoint/2010/main" val="2969418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437367"/>
            <a:ext cx="9144000" cy="838200"/>
          </a:xfrm>
        </p:spPr>
        <p:txBody>
          <a:bodyPr/>
          <a:lstStyle/>
          <a:p>
            <a:pPr eaLnBrk="1" hangingPunct="1">
              <a:defRPr/>
            </a:pPr>
            <a:r>
              <a:rPr lang="en-US" altLang="en-US" sz="2800" dirty="0" smtClean="0">
                <a:latin typeface="Georgia" panose="02040502050405020303" pitchFamily="18" charset="0"/>
              </a:rPr>
              <a:t>New Credentials - Overthrow BA Hegemony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9874846"/>
              </p:ext>
            </p:extLst>
          </p:nvPr>
        </p:nvGraphicFramePr>
        <p:xfrm>
          <a:off x="2133600" y="1100943"/>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4212" name="Picture 8" descr="College Unb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8" y="1404155"/>
            <a:ext cx="23177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1" descr="http://science.okfn.org/files/2011/10/bioCurious-txtunder-blue_blacksmallsquare.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2926567"/>
            <a:ext cx="14017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5" descr="http://tse1.mm.bing.net/th?id=OIP.M07c6fd66d6562227d4e415f76e45ca8co0&amp;pid=1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188" y="5001430"/>
            <a:ext cx="2160587"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9" descr="http://ccp.edu/sites/default/files/images/CollegePublicArt/excelsior_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0775" y="3332967"/>
            <a:ext cx="2365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3283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196850" y="533400"/>
            <a:ext cx="8228013" cy="1146175"/>
          </a:xfrm>
        </p:spPr>
        <p:txBody>
          <a:bodyPr/>
          <a:lstStyle/>
          <a:p>
            <a:pPr>
              <a:lnSpc>
                <a:spcPct val="102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en-US" sz="3200" dirty="0" smtClean="0">
                <a:latin typeface="Georgia" panose="02040502050405020303" pitchFamily="18" charset="0"/>
              </a:rPr>
              <a:t>Reverse the Campus</a:t>
            </a:r>
          </a:p>
        </p:txBody>
      </p:sp>
      <p:pic>
        <p:nvPicPr>
          <p:cNvPr id="55302" name="Content Placeholder 3"/>
          <p:cNvPicPr>
            <a:picLocks noGrp="1" noChangeAspect="1"/>
          </p:cNvPicPr>
          <p:nvPr>
            <p:ph idx="1"/>
          </p:nvPr>
        </p:nvPicPr>
        <p:blipFill>
          <a:blip r:embed="rId3"/>
          <a:srcRect/>
          <a:stretch>
            <a:fillRect/>
          </a:stretch>
        </p:blipFill>
        <p:spPr>
          <a:xfrm>
            <a:off x="131763" y="2743200"/>
            <a:ext cx="3254375" cy="2128838"/>
          </a:xfrm>
        </p:spPr>
      </p:pic>
      <p:pic>
        <p:nvPicPr>
          <p:cNvPr id="95236" name="Picture 10" descr="The New York Tim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044700"/>
            <a:ext cx="17621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1"/>
          <p:cNvSpPr>
            <a:spLocks noChangeArrowheads="1"/>
          </p:cNvSpPr>
          <p:nvPr/>
        </p:nvSpPr>
        <p:spPr bwMode="auto">
          <a:xfrm>
            <a:off x="2143125" y="2051050"/>
            <a:ext cx="1617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200" b="1">
                <a:solidFill>
                  <a:schemeClr val="tx1"/>
                </a:solidFill>
                <a:latin typeface="Arial" panose="020B0604020202020204" pitchFamily="34" charset="0"/>
                <a:ea typeface="MS PGothic" panose="020B0600070205080204" pitchFamily="34" charset="-128"/>
              </a:rPr>
              <a:t>November 4, 2012</a:t>
            </a:r>
            <a:r>
              <a:rPr lang="en-US" altLang="en-US" sz="1800">
                <a:solidFill>
                  <a:schemeClr val="tx1"/>
                </a:solidFill>
                <a:latin typeface="Arial" panose="020B0604020202020204" pitchFamily="34" charset="0"/>
                <a:ea typeface="MS PGothic" panose="020B0600070205080204" pitchFamily="34" charset="-128"/>
              </a:rPr>
              <a:t>  </a:t>
            </a:r>
          </a:p>
        </p:txBody>
      </p:sp>
      <p:sp>
        <p:nvSpPr>
          <p:cNvPr id="95238" name="Rectangle 2"/>
          <p:cNvSpPr>
            <a:spLocks noChangeArrowheads="1"/>
          </p:cNvSpPr>
          <p:nvPr/>
        </p:nvSpPr>
        <p:spPr bwMode="auto">
          <a:xfrm>
            <a:off x="381000" y="1676400"/>
            <a:ext cx="2972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b="1" dirty="0">
                <a:solidFill>
                  <a:schemeClr val="tx1"/>
                </a:solidFill>
                <a:latin typeface="Georgia" panose="02040502050405020303" pitchFamily="18" charset="0"/>
                <a:ea typeface="MS PGothic" panose="020B0600070205080204" pitchFamily="34" charset="-128"/>
              </a:rPr>
              <a:t>A Dorm for All Colleges</a:t>
            </a:r>
            <a:endParaRPr lang="en-US" altLang="en-US" sz="1800" dirty="0">
              <a:solidFill>
                <a:schemeClr val="tx1"/>
              </a:solidFill>
              <a:latin typeface="Georgia" panose="02040502050405020303" pitchFamily="18" charset="0"/>
              <a:ea typeface="MS PGothic" panose="020B0600070205080204" pitchFamily="34" charset="-128"/>
            </a:endParaRPr>
          </a:p>
        </p:txBody>
      </p:sp>
      <p:pic>
        <p:nvPicPr>
          <p:cNvPr id="95239" name="Picture 12" descr="La Casa Student Housing - Resurrection Project Initiative – Chica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288" y="4953000"/>
            <a:ext cx="1714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2" descr="Minerv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676400"/>
            <a:ext cx="4395788"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588" y="2895600"/>
            <a:ext cx="2673350" cy="88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42" name="Picture 12" descr="ace-credit-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7213" y="4310063"/>
            <a:ext cx="171767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2" descr="C:\Documents and Settings\normam\My Documents\Work\UOPX NRCTL\presentations\Nexus\ACE webinar - acad productivity\Mozilla Open Badg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0500" y="4310063"/>
            <a:ext cx="2789238" cy="890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44" name="Picture 15" descr="e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2895600"/>
            <a:ext cx="15589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11782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6229" y="1249280"/>
            <a:ext cx="4919360" cy="3902240"/>
          </a:xfrm>
          <a:prstGeom prst="rect">
            <a:avLst/>
          </a:prstGeom>
        </p:spPr>
      </p:pic>
      <p:sp>
        <p:nvSpPr>
          <p:cNvPr id="5" name="TextBox 4"/>
          <p:cNvSpPr txBox="1"/>
          <p:nvPr/>
        </p:nvSpPr>
        <p:spPr>
          <a:xfrm>
            <a:off x="5376560" y="1630739"/>
            <a:ext cx="3481211" cy="3139321"/>
          </a:xfrm>
          <a:prstGeom prst="rect">
            <a:avLst/>
          </a:prstGeom>
          <a:noFill/>
          <a:ln w="38100">
            <a:solidFill>
              <a:srgbClr val="002060"/>
            </a:solidFill>
          </a:ln>
        </p:spPr>
        <p:txBody>
          <a:bodyPr wrap="square" rtlCol="0">
            <a:spAutoFit/>
          </a:bodyPr>
          <a:lstStyle/>
          <a:p>
            <a:pPr algn="ctr"/>
            <a:r>
              <a:rPr lang="en-US" b="1" dirty="0" smtClean="0">
                <a:solidFill>
                  <a:srgbClr val="002060"/>
                </a:solidFill>
              </a:rPr>
              <a:t>MNSCU At A Glance</a:t>
            </a:r>
          </a:p>
          <a:p>
            <a:endParaRPr lang="en-US" dirty="0" smtClean="0"/>
          </a:p>
          <a:p>
            <a:r>
              <a:rPr lang="en-US" dirty="0" smtClean="0"/>
              <a:t>Enrollment 	375,000</a:t>
            </a:r>
          </a:p>
          <a:p>
            <a:r>
              <a:rPr lang="en-US" dirty="0"/>
              <a:t>	</a:t>
            </a:r>
            <a:r>
              <a:rPr lang="en-US" dirty="0" smtClean="0"/>
              <a:t>	120,000 NC</a:t>
            </a:r>
          </a:p>
          <a:p>
            <a:endParaRPr lang="en-US" dirty="0"/>
          </a:p>
          <a:p>
            <a:r>
              <a:rPr lang="en-US" dirty="0" smtClean="0"/>
              <a:t>Credentials	38,000+</a:t>
            </a:r>
          </a:p>
          <a:p>
            <a:r>
              <a:rPr lang="en-US" dirty="0"/>
              <a:t>	</a:t>
            </a:r>
            <a:r>
              <a:rPr lang="en-US" dirty="0" smtClean="0"/>
              <a:t>	</a:t>
            </a:r>
          </a:p>
          <a:p>
            <a:r>
              <a:rPr lang="en-US" dirty="0" smtClean="0"/>
              <a:t>7 – Four- year State Universities</a:t>
            </a:r>
          </a:p>
          <a:p>
            <a:endParaRPr lang="en-US" dirty="0"/>
          </a:p>
          <a:p>
            <a:r>
              <a:rPr lang="en-US" dirty="0" smtClean="0"/>
              <a:t>30 – Two-year Community and Technical Colleges</a:t>
            </a:r>
          </a:p>
        </p:txBody>
      </p:sp>
    </p:spTree>
    <p:extLst>
      <p:ext uri="{BB962C8B-B14F-4D97-AF65-F5344CB8AC3E}">
        <p14:creationId xmlns:p14="http://schemas.microsoft.com/office/powerpoint/2010/main" val="1091964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838200"/>
          </a:xfrm>
        </p:spPr>
        <p:txBody>
          <a:bodyPr/>
          <a:lstStyle/>
          <a:p>
            <a:pPr>
              <a:defRPr/>
            </a:pPr>
            <a:r>
              <a:rPr lang="en-US" dirty="0" smtClean="0">
                <a:latin typeface="Georgia" panose="02040502050405020303" pitchFamily="18" charset="0"/>
              </a:rPr>
              <a:t>Institution View to System View</a:t>
            </a:r>
            <a:endParaRPr lang="en-US" dirty="0">
              <a:latin typeface="Georgia" panose="02040502050405020303" pitchFamily="18" charset="0"/>
            </a:endParaRPr>
          </a:p>
        </p:txBody>
      </p:sp>
    </p:spTree>
    <p:extLst>
      <p:ext uri="{BB962C8B-B14F-4D97-AF65-F5344CB8AC3E}">
        <p14:creationId xmlns:p14="http://schemas.microsoft.com/office/powerpoint/2010/main" val="13520034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4850"/>
            <a:ext cx="8229600" cy="838200"/>
          </a:xfrm>
        </p:spPr>
        <p:txBody>
          <a:bodyPr/>
          <a:lstStyle/>
          <a:p>
            <a:pPr>
              <a:defRPr/>
            </a:pPr>
            <a:r>
              <a:rPr lang="en-US" dirty="0" smtClean="0">
                <a:latin typeface="Georgia" panose="02040502050405020303" pitchFamily="18" charset="0"/>
              </a:rPr>
              <a:t>Students are Mobile</a:t>
            </a:r>
            <a:endParaRPr lang="en-US" dirty="0">
              <a:latin typeface="Georgia" panose="02040502050405020303" pitchFamily="18" charset="0"/>
            </a:endParaRPr>
          </a:p>
        </p:txBody>
      </p:sp>
      <p:sp>
        <p:nvSpPr>
          <p:cNvPr id="3" name="Rectangle 2"/>
          <p:cNvSpPr/>
          <p:nvPr/>
        </p:nvSpPr>
        <p:spPr>
          <a:xfrm>
            <a:off x="-2286000" y="704850"/>
            <a:ext cx="2133600" cy="554355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This slide has been updated </a:t>
            </a:r>
            <a:r>
              <a:rPr lang="mr-IN" dirty="0" smtClean="0">
                <a:ln w="0"/>
                <a:solidFill>
                  <a:schemeClr val="tx1"/>
                </a:solidFill>
                <a:effectLst>
                  <a:outerShdw blurRad="38100" dist="19050" dir="2700000" algn="tl" rotWithShape="0">
                    <a:schemeClr val="dk1">
                      <a:alpha val="40000"/>
                    </a:schemeClr>
                  </a:outerShdw>
                </a:effectLst>
              </a:rPr>
              <a:t>–</a:t>
            </a:r>
            <a:r>
              <a:rPr lang="en-US" dirty="0" smtClean="0">
                <a:ln w="0"/>
                <a:solidFill>
                  <a:schemeClr val="tx1"/>
                </a:solidFill>
                <a:effectLst>
                  <a:outerShdw blurRad="38100" dist="19050" dir="2700000" algn="tl" rotWithShape="0">
                    <a:schemeClr val="dk1">
                      <a:alpha val="40000"/>
                    </a:schemeClr>
                  </a:outerShdw>
                </a:effectLst>
              </a:rPr>
              <a:t> Previously used NCES 2005 data </a:t>
            </a:r>
            <a:r>
              <a:rPr lang="mr-IN" dirty="0" smtClean="0">
                <a:ln w="0"/>
                <a:solidFill>
                  <a:schemeClr val="tx1"/>
                </a:solidFill>
                <a:effectLst>
                  <a:outerShdw blurRad="38100" dist="19050" dir="2700000" algn="tl" rotWithShape="0">
                    <a:schemeClr val="dk1">
                      <a:alpha val="40000"/>
                    </a:schemeClr>
                  </a:outerShdw>
                </a:effectLst>
              </a:rPr>
              <a:t>–</a:t>
            </a:r>
            <a:r>
              <a:rPr lang="en-US" dirty="0" smtClean="0">
                <a:ln w="0"/>
                <a:solidFill>
                  <a:schemeClr val="tx1"/>
                </a:solidFill>
                <a:effectLst>
                  <a:outerShdw blurRad="38100" dist="19050" dir="2700000" algn="tl" rotWithShape="0">
                    <a:schemeClr val="dk1">
                      <a:alpha val="40000"/>
                    </a:schemeClr>
                  </a:outerShdw>
                </a:effectLst>
              </a:rPr>
              <a:t> I used same terms but updated to NCES 2014 data.</a:t>
            </a:r>
          </a:p>
          <a:p>
            <a:pPr algn="ctr"/>
            <a:endParaRPr lang="en-US" dirty="0">
              <a:ln w="0"/>
              <a:solidFill>
                <a:schemeClr val="tx1"/>
              </a:solidFill>
              <a:effectLst>
                <a:outerShdw blurRad="38100" dist="19050" dir="2700000" algn="tl" rotWithShape="0">
                  <a:schemeClr val="dk1">
                    <a:alpha val="40000"/>
                  </a:schemeClr>
                </a:outerShdw>
              </a:effectLst>
            </a:endParaRPr>
          </a:p>
          <a:p>
            <a:pPr algn="ctr"/>
            <a:r>
              <a:rPr lang="en-US" dirty="0" smtClean="0">
                <a:ln w="0"/>
                <a:solidFill>
                  <a:schemeClr val="tx1"/>
                </a:solidFill>
                <a:effectLst>
                  <a:outerShdw blurRad="38100" dist="19050" dir="2700000" algn="tl" rotWithShape="0">
                    <a:schemeClr val="dk1">
                      <a:alpha val="40000"/>
                    </a:schemeClr>
                  </a:outerShdw>
                </a:effectLst>
              </a:rPr>
              <a:t>(36% attended more than one school, of the students who attended more than one school, 68% attended two colleges, and 32% attended more than 2)</a:t>
            </a:r>
          </a:p>
          <a:p>
            <a:pPr algn="ctr"/>
            <a:endParaRPr lang="en-US" dirty="0">
              <a:ln w="0"/>
              <a:solidFill>
                <a:schemeClr val="tx1"/>
              </a:solidFill>
              <a:effectLst>
                <a:outerShdw blurRad="38100" dist="19050" dir="2700000" algn="tl" rotWithShape="0">
                  <a:schemeClr val="dk1">
                    <a:alpha val="40000"/>
                  </a:schemeClr>
                </a:outerShdw>
              </a:effectLst>
            </a:endParaRPr>
          </a:p>
          <a:p>
            <a:pPr algn="ctr"/>
            <a:r>
              <a:rPr lang="en-US" dirty="0" smtClean="0">
                <a:ln w="0"/>
                <a:solidFill>
                  <a:schemeClr val="tx1"/>
                </a:solidFill>
                <a:effectLst>
                  <a:outerShdw blurRad="38100" dist="19050" dir="2700000" algn="tl" rotWithShape="0">
                    <a:schemeClr val="dk1">
                      <a:alpha val="40000"/>
                    </a:schemeClr>
                  </a:outerShdw>
                </a:effectLst>
              </a:rPr>
              <a:t> </a:t>
            </a:r>
            <a:endParaRPr lang="en-US" dirty="0"/>
          </a:p>
        </p:txBody>
      </p:sp>
      <p:graphicFrame>
        <p:nvGraphicFramePr>
          <p:cNvPr id="6" name="Chart 5"/>
          <p:cNvGraphicFramePr/>
          <p:nvPr>
            <p:extLst/>
          </p:nvPr>
        </p:nvGraphicFramePr>
        <p:xfrm>
          <a:off x="0" y="1543050"/>
          <a:ext cx="9144000" cy="5314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14871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62450" y="2241125"/>
            <a:ext cx="2057400" cy="1752600"/>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path path="circle">
              <a:fillToRect l="100000" t="100000"/>
            </a:path>
            <a:tileRect r="-100000" b="-100000"/>
          </a:gradFill>
          <a:effectLst>
            <a:innerShdw blurRad="127000" dist="50800" dir="135000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Industry/Sector Knowledge</a:t>
            </a:r>
          </a:p>
        </p:txBody>
      </p:sp>
      <p:sp>
        <p:nvSpPr>
          <p:cNvPr id="7" name="Rectangle 6"/>
          <p:cNvSpPr/>
          <p:nvPr/>
        </p:nvSpPr>
        <p:spPr>
          <a:xfrm>
            <a:off x="6419850" y="3993725"/>
            <a:ext cx="2057400" cy="182880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8100000" scaled="1"/>
            <a:tileRect/>
          </a:gradFill>
          <a:effectLst>
            <a:innerShdw blurRad="6731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Job/Occupational</a:t>
            </a:r>
          </a:p>
          <a:p>
            <a:pPr algn="ctr" eaLnBrk="1" fontAlgn="auto" hangingPunct="1">
              <a:spcBef>
                <a:spcPts val="0"/>
              </a:spcBef>
              <a:spcAft>
                <a:spcPts val="0"/>
              </a:spcAft>
              <a:defRPr/>
            </a:pPr>
            <a:r>
              <a:rPr lang="en-US" dirty="0">
                <a:solidFill>
                  <a:schemeClr val="tx1"/>
                </a:solidFill>
              </a:rPr>
              <a:t>Knowledge</a:t>
            </a:r>
          </a:p>
        </p:txBody>
      </p:sp>
      <p:sp>
        <p:nvSpPr>
          <p:cNvPr id="10" name="Rectangle 9"/>
          <p:cNvSpPr/>
          <p:nvPr/>
        </p:nvSpPr>
        <p:spPr>
          <a:xfrm>
            <a:off x="6400800" y="2241125"/>
            <a:ext cx="2057400" cy="175260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100000" b="100000"/>
            </a:path>
            <a:tileRect t="-100000" r="-100000"/>
          </a:gradFill>
          <a:effectLst>
            <a:innerShdw blurRad="2413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General Knowledge</a:t>
            </a:r>
          </a:p>
        </p:txBody>
      </p:sp>
      <p:sp>
        <p:nvSpPr>
          <p:cNvPr id="12" name="Rectangle 11"/>
          <p:cNvSpPr/>
          <p:nvPr/>
        </p:nvSpPr>
        <p:spPr>
          <a:xfrm>
            <a:off x="4362450" y="3993725"/>
            <a:ext cx="2038350" cy="1828800"/>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t="100000" r="100000"/>
            </a:path>
            <a:tileRect l="-100000" b="-100000"/>
          </a:gradFill>
          <a:effectLst>
            <a:innerShdw blurRad="4318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Firm/Agency Specific</a:t>
            </a:r>
          </a:p>
          <a:p>
            <a:pPr algn="ctr" eaLnBrk="1" fontAlgn="auto" hangingPunct="1">
              <a:spcBef>
                <a:spcPts val="0"/>
              </a:spcBef>
              <a:spcAft>
                <a:spcPts val="0"/>
              </a:spcAft>
              <a:defRPr/>
            </a:pPr>
            <a:r>
              <a:rPr lang="en-US" dirty="0">
                <a:solidFill>
                  <a:schemeClr val="tx1"/>
                </a:solidFill>
              </a:rPr>
              <a:t>Knowledge</a:t>
            </a:r>
          </a:p>
        </p:txBody>
      </p:sp>
      <p:sp>
        <p:nvSpPr>
          <p:cNvPr id="23" name="TextBox 22"/>
          <p:cNvSpPr txBox="1"/>
          <p:nvPr/>
        </p:nvSpPr>
        <p:spPr>
          <a:xfrm>
            <a:off x="381000" y="1219200"/>
            <a:ext cx="9296400" cy="584200"/>
          </a:xfrm>
          <a:prstGeom prst="rect">
            <a:avLst/>
          </a:prstGeom>
          <a:noFill/>
        </p:spPr>
        <p:txBody>
          <a:bodyPr>
            <a:spAutoFit/>
          </a:bodyPr>
          <a:lstStyle/>
          <a:p>
            <a:pPr eaLnBrk="1" fontAlgn="auto" hangingPunct="1">
              <a:spcBef>
                <a:spcPts val="0"/>
              </a:spcBef>
              <a:spcAft>
                <a:spcPts val="0"/>
              </a:spcAft>
              <a:defRPr/>
            </a:pPr>
            <a:r>
              <a:rPr lang="en-US" sz="3200" dirty="0">
                <a:latin typeface="Georgia" panose="02040502050405020303" pitchFamily="18" charset="0"/>
                <a:cs typeface="+mn-cs"/>
              </a:rPr>
              <a:t>21</a:t>
            </a:r>
            <a:r>
              <a:rPr lang="en-US" sz="3200" baseline="30000" dirty="0">
                <a:latin typeface="Georgia" panose="02040502050405020303" pitchFamily="18" charset="0"/>
                <a:cs typeface="+mn-cs"/>
              </a:rPr>
              <a:t>st</a:t>
            </a:r>
            <a:r>
              <a:rPr lang="en-US" sz="3200" dirty="0">
                <a:latin typeface="Georgia" panose="02040502050405020303" pitchFamily="18" charset="0"/>
                <a:cs typeface="+mn-cs"/>
              </a:rPr>
              <a:t> Knowledge for Individual/Business </a:t>
            </a:r>
            <a:r>
              <a:rPr lang="en-US" sz="3200" dirty="0">
                <a:solidFill>
                  <a:schemeClr val="bg1"/>
                </a:solidFill>
                <a:latin typeface="+mn-lt"/>
                <a:cs typeface="+mn-cs"/>
              </a:rPr>
              <a:t>Success</a:t>
            </a:r>
          </a:p>
        </p:txBody>
      </p:sp>
      <p:pic>
        <p:nvPicPr>
          <p:cNvPr id="99343" name="Picture 16" descr="Managing Knowledge for Sustained Competitive Advantage: Designing Strategies for Effective Human Resource Management (0787957178) 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00250"/>
            <a:ext cx="25908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8686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219200"/>
            <a:ext cx="2359025" cy="1984375"/>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Industry/Professional</a:t>
            </a:r>
          </a:p>
          <a:p>
            <a:pPr algn="ctr" eaLnBrk="1" fontAlgn="auto" hangingPunct="1">
              <a:spcBef>
                <a:spcPts val="0"/>
              </a:spcBef>
              <a:spcAft>
                <a:spcPts val="0"/>
              </a:spcAft>
              <a:defRPr/>
            </a:pPr>
            <a:r>
              <a:rPr lang="en-US" dirty="0">
                <a:solidFill>
                  <a:schemeClr val="tx1"/>
                </a:solidFill>
              </a:rPr>
              <a:t>Knowledge</a:t>
            </a:r>
          </a:p>
        </p:txBody>
      </p:sp>
      <p:sp>
        <p:nvSpPr>
          <p:cNvPr id="4" name="Rectangle 3"/>
          <p:cNvSpPr/>
          <p:nvPr/>
        </p:nvSpPr>
        <p:spPr>
          <a:xfrm>
            <a:off x="6172200" y="1295400"/>
            <a:ext cx="2362200" cy="198120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General</a:t>
            </a:r>
          </a:p>
          <a:p>
            <a:pPr algn="ctr" eaLnBrk="1" fontAlgn="auto" hangingPunct="1">
              <a:spcBef>
                <a:spcPts val="0"/>
              </a:spcBef>
              <a:spcAft>
                <a:spcPts val="0"/>
              </a:spcAft>
              <a:defRPr/>
            </a:pPr>
            <a:r>
              <a:rPr lang="en-US" dirty="0">
                <a:solidFill>
                  <a:schemeClr val="tx1"/>
                </a:solidFill>
              </a:rPr>
              <a:t>Knowledge</a:t>
            </a:r>
          </a:p>
        </p:txBody>
      </p:sp>
      <p:sp>
        <p:nvSpPr>
          <p:cNvPr id="5" name="Rectangle 4"/>
          <p:cNvSpPr/>
          <p:nvPr/>
        </p:nvSpPr>
        <p:spPr>
          <a:xfrm>
            <a:off x="609600" y="3505200"/>
            <a:ext cx="2359025" cy="198437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Firm/Agency</a:t>
            </a:r>
          </a:p>
          <a:p>
            <a:pPr algn="ctr" eaLnBrk="1" fontAlgn="auto" hangingPunct="1">
              <a:spcBef>
                <a:spcPts val="0"/>
              </a:spcBef>
              <a:spcAft>
                <a:spcPts val="0"/>
              </a:spcAft>
              <a:defRPr/>
            </a:pPr>
            <a:r>
              <a:rPr lang="en-US" dirty="0">
                <a:solidFill>
                  <a:schemeClr val="tx1"/>
                </a:solidFill>
              </a:rPr>
              <a:t>Knowledge</a:t>
            </a:r>
          </a:p>
        </p:txBody>
      </p:sp>
      <p:sp>
        <p:nvSpPr>
          <p:cNvPr id="6" name="Rectangle 5"/>
          <p:cNvSpPr/>
          <p:nvPr/>
        </p:nvSpPr>
        <p:spPr>
          <a:xfrm>
            <a:off x="6172200" y="3505200"/>
            <a:ext cx="2362200" cy="1984375"/>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Job/Occupational</a:t>
            </a:r>
          </a:p>
          <a:p>
            <a:pPr algn="ctr" eaLnBrk="1" fontAlgn="auto" hangingPunct="1">
              <a:spcBef>
                <a:spcPts val="0"/>
              </a:spcBef>
              <a:spcAft>
                <a:spcPts val="0"/>
              </a:spcAft>
              <a:defRPr/>
            </a:pPr>
            <a:r>
              <a:rPr lang="en-US" dirty="0">
                <a:solidFill>
                  <a:schemeClr val="tx1"/>
                </a:solidFill>
              </a:rPr>
              <a:t>Knowledge</a:t>
            </a:r>
          </a:p>
        </p:txBody>
      </p:sp>
      <p:sp>
        <p:nvSpPr>
          <p:cNvPr id="13" name="Rounded Rectangle 12"/>
          <p:cNvSpPr/>
          <p:nvPr/>
        </p:nvSpPr>
        <p:spPr>
          <a:xfrm>
            <a:off x="3276600" y="4953000"/>
            <a:ext cx="2743200" cy="12192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solidFill>
            </a:endParaRPr>
          </a:p>
          <a:p>
            <a:pPr algn="ctr" eaLnBrk="1" fontAlgn="auto" hangingPunct="1">
              <a:spcBef>
                <a:spcPts val="0"/>
              </a:spcBef>
              <a:spcAft>
                <a:spcPts val="0"/>
              </a:spcAft>
              <a:defRPr/>
            </a:pPr>
            <a:endParaRPr lang="en-US" sz="1200" dirty="0">
              <a:solidFill>
                <a:schemeClr val="tx1"/>
              </a:solidFill>
            </a:endParaRPr>
          </a:p>
          <a:p>
            <a:pPr algn="ctr" eaLnBrk="1" fontAlgn="auto" hangingPunct="1">
              <a:spcBef>
                <a:spcPts val="0"/>
              </a:spcBef>
              <a:spcAft>
                <a:spcPts val="0"/>
              </a:spcAft>
              <a:defRPr/>
            </a:pPr>
            <a:r>
              <a:rPr lang="en-US" sz="1200" dirty="0">
                <a:solidFill>
                  <a:schemeClr val="tx1"/>
                </a:solidFill>
              </a:rPr>
              <a:t>Employer Sponsored Training.</a:t>
            </a:r>
          </a:p>
          <a:p>
            <a:pPr algn="ctr" eaLnBrk="1" fontAlgn="auto" hangingPunct="1">
              <a:spcBef>
                <a:spcPts val="0"/>
              </a:spcBef>
              <a:spcAft>
                <a:spcPts val="0"/>
              </a:spcAft>
              <a:defRPr/>
            </a:pPr>
            <a:r>
              <a:rPr lang="en-US" sz="1200" dirty="0">
                <a:solidFill>
                  <a:schemeClr val="tx1"/>
                </a:solidFill>
              </a:rPr>
              <a:t>Union-Employer Sponsored Training,</a:t>
            </a:r>
          </a:p>
          <a:p>
            <a:pPr algn="ctr" eaLnBrk="1" fontAlgn="auto" hangingPunct="1">
              <a:spcBef>
                <a:spcPts val="0"/>
              </a:spcBef>
              <a:spcAft>
                <a:spcPts val="0"/>
              </a:spcAft>
              <a:defRPr/>
            </a:pPr>
            <a:r>
              <a:rPr lang="en-US" sz="1200" dirty="0">
                <a:solidFill>
                  <a:schemeClr val="tx1"/>
                </a:solidFill>
              </a:rPr>
              <a:t>Proprietary School Job Training,</a:t>
            </a:r>
          </a:p>
          <a:p>
            <a:pPr algn="ctr" eaLnBrk="1" fontAlgn="auto" hangingPunct="1">
              <a:spcBef>
                <a:spcPts val="0"/>
              </a:spcBef>
              <a:spcAft>
                <a:spcPts val="0"/>
              </a:spcAft>
              <a:defRPr/>
            </a:pPr>
            <a:r>
              <a:rPr lang="en-US" sz="1200" dirty="0">
                <a:solidFill>
                  <a:schemeClr val="tx1"/>
                </a:solidFill>
              </a:rPr>
              <a:t>On-the-job  Training, and </a:t>
            </a:r>
          </a:p>
          <a:p>
            <a:pPr algn="ctr" eaLnBrk="1" fontAlgn="auto" hangingPunct="1">
              <a:spcBef>
                <a:spcPts val="0"/>
              </a:spcBef>
              <a:spcAft>
                <a:spcPts val="0"/>
              </a:spcAft>
              <a:defRPr/>
            </a:pPr>
            <a:r>
              <a:rPr lang="en-US" sz="1200" dirty="0">
                <a:solidFill>
                  <a:schemeClr val="tx1"/>
                </a:solidFill>
              </a:rPr>
              <a:t>Work/Life Experience</a:t>
            </a:r>
          </a:p>
          <a:p>
            <a:pPr algn="ctr" eaLnBrk="1" fontAlgn="auto" hangingPunct="1">
              <a:spcBef>
                <a:spcPts val="0"/>
              </a:spcBef>
              <a:spcAft>
                <a:spcPts val="0"/>
              </a:spcAft>
              <a:defRPr/>
            </a:pPr>
            <a:endParaRPr lang="en-US" dirty="0"/>
          </a:p>
        </p:txBody>
      </p:sp>
      <p:sp>
        <p:nvSpPr>
          <p:cNvPr id="14" name="Rectangle 13"/>
          <p:cNvSpPr/>
          <p:nvPr/>
        </p:nvSpPr>
        <p:spPr>
          <a:xfrm>
            <a:off x="457200" y="77788"/>
            <a:ext cx="8211079" cy="956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chemeClr val="tx1"/>
                </a:solidFill>
                <a:latin typeface="Georgia" panose="02040502050405020303" pitchFamily="18" charset="0"/>
              </a:rPr>
              <a:t>20</a:t>
            </a:r>
            <a:r>
              <a:rPr lang="en-US" sz="2800" b="1" baseline="30000" dirty="0">
                <a:solidFill>
                  <a:schemeClr val="tx1"/>
                </a:solidFill>
                <a:latin typeface="Georgia" panose="02040502050405020303" pitchFamily="18" charset="0"/>
              </a:rPr>
              <a:t>th</a:t>
            </a:r>
            <a:r>
              <a:rPr lang="en-US" sz="2800" b="1" dirty="0">
                <a:solidFill>
                  <a:schemeClr val="tx1"/>
                </a:solidFill>
                <a:latin typeface="Georgia" panose="02040502050405020303" pitchFamily="18" charset="0"/>
              </a:rPr>
              <a:t> Century </a:t>
            </a:r>
            <a:endParaRPr lang="en-US" sz="2800" b="1" dirty="0" smtClean="0">
              <a:solidFill>
                <a:schemeClr val="tx1"/>
              </a:solidFill>
              <a:latin typeface="Georgia" panose="02040502050405020303" pitchFamily="18" charset="0"/>
            </a:endParaRPr>
          </a:p>
          <a:p>
            <a:pPr algn="ctr" eaLnBrk="1" fontAlgn="auto" hangingPunct="1">
              <a:spcBef>
                <a:spcPts val="0"/>
              </a:spcBef>
              <a:spcAft>
                <a:spcPts val="0"/>
              </a:spcAft>
              <a:defRPr/>
            </a:pPr>
            <a:r>
              <a:rPr lang="en-US" sz="2800" b="1" dirty="0" smtClean="0">
                <a:solidFill>
                  <a:schemeClr val="tx1"/>
                </a:solidFill>
                <a:latin typeface="Georgia" panose="02040502050405020303" pitchFamily="18" charset="0"/>
              </a:rPr>
              <a:t>Postsecondary </a:t>
            </a:r>
            <a:r>
              <a:rPr lang="en-US" sz="2800" b="1" dirty="0">
                <a:solidFill>
                  <a:schemeClr val="tx1"/>
                </a:solidFill>
                <a:latin typeface="Georgia" panose="02040502050405020303" pitchFamily="18" charset="0"/>
              </a:rPr>
              <a:t>Education</a:t>
            </a:r>
          </a:p>
        </p:txBody>
      </p:sp>
      <p:sp>
        <p:nvSpPr>
          <p:cNvPr id="31" name="Rectangle 30"/>
          <p:cNvSpPr/>
          <p:nvPr/>
        </p:nvSpPr>
        <p:spPr>
          <a:xfrm>
            <a:off x="3429000" y="1047750"/>
            <a:ext cx="2209800" cy="6096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Graduate/Professional Schools</a:t>
            </a:r>
          </a:p>
        </p:txBody>
      </p:sp>
      <p:sp>
        <p:nvSpPr>
          <p:cNvPr id="65" name="Multiply 64"/>
          <p:cNvSpPr/>
          <p:nvPr/>
        </p:nvSpPr>
        <p:spPr>
          <a:xfrm>
            <a:off x="4267200" y="4552950"/>
            <a:ext cx="609600" cy="6096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ight Arrow 32"/>
          <p:cNvSpPr/>
          <p:nvPr/>
        </p:nvSpPr>
        <p:spPr>
          <a:xfrm>
            <a:off x="5334000" y="1381125"/>
            <a:ext cx="1143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6" name="Right Arrow 65"/>
          <p:cNvSpPr/>
          <p:nvPr/>
        </p:nvSpPr>
        <p:spPr>
          <a:xfrm>
            <a:off x="2667000" y="1381125"/>
            <a:ext cx="1143000" cy="152400"/>
          </a:xfrm>
          <a:prstGeom prst="rightArrow">
            <a:avLst/>
          </a:prstGeom>
          <a:solidFill>
            <a:schemeClr val="tx1"/>
          </a:solidFill>
          <a:ln>
            <a:noFill/>
          </a:ln>
          <a:scene3d>
            <a:camera prst="orthographicFront">
              <a:rot lat="21299999" lon="30000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9" name="Right Arrow 68"/>
          <p:cNvSpPr/>
          <p:nvPr/>
        </p:nvSpPr>
        <p:spPr>
          <a:xfrm>
            <a:off x="5638800" y="5181600"/>
            <a:ext cx="8382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7" name="Straight Arrow Connector 76"/>
          <p:cNvCxnSpPr/>
          <p:nvPr/>
        </p:nvCxnSpPr>
        <p:spPr>
          <a:xfrm rot="10800000">
            <a:off x="2743200" y="52578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Left-Right Arrow 27"/>
          <p:cNvSpPr/>
          <p:nvPr/>
        </p:nvSpPr>
        <p:spPr>
          <a:xfrm>
            <a:off x="114300" y="5892799"/>
            <a:ext cx="9906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TextBox 28"/>
          <p:cNvSpPr txBox="1"/>
          <p:nvPr/>
        </p:nvSpPr>
        <p:spPr>
          <a:xfrm>
            <a:off x="245269" y="6072187"/>
            <a:ext cx="1871663" cy="254000"/>
          </a:xfrm>
          <a:prstGeom prst="rect">
            <a:avLst/>
          </a:prstGeom>
          <a:noFill/>
        </p:spPr>
        <p:txBody>
          <a:bodyPr wrap="none">
            <a:spAutoFit/>
          </a:bodyPr>
          <a:lstStyle/>
          <a:p>
            <a:pPr eaLnBrk="1" fontAlgn="auto" hangingPunct="1">
              <a:spcBef>
                <a:spcPts val="0"/>
              </a:spcBef>
              <a:spcAft>
                <a:spcPts val="0"/>
              </a:spcAft>
              <a:defRPr/>
            </a:pPr>
            <a:r>
              <a:rPr lang="en-US" sz="1050" dirty="0">
                <a:latin typeface="+mn-lt"/>
                <a:cs typeface="+mn-cs"/>
              </a:rPr>
              <a:t>Strong Link                 Weak Link</a:t>
            </a:r>
          </a:p>
        </p:txBody>
      </p:sp>
      <p:cxnSp>
        <p:nvCxnSpPr>
          <p:cNvPr id="37" name="Straight Arrow Connector 36"/>
          <p:cNvCxnSpPr/>
          <p:nvPr/>
        </p:nvCxnSpPr>
        <p:spPr>
          <a:xfrm>
            <a:off x="1331912" y="5980905"/>
            <a:ext cx="914400" cy="15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429000" y="19812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solidFill>
            </a:endParaRPr>
          </a:p>
          <a:p>
            <a:pPr algn="ctr" eaLnBrk="1" fontAlgn="auto" hangingPunct="1">
              <a:spcBef>
                <a:spcPts val="0"/>
              </a:spcBef>
              <a:spcAft>
                <a:spcPts val="0"/>
              </a:spcAft>
              <a:defRPr/>
            </a:pPr>
            <a:r>
              <a:rPr lang="en-US" sz="1200" dirty="0">
                <a:solidFill>
                  <a:schemeClr val="tx1"/>
                </a:solidFill>
              </a:rPr>
              <a:t>4-Year Colleges and Universities</a:t>
            </a:r>
          </a:p>
          <a:p>
            <a:pPr algn="ctr" eaLnBrk="1" fontAlgn="auto" hangingPunct="1">
              <a:spcBef>
                <a:spcPts val="0"/>
              </a:spcBef>
              <a:spcAft>
                <a:spcPts val="0"/>
              </a:spcAft>
              <a:defRPr/>
            </a:pPr>
            <a:r>
              <a:rPr lang="en-US" sz="1200" dirty="0">
                <a:solidFill>
                  <a:schemeClr val="tx1"/>
                </a:solidFill>
              </a:rPr>
              <a:t>BS/BA Degrees</a:t>
            </a:r>
          </a:p>
          <a:p>
            <a:pPr algn="ctr" eaLnBrk="1" fontAlgn="auto" hangingPunct="1">
              <a:spcBef>
                <a:spcPts val="0"/>
              </a:spcBef>
              <a:spcAft>
                <a:spcPts val="0"/>
              </a:spcAft>
              <a:defRPr/>
            </a:pPr>
            <a:endParaRPr lang="en-US" sz="1200" dirty="0">
              <a:solidFill>
                <a:schemeClr val="tx1"/>
              </a:solidFill>
            </a:endParaRPr>
          </a:p>
        </p:txBody>
      </p:sp>
      <p:sp>
        <p:nvSpPr>
          <p:cNvPr id="67" name="Right Arrow 66"/>
          <p:cNvSpPr/>
          <p:nvPr/>
        </p:nvSpPr>
        <p:spPr>
          <a:xfrm>
            <a:off x="5334000" y="2286000"/>
            <a:ext cx="1143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4" name="Straight Arrow Connector 73"/>
          <p:cNvCxnSpPr/>
          <p:nvPr/>
        </p:nvCxnSpPr>
        <p:spPr>
          <a:xfrm rot="10800000">
            <a:off x="2667000" y="23622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396" name="Rectangle 46"/>
          <p:cNvSpPr>
            <a:spLocks noChangeArrowheads="1"/>
          </p:cNvSpPr>
          <p:nvPr/>
        </p:nvSpPr>
        <p:spPr bwMode="auto">
          <a:xfrm>
            <a:off x="2286000" y="31051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Helvetica" panose="020B0604020202020204" pitchFamily="34" charset="0"/>
                <a:ea typeface="Geneva"/>
                <a:cs typeface="Geneva"/>
              </a:defRPr>
            </a:lvl1pPr>
            <a:lvl2pPr marL="742950" indent="-285750">
              <a:spcBef>
                <a:spcPct val="20000"/>
              </a:spcBef>
              <a:buChar char="–"/>
              <a:defRPr sz="2800">
                <a:solidFill>
                  <a:schemeClr val="bg1"/>
                </a:solidFill>
                <a:latin typeface="Helvetica" panose="020B0604020202020204" pitchFamily="34" charset="0"/>
                <a:ea typeface="Geneva"/>
                <a:cs typeface="Geneva"/>
              </a:defRPr>
            </a:lvl2pPr>
            <a:lvl3pPr marL="1143000" indent="-228600">
              <a:spcBef>
                <a:spcPct val="20000"/>
              </a:spcBef>
              <a:buChar char="•"/>
              <a:defRPr sz="2400">
                <a:solidFill>
                  <a:schemeClr val="bg1"/>
                </a:solidFill>
                <a:latin typeface="Helvetica" panose="020B0604020202020204" pitchFamily="34" charset="0"/>
                <a:ea typeface="Geneva"/>
                <a:cs typeface="Geneva"/>
              </a:defRPr>
            </a:lvl3pPr>
            <a:lvl4pPr marL="1600200" indent="-228600">
              <a:spcBef>
                <a:spcPct val="20000"/>
              </a:spcBef>
              <a:buChar char="–"/>
              <a:defRPr sz="2000">
                <a:solidFill>
                  <a:schemeClr val="bg1"/>
                </a:solidFill>
                <a:latin typeface="Helvetica" panose="020B0604020202020204" pitchFamily="34" charset="0"/>
                <a:ea typeface="Geneva"/>
                <a:cs typeface="Geneva"/>
              </a:defRPr>
            </a:lvl4pPr>
            <a:lvl5pPr marL="2057400" indent="-22860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algn="ctr" eaLnBrk="1" hangingPunct="1">
              <a:spcBef>
                <a:spcPct val="0"/>
              </a:spcBef>
              <a:buFontTx/>
              <a:buNone/>
            </a:pPr>
            <a:r>
              <a:rPr lang="en-US" altLang="en-US" sz="1200">
                <a:solidFill>
                  <a:schemeClr val="tx1"/>
                </a:solidFill>
                <a:latin typeface="Calibri" panose="020F0502020204030204" pitchFamily="34" charset="0"/>
                <a:cs typeface="Arial" panose="020B0604020202020204" pitchFamily="34" charset="0"/>
              </a:rPr>
              <a:t>Community College</a:t>
            </a:r>
          </a:p>
          <a:p>
            <a:pPr algn="ctr" eaLnBrk="1" hangingPunct="1">
              <a:spcBef>
                <a:spcPct val="0"/>
              </a:spcBef>
              <a:buFontTx/>
              <a:buNone/>
            </a:pPr>
            <a:r>
              <a:rPr lang="en-US" altLang="en-US" sz="1200">
                <a:solidFill>
                  <a:schemeClr val="tx1"/>
                </a:solidFill>
                <a:latin typeface="Calibri" panose="020F0502020204030204" pitchFamily="34" charset="0"/>
                <a:cs typeface="Arial" panose="020B0604020202020204" pitchFamily="34" charset="0"/>
              </a:rPr>
              <a:t>AA/AS (Transfer) Degrees</a:t>
            </a:r>
          </a:p>
        </p:txBody>
      </p:sp>
      <p:sp>
        <p:nvSpPr>
          <p:cNvPr id="48" name="Rectangle 47"/>
          <p:cNvSpPr/>
          <p:nvPr/>
        </p:nvSpPr>
        <p:spPr>
          <a:xfrm>
            <a:off x="3429000" y="29718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Community College</a:t>
            </a:r>
          </a:p>
          <a:p>
            <a:pPr algn="ctr" eaLnBrk="1" fontAlgn="auto" hangingPunct="1">
              <a:spcBef>
                <a:spcPts val="0"/>
              </a:spcBef>
              <a:spcAft>
                <a:spcPts val="0"/>
              </a:spcAft>
              <a:defRPr/>
            </a:pPr>
            <a:r>
              <a:rPr lang="en-US" sz="1200" dirty="0">
                <a:solidFill>
                  <a:schemeClr val="tx1"/>
                </a:solidFill>
              </a:rPr>
              <a:t>AA/AS (Transfer) Degrees</a:t>
            </a:r>
          </a:p>
        </p:txBody>
      </p:sp>
      <p:sp>
        <p:nvSpPr>
          <p:cNvPr id="49" name="Rectangle 48"/>
          <p:cNvSpPr/>
          <p:nvPr/>
        </p:nvSpPr>
        <p:spPr>
          <a:xfrm>
            <a:off x="3429000" y="39624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Community College Vocational/Technical</a:t>
            </a:r>
          </a:p>
          <a:p>
            <a:pPr algn="ctr" eaLnBrk="1" fontAlgn="auto" hangingPunct="1">
              <a:spcBef>
                <a:spcPts val="0"/>
              </a:spcBef>
              <a:spcAft>
                <a:spcPts val="0"/>
              </a:spcAft>
              <a:defRPr/>
            </a:pPr>
            <a:r>
              <a:rPr lang="en-US" sz="1200" dirty="0">
                <a:solidFill>
                  <a:schemeClr val="tx1"/>
                </a:solidFill>
              </a:rPr>
              <a:t>Certificates and AAS Degrees</a:t>
            </a:r>
          </a:p>
        </p:txBody>
      </p:sp>
      <p:cxnSp>
        <p:nvCxnSpPr>
          <p:cNvPr id="50" name="Straight Arrow Connector 49"/>
          <p:cNvCxnSpPr/>
          <p:nvPr/>
        </p:nvCxnSpPr>
        <p:spPr>
          <a:xfrm rot="10800000">
            <a:off x="2743200" y="43434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Right Arrow 69"/>
          <p:cNvSpPr/>
          <p:nvPr/>
        </p:nvSpPr>
        <p:spPr>
          <a:xfrm>
            <a:off x="5334000" y="4267200"/>
            <a:ext cx="1143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8" name="Right Arrow 67"/>
          <p:cNvSpPr/>
          <p:nvPr/>
        </p:nvSpPr>
        <p:spPr>
          <a:xfrm>
            <a:off x="5334000" y="3048000"/>
            <a:ext cx="1143000" cy="152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5" name="Straight Arrow Connector 74"/>
          <p:cNvCxnSpPr/>
          <p:nvPr/>
        </p:nvCxnSpPr>
        <p:spPr>
          <a:xfrm rot="10800000">
            <a:off x="2667000" y="3124200"/>
            <a:ext cx="914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Up Arrow 41"/>
          <p:cNvSpPr/>
          <p:nvPr/>
        </p:nvSpPr>
        <p:spPr>
          <a:xfrm>
            <a:off x="4497388" y="2571750"/>
            <a:ext cx="152400" cy="533400"/>
          </a:xfrm>
          <a:prstGeom prst="upArrow">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45" name="Straight Arrow Connector 44"/>
          <p:cNvCxnSpPr/>
          <p:nvPr/>
        </p:nvCxnSpPr>
        <p:spPr>
          <a:xfrm rot="5400000" flipH="1" flipV="1">
            <a:off x="4306094" y="3771106"/>
            <a:ext cx="53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a:off x="2743200" y="3657600"/>
            <a:ext cx="914400" cy="1588"/>
          </a:xfrm>
          <a:prstGeom prst="straightConnector1">
            <a:avLst/>
          </a:prstGeom>
          <a:ln w="19050">
            <a:solidFill>
              <a:schemeClr val="tx1"/>
            </a:solidFill>
            <a:tailEnd type="arrow"/>
          </a:ln>
          <a:scene3d>
            <a:camera prst="orthographicFront">
              <a:rot lat="0" lon="0" rev="1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5562600" y="3733800"/>
            <a:ext cx="990600" cy="1588"/>
          </a:xfrm>
          <a:prstGeom prst="straightConnector1">
            <a:avLst/>
          </a:prstGeom>
          <a:ln w="19050">
            <a:solidFill>
              <a:schemeClr val="tx1"/>
            </a:solidFill>
            <a:tailEnd type="arrow"/>
          </a:ln>
          <a:scene3d>
            <a:camera prst="orthographicFront">
              <a:rot lat="0" lon="0" rev="9000000"/>
            </a:camera>
            <a:lightRig rig="threePt" dir="t"/>
          </a:scene3d>
        </p:spPr>
        <p:style>
          <a:lnRef idx="1">
            <a:schemeClr val="accent1"/>
          </a:lnRef>
          <a:fillRef idx="0">
            <a:schemeClr val="accent1"/>
          </a:fillRef>
          <a:effectRef idx="0">
            <a:schemeClr val="accent1"/>
          </a:effectRef>
          <a:fontRef idx="minor">
            <a:schemeClr val="tx1"/>
          </a:fontRef>
        </p:style>
      </p:cxnSp>
      <p:sp>
        <p:nvSpPr>
          <p:cNvPr id="41" name="Up Arrow 40"/>
          <p:cNvSpPr/>
          <p:nvPr/>
        </p:nvSpPr>
        <p:spPr>
          <a:xfrm>
            <a:off x="4419600" y="1524000"/>
            <a:ext cx="304800" cy="5334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6681077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219200"/>
            <a:ext cx="2359152" cy="1984248"/>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Industry/Professional</a:t>
            </a:r>
          </a:p>
          <a:p>
            <a:pPr algn="ctr" eaLnBrk="1" fontAlgn="auto" hangingPunct="1">
              <a:spcBef>
                <a:spcPts val="0"/>
              </a:spcBef>
              <a:spcAft>
                <a:spcPts val="0"/>
              </a:spcAft>
              <a:defRPr/>
            </a:pPr>
            <a:r>
              <a:rPr lang="en-US" dirty="0">
                <a:solidFill>
                  <a:schemeClr val="tx1"/>
                </a:solidFill>
              </a:rPr>
              <a:t>Knowledge</a:t>
            </a:r>
          </a:p>
        </p:txBody>
      </p:sp>
      <p:sp>
        <p:nvSpPr>
          <p:cNvPr id="4" name="Rectangle 3"/>
          <p:cNvSpPr/>
          <p:nvPr/>
        </p:nvSpPr>
        <p:spPr>
          <a:xfrm>
            <a:off x="6172200" y="1219200"/>
            <a:ext cx="2362200" cy="198120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General</a:t>
            </a:r>
          </a:p>
          <a:p>
            <a:pPr algn="ctr" eaLnBrk="1" fontAlgn="auto" hangingPunct="1">
              <a:spcBef>
                <a:spcPts val="0"/>
              </a:spcBef>
              <a:spcAft>
                <a:spcPts val="0"/>
              </a:spcAft>
              <a:defRPr/>
            </a:pPr>
            <a:r>
              <a:rPr lang="en-US" dirty="0">
                <a:solidFill>
                  <a:schemeClr val="tx1"/>
                </a:solidFill>
              </a:rPr>
              <a:t>Knowledge</a:t>
            </a:r>
          </a:p>
        </p:txBody>
      </p:sp>
      <p:sp>
        <p:nvSpPr>
          <p:cNvPr id="5" name="Rectangle 4"/>
          <p:cNvSpPr/>
          <p:nvPr/>
        </p:nvSpPr>
        <p:spPr>
          <a:xfrm>
            <a:off x="609600" y="3352800"/>
            <a:ext cx="2359152" cy="1984248"/>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Firm/Agency</a:t>
            </a:r>
          </a:p>
          <a:p>
            <a:pPr algn="ctr" eaLnBrk="1" fontAlgn="auto" hangingPunct="1">
              <a:spcBef>
                <a:spcPts val="0"/>
              </a:spcBef>
              <a:spcAft>
                <a:spcPts val="0"/>
              </a:spcAft>
              <a:defRPr/>
            </a:pPr>
            <a:r>
              <a:rPr lang="en-US" dirty="0">
                <a:solidFill>
                  <a:schemeClr val="tx1"/>
                </a:solidFill>
              </a:rPr>
              <a:t>Knowledge</a:t>
            </a:r>
          </a:p>
        </p:txBody>
      </p:sp>
      <p:sp>
        <p:nvSpPr>
          <p:cNvPr id="6" name="Rectangle 5"/>
          <p:cNvSpPr/>
          <p:nvPr/>
        </p:nvSpPr>
        <p:spPr>
          <a:xfrm>
            <a:off x="6248400" y="3505200"/>
            <a:ext cx="2362200" cy="1984248"/>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Job/Occupational</a:t>
            </a:r>
          </a:p>
          <a:p>
            <a:pPr algn="ctr" eaLnBrk="1" fontAlgn="auto" hangingPunct="1">
              <a:spcBef>
                <a:spcPts val="0"/>
              </a:spcBef>
              <a:spcAft>
                <a:spcPts val="0"/>
              </a:spcAft>
              <a:defRPr/>
            </a:pPr>
            <a:r>
              <a:rPr lang="en-US" dirty="0">
                <a:solidFill>
                  <a:schemeClr val="tx1"/>
                </a:solidFill>
              </a:rPr>
              <a:t>Knowledge</a:t>
            </a:r>
          </a:p>
        </p:txBody>
      </p:sp>
      <p:sp>
        <p:nvSpPr>
          <p:cNvPr id="14" name="Rectangle 13"/>
          <p:cNvSpPr/>
          <p:nvPr/>
        </p:nvSpPr>
        <p:spPr>
          <a:xfrm>
            <a:off x="1649766" y="117122"/>
            <a:ext cx="6096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chemeClr val="tx1"/>
                </a:solidFill>
                <a:latin typeface="Georgia" panose="02040502050405020303" pitchFamily="18" charset="0"/>
              </a:rPr>
              <a:t>Toward a </a:t>
            </a:r>
            <a:endParaRPr lang="en-US" sz="3200" b="1" dirty="0" smtClean="0">
              <a:solidFill>
                <a:schemeClr val="tx1"/>
              </a:solidFill>
              <a:latin typeface="Georgia" panose="02040502050405020303" pitchFamily="18" charset="0"/>
            </a:endParaRPr>
          </a:p>
          <a:p>
            <a:pPr algn="ctr" eaLnBrk="1" fontAlgn="auto" hangingPunct="1">
              <a:spcBef>
                <a:spcPts val="0"/>
              </a:spcBef>
              <a:spcAft>
                <a:spcPts val="0"/>
              </a:spcAft>
              <a:defRPr/>
            </a:pPr>
            <a:r>
              <a:rPr lang="en-US" sz="3200" b="1" dirty="0" smtClean="0">
                <a:solidFill>
                  <a:schemeClr val="tx1"/>
                </a:solidFill>
                <a:latin typeface="Georgia" panose="02040502050405020303" pitchFamily="18" charset="0"/>
              </a:rPr>
              <a:t>21</a:t>
            </a:r>
            <a:r>
              <a:rPr lang="en-US" sz="3200" b="1" baseline="30000" dirty="0" smtClean="0">
                <a:solidFill>
                  <a:schemeClr val="tx1"/>
                </a:solidFill>
                <a:latin typeface="Georgia" panose="02040502050405020303" pitchFamily="18" charset="0"/>
              </a:rPr>
              <a:t>st</a:t>
            </a:r>
            <a:r>
              <a:rPr lang="en-US" sz="3200" b="1" dirty="0" smtClean="0">
                <a:solidFill>
                  <a:schemeClr val="tx1"/>
                </a:solidFill>
                <a:latin typeface="Georgia" panose="02040502050405020303" pitchFamily="18" charset="0"/>
              </a:rPr>
              <a:t> </a:t>
            </a:r>
            <a:r>
              <a:rPr lang="en-US" sz="3200" b="1" dirty="0">
                <a:solidFill>
                  <a:schemeClr val="tx1"/>
                </a:solidFill>
                <a:latin typeface="Georgia" panose="02040502050405020303" pitchFamily="18" charset="0"/>
              </a:rPr>
              <a:t>Century Structure  </a:t>
            </a:r>
          </a:p>
        </p:txBody>
      </p:sp>
      <p:sp>
        <p:nvSpPr>
          <p:cNvPr id="31" name="Rectangle 30"/>
          <p:cNvSpPr/>
          <p:nvPr/>
        </p:nvSpPr>
        <p:spPr>
          <a:xfrm>
            <a:off x="3505200" y="10668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Graduate/Professional Schools</a:t>
            </a:r>
          </a:p>
        </p:txBody>
      </p:sp>
      <p:sp>
        <p:nvSpPr>
          <p:cNvPr id="28" name="Left-Right Arrow 27"/>
          <p:cNvSpPr/>
          <p:nvPr/>
        </p:nvSpPr>
        <p:spPr>
          <a:xfrm>
            <a:off x="114300" y="5817330"/>
            <a:ext cx="9906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36" name="Straight Arrow Connector 35"/>
          <p:cNvCxnSpPr/>
          <p:nvPr/>
        </p:nvCxnSpPr>
        <p:spPr>
          <a:xfrm>
            <a:off x="1181099" y="5919800"/>
            <a:ext cx="914400" cy="15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7168" y="5970600"/>
            <a:ext cx="1871663" cy="254000"/>
          </a:xfrm>
          <a:prstGeom prst="rect">
            <a:avLst/>
          </a:prstGeom>
        </p:spPr>
        <p:txBody>
          <a:bodyPr wrap="none">
            <a:spAutoFit/>
          </a:bodyPr>
          <a:lstStyle/>
          <a:p>
            <a:pPr eaLnBrk="1" fontAlgn="auto" hangingPunct="1">
              <a:spcBef>
                <a:spcPts val="0"/>
              </a:spcBef>
              <a:spcAft>
                <a:spcPts val="0"/>
              </a:spcAft>
              <a:defRPr/>
            </a:pPr>
            <a:r>
              <a:rPr lang="en-US" sz="1050" dirty="0">
                <a:latin typeface="+mn-lt"/>
                <a:cs typeface="+mn-cs"/>
              </a:rPr>
              <a:t>Strong Link                 Weak Link</a:t>
            </a:r>
          </a:p>
        </p:txBody>
      </p:sp>
      <p:sp>
        <p:nvSpPr>
          <p:cNvPr id="43" name="Left-Right Arrow 42"/>
          <p:cNvSpPr/>
          <p:nvPr/>
        </p:nvSpPr>
        <p:spPr>
          <a:xfrm>
            <a:off x="2667000" y="15240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4" name="Left-Right Arrow 43"/>
          <p:cNvSpPr/>
          <p:nvPr/>
        </p:nvSpPr>
        <p:spPr>
          <a:xfrm>
            <a:off x="5257800" y="15240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0" name="Rectangle 59"/>
          <p:cNvSpPr/>
          <p:nvPr/>
        </p:nvSpPr>
        <p:spPr>
          <a:xfrm>
            <a:off x="3505200" y="19812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4-Year Colleges and Universities</a:t>
            </a:r>
          </a:p>
          <a:p>
            <a:pPr algn="ctr" eaLnBrk="1" fontAlgn="auto" hangingPunct="1">
              <a:spcBef>
                <a:spcPts val="0"/>
              </a:spcBef>
              <a:spcAft>
                <a:spcPts val="0"/>
              </a:spcAft>
              <a:defRPr/>
            </a:pPr>
            <a:r>
              <a:rPr lang="en-US" sz="1200" dirty="0">
                <a:solidFill>
                  <a:schemeClr val="tx1"/>
                </a:solidFill>
              </a:rPr>
              <a:t>BS/BA Degrees</a:t>
            </a:r>
          </a:p>
        </p:txBody>
      </p:sp>
      <p:sp>
        <p:nvSpPr>
          <p:cNvPr id="46" name="Left-Right Arrow 45"/>
          <p:cNvSpPr/>
          <p:nvPr/>
        </p:nvSpPr>
        <p:spPr>
          <a:xfrm>
            <a:off x="5257800" y="23622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Left-Right Arrow 44"/>
          <p:cNvSpPr/>
          <p:nvPr/>
        </p:nvSpPr>
        <p:spPr>
          <a:xfrm>
            <a:off x="2667000" y="23622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Rectangle 61"/>
          <p:cNvSpPr/>
          <p:nvPr/>
        </p:nvSpPr>
        <p:spPr>
          <a:xfrm>
            <a:off x="3505200" y="2895600"/>
            <a:ext cx="2209800"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Community College</a:t>
            </a:r>
          </a:p>
          <a:p>
            <a:pPr algn="ctr" eaLnBrk="1" fontAlgn="auto" hangingPunct="1">
              <a:spcBef>
                <a:spcPts val="0"/>
              </a:spcBef>
              <a:spcAft>
                <a:spcPts val="0"/>
              </a:spcAft>
              <a:defRPr/>
            </a:pPr>
            <a:r>
              <a:rPr lang="en-US" sz="1200" dirty="0">
                <a:solidFill>
                  <a:schemeClr val="tx1"/>
                </a:solidFill>
              </a:rPr>
              <a:t>AA/AS (Transfer) Degrees</a:t>
            </a:r>
          </a:p>
        </p:txBody>
      </p:sp>
      <p:sp>
        <p:nvSpPr>
          <p:cNvPr id="47" name="Left-Right Arrow 46"/>
          <p:cNvSpPr/>
          <p:nvPr/>
        </p:nvSpPr>
        <p:spPr>
          <a:xfrm>
            <a:off x="2667000" y="29718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8" name="Left-Right Arrow 47"/>
          <p:cNvSpPr/>
          <p:nvPr/>
        </p:nvSpPr>
        <p:spPr>
          <a:xfrm>
            <a:off x="5181600" y="28956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Left-Right Arrow 48"/>
          <p:cNvSpPr/>
          <p:nvPr/>
        </p:nvSpPr>
        <p:spPr>
          <a:xfrm>
            <a:off x="2667000" y="3352800"/>
            <a:ext cx="10668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Left-Right Arrow 49"/>
          <p:cNvSpPr/>
          <p:nvPr/>
        </p:nvSpPr>
        <p:spPr>
          <a:xfrm>
            <a:off x="5486400" y="3352800"/>
            <a:ext cx="9144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3" name="Rectangle 62"/>
          <p:cNvSpPr/>
          <p:nvPr/>
        </p:nvSpPr>
        <p:spPr>
          <a:xfrm>
            <a:off x="3505200" y="3886200"/>
            <a:ext cx="2209800" cy="762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Community College Vocational/Technical</a:t>
            </a:r>
          </a:p>
          <a:p>
            <a:pPr algn="ctr" eaLnBrk="1" fontAlgn="auto" hangingPunct="1">
              <a:spcBef>
                <a:spcPts val="0"/>
              </a:spcBef>
              <a:spcAft>
                <a:spcPts val="0"/>
              </a:spcAft>
              <a:defRPr/>
            </a:pPr>
            <a:r>
              <a:rPr lang="en-US" sz="1200" dirty="0">
                <a:solidFill>
                  <a:schemeClr val="tx1"/>
                </a:solidFill>
              </a:rPr>
              <a:t>Certificates and AAS Degrees</a:t>
            </a:r>
          </a:p>
        </p:txBody>
      </p:sp>
      <p:sp>
        <p:nvSpPr>
          <p:cNvPr id="51" name="Left-Right Arrow 50"/>
          <p:cNvSpPr/>
          <p:nvPr/>
        </p:nvSpPr>
        <p:spPr>
          <a:xfrm>
            <a:off x="2667000" y="39624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Left-Right Arrow 51"/>
          <p:cNvSpPr/>
          <p:nvPr/>
        </p:nvSpPr>
        <p:spPr>
          <a:xfrm>
            <a:off x="5257800" y="3962400"/>
            <a:ext cx="12192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ounded Rectangle 12"/>
          <p:cNvSpPr/>
          <p:nvPr/>
        </p:nvSpPr>
        <p:spPr>
          <a:xfrm>
            <a:off x="3276600" y="4800600"/>
            <a:ext cx="2743200" cy="12192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solidFill>
            </a:endParaRPr>
          </a:p>
          <a:p>
            <a:pPr algn="ctr" eaLnBrk="1" fontAlgn="auto" hangingPunct="1">
              <a:spcBef>
                <a:spcPts val="0"/>
              </a:spcBef>
              <a:spcAft>
                <a:spcPts val="0"/>
              </a:spcAft>
              <a:defRPr/>
            </a:pPr>
            <a:r>
              <a:rPr lang="en-US" sz="1200" dirty="0">
                <a:solidFill>
                  <a:schemeClr val="tx1"/>
                </a:solidFill>
              </a:rPr>
              <a:t>Employer Sponsored Training,</a:t>
            </a:r>
          </a:p>
          <a:p>
            <a:pPr algn="ctr" eaLnBrk="1" fontAlgn="auto" hangingPunct="1">
              <a:spcBef>
                <a:spcPts val="0"/>
              </a:spcBef>
              <a:spcAft>
                <a:spcPts val="0"/>
              </a:spcAft>
              <a:defRPr/>
            </a:pPr>
            <a:r>
              <a:rPr lang="en-US" sz="1200" dirty="0">
                <a:solidFill>
                  <a:schemeClr val="tx1"/>
                </a:solidFill>
              </a:rPr>
              <a:t>Union-Employer Sponsored Training,</a:t>
            </a:r>
          </a:p>
          <a:p>
            <a:pPr algn="ctr" eaLnBrk="1" fontAlgn="auto" hangingPunct="1">
              <a:spcBef>
                <a:spcPts val="0"/>
              </a:spcBef>
              <a:spcAft>
                <a:spcPts val="0"/>
              </a:spcAft>
              <a:defRPr/>
            </a:pPr>
            <a:r>
              <a:rPr lang="en-US" sz="1200" dirty="0">
                <a:solidFill>
                  <a:schemeClr val="tx1"/>
                </a:solidFill>
              </a:rPr>
              <a:t>Proprietary School Job Training,</a:t>
            </a:r>
          </a:p>
          <a:p>
            <a:pPr algn="ctr" eaLnBrk="1" fontAlgn="auto" hangingPunct="1">
              <a:spcBef>
                <a:spcPts val="0"/>
              </a:spcBef>
              <a:spcAft>
                <a:spcPts val="0"/>
              </a:spcAft>
              <a:defRPr/>
            </a:pPr>
            <a:r>
              <a:rPr lang="en-US" sz="1200" dirty="0">
                <a:solidFill>
                  <a:schemeClr val="tx1"/>
                </a:solidFill>
              </a:rPr>
              <a:t>On-the-job  Training, and </a:t>
            </a:r>
          </a:p>
          <a:p>
            <a:pPr algn="ctr" eaLnBrk="1" fontAlgn="auto" hangingPunct="1">
              <a:spcBef>
                <a:spcPts val="0"/>
              </a:spcBef>
              <a:spcAft>
                <a:spcPts val="0"/>
              </a:spcAft>
              <a:defRPr/>
            </a:pPr>
            <a:r>
              <a:rPr lang="en-US" sz="1200" dirty="0">
                <a:solidFill>
                  <a:schemeClr val="tx1"/>
                </a:solidFill>
              </a:rPr>
              <a:t>Work/Life Experience</a:t>
            </a:r>
          </a:p>
          <a:p>
            <a:pPr algn="ctr" eaLnBrk="1" fontAlgn="auto" hangingPunct="1">
              <a:spcBef>
                <a:spcPts val="0"/>
              </a:spcBef>
              <a:spcAft>
                <a:spcPts val="0"/>
              </a:spcAft>
              <a:defRPr/>
            </a:pPr>
            <a:endParaRPr lang="en-US" dirty="0"/>
          </a:p>
        </p:txBody>
      </p:sp>
      <p:sp>
        <p:nvSpPr>
          <p:cNvPr id="58" name="Up Arrow 57"/>
          <p:cNvSpPr/>
          <p:nvPr/>
        </p:nvSpPr>
        <p:spPr>
          <a:xfrm>
            <a:off x="4495800" y="4495800"/>
            <a:ext cx="152400" cy="4572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Up Arrow 56"/>
          <p:cNvSpPr/>
          <p:nvPr/>
        </p:nvSpPr>
        <p:spPr>
          <a:xfrm>
            <a:off x="4495800" y="3429000"/>
            <a:ext cx="152400" cy="5334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Up Arrow 55"/>
          <p:cNvSpPr/>
          <p:nvPr/>
        </p:nvSpPr>
        <p:spPr>
          <a:xfrm>
            <a:off x="4495800" y="2514600"/>
            <a:ext cx="152400" cy="4572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5" name="Up Arrow 54"/>
          <p:cNvSpPr/>
          <p:nvPr/>
        </p:nvSpPr>
        <p:spPr>
          <a:xfrm>
            <a:off x="4495800" y="1600200"/>
            <a:ext cx="152400" cy="4572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 name="Left-Right Arrow 52"/>
          <p:cNvSpPr/>
          <p:nvPr/>
        </p:nvSpPr>
        <p:spPr>
          <a:xfrm>
            <a:off x="2667000" y="4953000"/>
            <a:ext cx="9906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Left-Right Arrow 53"/>
          <p:cNvSpPr/>
          <p:nvPr/>
        </p:nvSpPr>
        <p:spPr>
          <a:xfrm>
            <a:off x="5638800" y="4953000"/>
            <a:ext cx="990600" cy="17938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Curved Down Arrow 34"/>
          <p:cNvSpPr/>
          <p:nvPr/>
        </p:nvSpPr>
        <p:spPr>
          <a:xfrm>
            <a:off x="1752600" y="838200"/>
            <a:ext cx="5943600" cy="1066800"/>
          </a:xfrm>
          <a:prstGeom prst="curved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38" name="Down Arrow 37"/>
          <p:cNvSpPr/>
          <p:nvPr/>
        </p:nvSpPr>
        <p:spPr>
          <a:xfrm>
            <a:off x="7391400" y="2971800"/>
            <a:ext cx="331788" cy="59690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Down Arrow 38"/>
          <p:cNvSpPr/>
          <p:nvPr/>
        </p:nvSpPr>
        <p:spPr>
          <a:xfrm flipV="1">
            <a:off x="1600200" y="2971800"/>
            <a:ext cx="331788" cy="59690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Curved Down Arrow 39"/>
          <p:cNvSpPr/>
          <p:nvPr/>
        </p:nvSpPr>
        <p:spPr>
          <a:xfrm rot="10800000">
            <a:off x="1600200" y="5181600"/>
            <a:ext cx="6248400" cy="1112838"/>
          </a:xfrm>
          <a:prstGeom prst="curved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34966359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a:defRPr/>
            </a:pPr>
            <a:r>
              <a:rPr lang="en-US" altLang="en-US" sz="2800" dirty="0" smtClean="0">
                <a:latin typeface="Georgia" panose="02040502050405020303" pitchFamily="18" charset="0"/>
              </a:rPr>
              <a:t>21</a:t>
            </a:r>
            <a:r>
              <a:rPr lang="en-US" altLang="en-US" sz="2800" baseline="30000" dirty="0" smtClean="0">
                <a:latin typeface="Georgia" panose="02040502050405020303" pitchFamily="18" charset="0"/>
              </a:rPr>
              <a:t>st</a:t>
            </a:r>
            <a:r>
              <a:rPr lang="en-US" altLang="en-US" sz="2800" dirty="0" smtClean="0">
                <a:latin typeface="Georgia" panose="02040502050405020303" pitchFamily="18" charset="0"/>
              </a:rPr>
              <a:t> Century Higher Education </a:t>
            </a:r>
            <a:br>
              <a:rPr lang="en-US" altLang="en-US" sz="2800" dirty="0" smtClean="0">
                <a:latin typeface="Georgia" panose="02040502050405020303" pitchFamily="18" charset="0"/>
              </a:rPr>
            </a:br>
            <a:r>
              <a:rPr lang="en-US" altLang="en-US" sz="2800" dirty="0" smtClean="0">
                <a:latin typeface="Georgia" panose="02040502050405020303" pitchFamily="18" charset="0"/>
              </a:rPr>
              <a:t>System Characteristics</a:t>
            </a:r>
          </a:p>
        </p:txBody>
      </p:sp>
      <p:sp>
        <p:nvSpPr>
          <p:cNvPr id="3" name="Content Placeholder 2"/>
          <p:cNvSpPr>
            <a:spLocks noGrp="1"/>
          </p:cNvSpPr>
          <p:nvPr>
            <p:ph idx="1"/>
          </p:nvPr>
        </p:nvSpPr>
        <p:spPr>
          <a:xfrm>
            <a:off x="457200" y="1905000"/>
            <a:ext cx="8686800" cy="4221163"/>
          </a:xfrm>
        </p:spPr>
        <p:txBody>
          <a:bodyPr rtlCol="0">
            <a:normAutofit/>
          </a:bodyPr>
          <a:lstStyle/>
          <a:p>
            <a:pPr fontAlgn="auto">
              <a:spcAft>
                <a:spcPts val="0"/>
              </a:spcAft>
              <a:defRPr/>
            </a:pPr>
            <a:r>
              <a:rPr lang="en-US" sz="2400" dirty="0" smtClean="0">
                <a:latin typeface="Georgia" panose="02040502050405020303" pitchFamily="18" charset="0"/>
              </a:rPr>
              <a:t>Learner Centered </a:t>
            </a:r>
          </a:p>
          <a:p>
            <a:pPr fontAlgn="auto">
              <a:spcAft>
                <a:spcPts val="0"/>
              </a:spcAft>
              <a:defRPr/>
            </a:pPr>
            <a:r>
              <a:rPr lang="en-US" sz="2400" dirty="0" smtClean="0">
                <a:latin typeface="Georgia" panose="02040502050405020303" pitchFamily="18" charset="0"/>
              </a:rPr>
              <a:t>Technology Enabled (learning and management)</a:t>
            </a:r>
          </a:p>
          <a:p>
            <a:pPr fontAlgn="auto">
              <a:spcAft>
                <a:spcPts val="0"/>
              </a:spcAft>
              <a:defRPr/>
            </a:pPr>
            <a:r>
              <a:rPr lang="en-US" sz="2400" dirty="0" smtClean="0">
                <a:latin typeface="Georgia" panose="02040502050405020303" pitchFamily="18" charset="0"/>
              </a:rPr>
              <a:t>Faculty guided and curated</a:t>
            </a:r>
          </a:p>
          <a:p>
            <a:pPr fontAlgn="auto">
              <a:spcAft>
                <a:spcPts val="0"/>
              </a:spcAft>
              <a:defRPr/>
            </a:pPr>
            <a:r>
              <a:rPr lang="en-US" sz="2400" dirty="0" smtClean="0">
                <a:latin typeface="Georgia" panose="02040502050405020303" pitchFamily="18" charset="0"/>
              </a:rPr>
              <a:t>Intentionally geared to career and life success</a:t>
            </a:r>
          </a:p>
          <a:p>
            <a:pPr fontAlgn="auto">
              <a:spcAft>
                <a:spcPts val="0"/>
              </a:spcAft>
              <a:defRPr/>
            </a:pPr>
            <a:r>
              <a:rPr lang="en-US" sz="2400" dirty="0" smtClean="0">
                <a:latin typeface="Georgia" panose="02040502050405020303" pitchFamily="18" charset="0"/>
              </a:rPr>
              <a:t>Provide stackable recognized credentials</a:t>
            </a:r>
          </a:p>
          <a:p>
            <a:pPr fontAlgn="auto">
              <a:spcAft>
                <a:spcPts val="0"/>
              </a:spcAft>
              <a:defRPr/>
            </a:pPr>
            <a:r>
              <a:rPr lang="en-US" sz="2400" dirty="0" smtClean="0">
                <a:latin typeface="Georgia" panose="02040502050405020303" pitchFamily="18" charset="0"/>
              </a:rPr>
              <a:t>Incorporate non-collegiate e.g. apprenticeship</a:t>
            </a:r>
          </a:p>
          <a:p>
            <a:pPr fontAlgn="auto">
              <a:spcAft>
                <a:spcPts val="0"/>
              </a:spcAft>
              <a:defRPr/>
            </a:pPr>
            <a:r>
              <a:rPr lang="en-US" sz="2400" dirty="0" smtClean="0">
                <a:latin typeface="Georgia" panose="02040502050405020303" pitchFamily="18" charset="0"/>
              </a:rPr>
              <a:t>Eliminate “transfer tax”</a:t>
            </a:r>
          </a:p>
          <a:p>
            <a:pPr fontAlgn="auto">
              <a:spcAft>
                <a:spcPts val="0"/>
              </a:spcAft>
              <a:defRPr/>
            </a:pPr>
            <a:r>
              <a:rPr lang="en-US" sz="2400" dirty="0" smtClean="0">
                <a:latin typeface="Georgia" panose="02040502050405020303" pitchFamily="18" charset="0"/>
              </a:rPr>
              <a:t>Different “models” for different institutional missions </a:t>
            </a:r>
          </a:p>
          <a:p>
            <a:pPr fontAlgn="auto">
              <a:spcAft>
                <a:spcPts val="0"/>
              </a:spcAft>
              <a:defRPr/>
            </a:pPr>
            <a:endParaRPr lang="en-US" dirty="0">
              <a:latin typeface="Georgia" panose="02040502050405020303" pitchFamily="18" charset="0"/>
            </a:endParaRPr>
          </a:p>
        </p:txBody>
      </p:sp>
    </p:spTree>
    <p:extLst>
      <p:ext uri="{BB962C8B-B14F-4D97-AF65-F5344CB8AC3E}">
        <p14:creationId xmlns:p14="http://schemas.microsoft.com/office/powerpoint/2010/main" val="5316761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382000" cy="5029200"/>
          </a:xfrm>
        </p:spPr>
        <p:txBody>
          <a:bodyPr/>
          <a:lstStyle/>
          <a:p>
            <a:pPr>
              <a:defRPr/>
            </a:pPr>
            <a:r>
              <a:rPr lang="en-US" sz="4000" dirty="0" smtClean="0">
                <a:latin typeface="Georgia" panose="02040502050405020303" pitchFamily="18" charset="0"/>
              </a:rPr>
              <a:t>Thank You</a:t>
            </a:r>
            <a:br>
              <a:rPr lang="en-US" sz="4000" dirty="0" smtClean="0">
                <a:latin typeface="Georgia" panose="02040502050405020303" pitchFamily="18" charset="0"/>
              </a:rPr>
            </a:br>
            <a:r>
              <a:rPr lang="en-US" sz="4000" dirty="0">
                <a:latin typeface="Georgia" panose="02040502050405020303" pitchFamily="18" charset="0"/>
              </a:rPr>
              <a:t/>
            </a:r>
            <a:br>
              <a:rPr lang="en-US" sz="4000" dirty="0">
                <a:latin typeface="Georgia" panose="02040502050405020303" pitchFamily="18" charset="0"/>
              </a:rPr>
            </a:br>
            <a:r>
              <a:rPr lang="en-US" sz="4000" dirty="0" smtClean="0">
                <a:latin typeface="Georgia" panose="02040502050405020303" pitchFamily="18" charset="0"/>
              </a:rPr>
              <a:t>Questions</a:t>
            </a:r>
            <a:endParaRPr lang="en-US" sz="4000" dirty="0">
              <a:latin typeface="Georgia" panose="02040502050405020303" pitchFamily="18" charset="0"/>
            </a:endParaRPr>
          </a:p>
        </p:txBody>
      </p:sp>
    </p:spTree>
    <p:extLst>
      <p:ext uri="{BB962C8B-B14F-4D97-AF65-F5344CB8AC3E}">
        <p14:creationId xmlns:p14="http://schemas.microsoft.com/office/powerpoint/2010/main" val="2607412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2396" y="1899805"/>
            <a:ext cx="7886700" cy="3150031"/>
          </a:xfrm>
          <a:prstGeom prst="rect">
            <a:avLst/>
          </a:prstGeom>
        </p:spPr>
      </p:pic>
      <p:sp>
        <p:nvSpPr>
          <p:cNvPr id="2" name="Title 1"/>
          <p:cNvSpPr>
            <a:spLocks noGrp="1"/>
          </p:cNvSpPr>
          <p:nvPr>
            <p:ph type="title"/>
          </p:nvPr>
        </p:nvSpPr>
        <p:spPr>
          <a:xfrm>
            <a:off x="600941" y="905453"/>
            <a:ext cx="7886700" cy="1325563"/>
          </a:xfrm>
          <a:solidFill>
            <a:schemeClr val="bg1"/>
          </a:solidFill>
        </p:spPr>
        <p:txBody>
          <a:bodyPr/>
          <a:lstStyle/>
          <a:p>
            <a:r>
              <a:rPr lang="en-US" dirty="0" smtClean="0"/>
              <a:t>Minnesota PSE Attainment</a:t>
            </a:r>
            <a:endParaRPr lang="en-US" dirty="0"/>
          </a:p>
        </p:txBody>
      </p:sp>
    </p:spTree>
    <p:extLst>
      <p:ext uri="{BB962C8B-B14F-4D97-AF65-F5344CB8AC3E}">
        <p14:creationId xmlns:p14="http://schemas.microsoft.com/office/powerpoint/2010/main" val="1061480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905000"/>
            <a:ext cx="8382000" cy="4221163"/>
          </a:xfrm>
        </p:spPr>
        <p:txBody>
          <a:bodyPr/>
          <a:lstStyle/>
          <a:p>
            <a:pPr marL="0" indent="0" algn="ctr">
              <a:buNone/>
            </a:pPr>
            <a:r>
              <a:rPr lang="en-US" sz="2400" b="1" dirty="0">
                <a:solidFill>
                  <a:srgbClr val="002060"/>
                </a:solidFill>
              </a:rPr>
              <a:t>OUR VISION</a:t>
            </a:r>
            <a:endParaRPr lang="en-US" sz="2400" dirty="0">
              <a:solidFill>
                <a:srgbClr val="002060"/>
              </a:solidFill>
            </a:endParaRPr>
          </a:p>
          <a:p>
            <a:pPr marL="0" indent="0">
              <a:buNone/>
            </a:pPr>
            <a:r>
              <a:rPr lang="en-US" sz="2400" dirty="0"/>
              <a:t>A vibrant democratic society that relies on postsecondary education to expand knowledge, equity, and social progress.</a:t>
            </a:r>
          </a:p>
          <a:p>
            <a:pPr marL="0" indent="0">
              <a:buNone/>
            </a:pPr>
            <a:r>
              <a:rPr lang="en-US" sz="2400" dirty="0"/>
              <a:t> </a:t>
            </a:r>
          </a:p>
          <a:p>
            <a:pPr marL="0" indent="0">
              <a:buNone/>
            </a:pPr>
            <a:r>
              <a:rPr lang="en-US" sz="2400" b="1" dirty="0"/>
              <a:t> </a:t>
            </a:r>
            <a:endParaRPr lang="en-US" sz="2400" dirty="0"/>
          </a:p>
          <a:p>
            <a:pPr marL="0" indent="0" algn="ctr">
              <a:buNone/>
            </a:pPr>
            <a:r>
              <a:rPr lang="en-US" sz="2400" b="1" dirty="0">
                <a:solidFill>
                  <a:srgbClr val="002060"/>
                </a:solidFill>
              </a:rPr>
              <a:t>OUR MISSION</a:t>
            </a:r>
            <a:endParaRPr lang="en-US" sz="2400" dirty="0">
              <a:solidFill>
                <a:srgbClr val="002060"/>
              </a:solidFill>
            </a:endParaRPr>
          </a:p>
          <a:p>
            <a:pPr marL="0" indent="0">
              <a:buNone/>
            </a:pPr>
            <a:r>
              <a:rPr lang="en-US" sz="2400" dirty="0"/>
              <a:t>ACE is a membership organization that mobilizes the higher education community to shape effective public policy and foster innovative, high-quality practice.</a:t>
            </a:r>
          </a:p>
          <a:p>
            <a:endParaRPr lang="en-US" dirty="0"/>
          </a:p>
        </p:txBody>
      </p:sp>
    </p:spTree>
    <p:extLst>
      <p:ext uri="{BB962C8B-B14F-4D97-AF65-F5344CB8AC3E}">
        <p14:creationId xmlns:p14="http://schemas.microsoft.com/office/powerpoint/2010/main" val="54612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219200"/>
            <a:ext cx="8229600" cy="838200"/>
          </a:xfrm>
        </p:spPr>
        <p:txBody>
          <a:bodyPr/>
          <a:lstStyle/>
          <a:p>
            <a:pPr algn="ctr" eaLnBrk="1" hangingPunct="1">
              <a:defRPr/>
            </a:pPr>
            <a:r>
              <a:rPr lang="en-US" altLang="en-US" dirty="0" smtClean="0">
                <a:latin typeface="Helvetica" panose="020B0604020202020204" pitchFamily="34" charset="0"/>
                <a:cs typeface="Helvetica" panose="020B0604020202020204" pitchFamily="34" charset="0"/>
              </a:rPr>
              <a:t>Strategic Commitments</a:t>
            </a:r>
          </a:p>
        </p:txBody>
      </p:sp>
      <p:sp>
        <p:nvSpPr>
          <p:cNvPr id="11267" name="Content Placeholder 2"/>
          <p:cNvSpPr>
            <a:spLocks noGrp="1"/>
          </p:cNvSpPr>
          <p:nvPr>
            <p:ph idx="1"/>
          </p:nvPr>
        </p:nvSpPr>
        <p:spPr>
          <a:xfrm>
            <a:off x="457200" y="2179638"/>
            <a:ext cx="8229600" cy="4221162"/>
          </a:xfrm>
        </p:spPr>
        <p:txBody>
          <a:bodyPr/>
          <a:lstStyle/>
          <a:p>
            <a:pPr marL="0" indent="0" eaLnBrk="1" hangingPunct="1">
              <a:buFontTx/>
              <a:buNone/>
              <a:defRPr/>
            </a:pPr>
            <a:endParaRPr lang="en-US" altLang="en-US" sz="2400" dirty="0">
              <a:latin typeface="Helvetica" panose="020B0604020202020204" pitchFamily="34" charset="0"/>
              <a:cs typeface="Helvetica" panose="020B0604020202020204" pitchFamily="34" charset="0"/>
            </a:endParaRPr>
          </a:p>
          <a:p>
            <a:pPr eaLnBrk="1" hangingPunct="1">
              <a:spcBef>
                <a:spcPts val="25"/>
              </a:spcBef>
              <a:spcAft>
                <a:spcPts val="25"/>
              </a:spcAft>
              <a:defRPr/>
            </a:pPr>
            <a:r>
              <a:rPr lang="en-US" altLang="en-US" sz="2400" dirty="0" smtClean="0">
                <a:latin typeface="Helvetica" panose="020B0604020202020204" pitchFamily="34" charset="0"/>
                <a:cs typeface="Helvetica" panose="020B0604020202020204" pitchFamily="34" charset="0"/>
              </a:rPr>
              <a:t>Affirm and Strengthen Public Trust in Higher Education</a:t>
            </a:r>
          </a:p>
          <a:p>
            <a:pPr marL="0" indent="0" eaLnBrk="1" hangingPunct="1">
              <a:spcBef>
                <a:spcPts val="25"/>
              </a:spcBef>
              <a:spcAft>
                <a:spcPts val="25"/>
              </a:spcAft>
              <a:buNone/>
              <a:defRPr/>
            </a:pPr>
            <a:endParaRPr lang="en-US" altLang="en-US" sz="2400" dirty="0" smtClean="0">
              <a:latin typeface="Helvetica" panose="020B0604020202020204" pitchFamily="34" charset="0"/>
              <a:cs typeface="Helvetica" panose="020B0604020202020204" pitchFamily="34" charset="0"/>
            </a:endParaRPr>
          </a:p>
          <a:p>
            <a:pPr eaLnBrk="1" hangingPunct="1">
              <a:spcBef>
                <a:spcPts val="25"/>
              </a:spcBef>
              <a:spcAft>
                <a:spcPts val="25"/>
              </a:spcAft>
              <a:defRPr/>
            </a:pPr>
            <a:r>
              <a:rPr lang="en-US" altLang="en-US" sz="2400" dirty="0" smtClean="0">
                <a:latin typeface="Helvetica" panose="020B0604020202020204" pitchFamily="34" charset="0"/>
                <a:cs typeface="Helvetica" panose="020B0604020202020204" pitchFamily="34" charset="0"/>
              </a:rPr>
              <a:t>Champion Access, Quality and Completion</a:t>
            </a:r>
          </a:p>
          <a:p>
            <a:pPr eaLnBrk="1" hangingPunct="1">
              <a:spcBef>
                <a:spcPts val="25"/>
              </a:spcBef>
              <a:spcAft>
                <a:spcPts val="25"/>
              </a:spcAft>
              <a:defRPr/>
            </a:pPr>
            <a:endParaRPr lang="en-US" altLang="en-US" sz="2400" dirty="0" smtClean="0">
              <a:latin typeface="Helvetica" panose="020B0604020202020204" pitchFamily="34" charset="0"/>
              <a:cs typeface="Helvetica" panose="020B0604020202020204" pitchFamily="34" charset="0"/>
            </a:endParaRPr>
          </a:p>
          <a:p>
            <a:pPr eaLnBrk="1" hangingPunct="1">
              <a:spcBef>
                <a:spcPts val="25"/>
              </a:spcBef>
              <a:spcAft>
                <a:spcPts val="25"/>
              </a:spcAft>
              <a:defRPr/>
            </a:pPr>
            <a:r>
              <a:rPr lang="en-US" altLang="en-US" sz="2400" dirty="0" smtClean="0">
                <a:latin typeface="Helvetica" panose="020B0604020202020204" pitchFamily="34" charset="0"/>
                <a:cs typeface="Helvetica" panose="020B0604020202020204" pitchFamily="34" charset="0"/>
              </a:rPr>
              <a:t>Enrich the Capacity of Institutions and Leaders to </a:t>
            </a:r>
          </a:p>
          <a:p>
            <a:pPr marL="0" indent="0" eaLnBrk="1" hangingPunct="1">
              <a:spcBef>
                <a:spcPts val="25"/>
              </a:spcBef>
              <a:spcAft>
                <a:spcPts val="25"/>
              </a:spcAft>
              <a:buNone/>
              <a:defRPr/>
            </a:pPr>
            <a:r>
              <a:rPr lang="en-US" altLang="en-US" sz="2400" dirty="0" smtClean="0">
                <a:latin typeface="Helvetica" panose="020B0604020202020204" pitchFamily="34" charset="0"/>
                <a:cs typeface="Helvetica" panose="020B0604020202020204" pitchFamily="34" charset="0"/>
              </a:rPr>
              <a:t>     Adapt and Innovate</a:t>
            </a:r>
          </a:p>
          <a:p>
            <a:pPr eaLnBrk="1" hangingPunct="1">
              <a:defRPr/>
            </a:pPr>
            <a:endParaRPr lang="en-US" altLang="en-US" dirty="0" smtClean="0">
              <a:cs typeface="+mn-cs"/>
            </a:endParaRPr>
          </a:p>
        </p:txBody>
      </p:sp>
      <p:sp>
        <p:nvSpPr>
          <p:cNvPr id="2" name="Rectangle 1"/>
          <p:cNvSpPr/>
          <p:nvPr/>
        </p:nvSpPr>
        <p:spPr>
          <a:xfrm>
            <a:off x="9448800" y="762000"/>
            <a:ext cx="1676400"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Notes have been updated for new theme 2 information</a:t>
            </a:r>
            <a:endParaRPr lang="en-US" dirty="0">
              <a:solidFill>
                <a:schemeClr val="tx1"/>
              </a:solidFill>
            </a:endParaRPr>
          </a:p>
        </p:txBody>
      </p:sp>
    </p:spTree>
    <p:extLst>
      <p:ext uri="{BB962C8B-B14F-4D97-AF65-F5344CB8AC3E}">
        <p14:creationId xmlns:p14="http://schemas.microsoft.com/office/powerpoint/2010/main" val="3198417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CCB1A9C0DE704CB987E93EFD3D3300" ma:contentTypeVersion="0" ma:contentTypeDescription="Create a new document." ma:contentTypeScope="" ma:versionID="21967c978075bf474465846b324ff1b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6DC95F6-754B-4C28-B189-B47521A12293}">
  <ds:schemaRefs>
    <ds:schemaRef ds:uri="http://schemas.microsoft.com/sharepoint/v3/contenttype/forms"/>
  </ds:schemaRefs>
</ds:datastoreItem>
</file>

<file path=customXml/itemProps2.xml><?xml version="1.0" encoding="utf-8"?>
<ds:datastoreItem xmlns:ds="http://schemas.openxmlformats.org/officeDocument/2006/customXml" ds:itemID="{AF6360EB-F73C-4383-866C-68DBAFFDD7C1}">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9A72F7F-FB9C-4D83-8E39-2B998A6F0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4618</TotalTime>
  <Words>6122</Words>
  <Application>Microsoft Office PowerPoint</Application>
  <PresentationFormat>On-screen Show (4:3)</PresentationFormat>
  <Paragraphs>836</Paragraphs>
  <Slides>66</Slides>
  <Notes>45</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MS PGothic</vt:lpstr>
      <vt:lpstr>MS PGothic</vt:lpstr>
      <vt:lpstr>Arial</vt:lpstr>
      <vt:lpstr>Calibri</vt:lpstr>
      <vt:lpstr>Franklin Gothic Book</vt:lpstr>
      <vt:lpstr>Franklin Gothic Medium</vt:lpstr>
      <vt:lpstr>Franklin Gothic Std Condensed</vt:lpstr>
      <vt:lpstr>Garamond</vt:lpstr>
      <vt:lpstr>Geneva</vt:lpstr>
      <vt:lpstr>Georgia</vt:lpstr>
      <vt:lpstr>Helvetica</vt:lpstr>
      <vt:lpstr>Mangal</vt:lpstr>
      <vt:lpstr>Symbol</vt:lpstr>
      <vt:lpstr>Times New Roman</vt:lpstr>
      <vt:lpstr>Wingdings</vt:lpstr>
      <vt:lpstr>Custom Design</vt:lpstr>
      <vt:lpstr> Higher Education Futures Meta-Themes  Forum on Reimaging Minnesota State Innovative Models Session </vt:lpstr>
      <vt:lpstr>Overview</vt:lpstr>
      <vt:lpstr>PowerPoint Presentation</vt:lpstr>
      <vt:lpstr>PowerPoint Presentation</vt:lpstr>
      <vt:lpstr>PowerPoint Presentation</vt:lpstr>
      <vt:lpstr>PowerPoint Presentation</vt:lpstr>
      <vt:lpstr>Minnesota PSE Attainment</vt:lpstr>
      <vt:lpstr>PowerPoint Presentation</vt:lpstr>
      <vt:lpstr>Strategic Commitments</vt:lpstr>
      <vt:lpstr>PowerPoint Presentation</vt:lpstr>
      <vt:lpstr>PowerPoint Presentation</vt:lpstr>
      <vt:lpstr>Global Economy in A Snapshot</vt:lpstr>
      <vt:lpstr>Workers with a Bachelor’s degree have added  8.4m jobs in the recovery</vt:lpstr>
      <vt:lpstr>Yet, an array of pressures are upending traditional postsecondary education</vt:lpstr>
      <vt:lpstr>College Affordability</vt:lpstr>
      <vt:lpstr>Students are footing more of the bill</vt:lpstr>
      <vt:lpstr>Tuition and fees continue to rise</vt:lpstr>
      <vt:lpstr>President &amp; CEO Views on the Future of Funding Sources</vt:lpstr>
      <vt:lpstr>Change in Student Demographics</vt:lpstr>
      <vt:lpstr>PowerPoint Presentation</vt:lpstr>
      <vt:lpstr>PowerPoint Presentation</vt:lpstr>
      <vt:lpstr>Emergence of Post-Traditional Learners</vt:lpstr>
      <vt:lpstr>Adult Undergraduate Student Identity</vt:lpstr>
      <vt:lpstr>Learning Ecosystems and Optimizing Human Capital</vt:lpstr>
      <vt:lpstr>Learning Ecosystems and Optimizing Human Capital</vt:lpstr>
      <vt:lpstr>Different Forms of College-Going</vt:lpstr>
      <vt:lpstr>PowerPoint Presentation</vt:lpstr>
      <vt:lpstr>Technology and the Rise of the Expertise Economy</vt:lpstr>
      <vt:lpstr>PowerPoint Presentation</vt:lpstr>
      <vt:lpstr>Quality is in Question</vt:lpstr>
      <vt:lpstr>.</vt:lpstr>
      <vt:lpstr>Pressures on Higher Education</vt:lpstr>
      <vt:lpstr>Framework for Postsecondary Innovation</vt:lpstr>
      <vt:lpstr>Model of the College</vt:lpstr>
      <vt:lpstr>Model of Instruction and Pedagogy</vt:lpstr>
      <vt:lpstr>Higher Education Meta-Themes</vt:lpstr>
      <vt:lpstr>PowerPoint Presentation</vt:lpstr>
      <vt:lpstr>Learning Stocks to Learning Flows</vt:lpstr>
      <vt:lpstr>PowerPoint Presentation</vt:lpstr>
      <vt:lpstr>BA:  A Stock or A Flow?</vt:lpstr>
      <vt:lpstr>The Increasing Importance of  Non-Degree Credentialing</vt:lpstr>
      <vt:lpstr>Data Poor to Data Rich</vt:lpstr>
      <vt:lpstr>Data Poor to Data Rich </vt:lpstr>
      <vt:lpstr>Inputs</vt:lpstr>
      <vt:lpstr>Outputs</vt:lpstr>
      <vt:lpstr>PowerPoint Presentation</vt:lpstr>
      <vt:lpstr>Academic/Professional Prep Integration</vt:lpstr>
      <vt:lpstr>Academic &amp; Professional Prep = $772B</vt:lpstr>
      <vt:lpstr>Life-Wide Learning</vt:lpstr>
      <vt:lpstr>New Learning Ecosystem</vt:lpstr>
      <vt:lpstr>Less Organized</vt:lpstr>
      <vt:lpstr>More Organized</vt:lpstr>
      <vt:lpstr>PowerPoint Presentation</vt:lpstr>
      <vt:lpstr>World Literature 101 Course Redesign</vt:lpstr>
      <vt:lpstr>(And Less Organized - Unbundled)</vt:lpstr>
      <vt:lpstr>Micro-Credentials to Degrees</vt:lpstr>
      <vt:lpstr>PowerPoint Presentation</vt:lpstr>
      <vt:lpstr>New Credentials - Overthrow BA Hegemony</vt:lpstr>
      <vt:lpstr>Reverse the Campus</vt:lpstr>
      <vt:lpstr>Institution View to System View</vt:lpstr>
      <vt:lpstr>Students are Mobile</vt:lpstr>
      <vt:lpstr>PowerPoint Presentation</vt:lpstr>
      <vt:lpstr>PowerPoint Presentation</vt:lpstr>
      <vt:lpstr>PowerPoint Presentation</vt:lpstr>
      <vt:lpstr>21st Century Higher Education  System Characteristics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Hammond, Ally</dc:creator>
  <cp:lastModifiedBy>Soares, Louis</cp:lastModifiedBy>
  <cp:revision>336</cp:revision>
  <cp:lastPrinted>2019-01-08T20:01:31Z</cp:lastPrinted>
  <dcterms:created xsi:type="dcterms:W3CDTF">2018-06-01T16:26:38Z</dcterms:created>
  <dcterms:modified xsi:type="dcterms:W3CDTF">2019-04-04T12:13:23Z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0x010100AACCB1A9C0DE704CB987E93EFD3D3300</vt:lpwstr>
  </property>
</Properties>
</file>