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932" y="-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99295D8-1F2A-4A08-8241-E6BF55B1AA13}" type="datetimeFigureOut">
              <a:rPr lang="en-US" smtClean="0"/>
              <a:t>8/15/2012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20CF33-DAC1-4436-8B0B-E7F32FEC8E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5163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1D1E3-63A0-498B-AF89-2849903A760D}" type="datetimeFigureOut">
              <a:rPr lang="en-US" smtClean="0"/>
              <a:t>8/15/2012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FF4F1-3BBB-443E-9AB7-CD11A135A2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995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FF4F1-3BBB-443E-9AB7-CD11A135A2A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514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FF4F1-3BBB-443E-9AB7-CD11A135A2A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659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89EB14-DCB7-410A-B8DB-239C5E5BE0C3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62567-DC85-4CE0-A33E-E7619AE71BF5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F6705-9617-48C8-9F2E-847702D809B1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D8983B-F9F8-4FFA-AE69-BDBB91C82BBE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36D88-ABCB-47E8-85FD-0415F645F5CA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C8EED-7A2A-4EFA-A5D6-8B253476E353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F1248-82B7-4866-9C70-604394F576F9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140008-5BA6-4AD9-9266-6C63016AF791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91B473-D3FF-4B28-AFDD-CCC1B91ACE87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78490C-3A9D-47CA-B2BA-D6331F2C6AA0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3095EE-807A-44C1-B0E5-BA9E21870901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86BDD8-C2A9-4D0C-94A8-E6E85C7A4EC6}" type="datetime1">
              <a:rPr lang="en-US" smtClean="0"/>
              <a:t>8/15/2012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WORKING DRAFT 5/11/2012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ECCAFD-B984-4F5D-80B9-A914D20A3D3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048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Post-secondary Success for All: Increasing Awareness, Aspiration, Opportunity and Attainment </a:t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i="1" dirty="0" smtClean="0"/>
              <a:t>A Vision for Redesigning  Grades 11, 12, 13 and 14</a:t>
            </a:r>
            <a:br>
              <a:rPr lang="en-US" sz="2200" i="1" dirty="0" smtClean="0"/>
            </a:br>
            <a:r>
              <a:rPr lang="en-US" sz="2200" i="1" dirty="0" smtClean="0"/>
              <a:t>in Minnesota</a:t>
            </a:r>
            <a:endParaRPr lang="en-US" sz="2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7772400" cy="620310"/>
          </a:xfrm>
        </p:spPr>
        <p:txBody>
          <a:bodyPr/>
          <a:lstStyle/>
          <a:p>
            <a:r>
              <a:rPr lang="en-US" dirty="0" smtClean="0"/>
              <a:t>WORKING DRAFT: June 8,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914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6388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b="1" dirty="0" smtClean="0"/>
              <a:t>1.	Better Outcomes for Minnesota</a:t>
            </a:r>
            <a:endParaRPr lang="en-US" sz="1200" u="sng" dirty="0" smtClean="0"/>
          </a:p>
          <a:p>
            <a:r>
              <a:rPr lang="en-US" sz="2400" dirty="0" smtClean="0"/>
              <a:t>Increased student performance</a:t>
            </a:r>
            <a:endParaRPr lang="en-US" sz="1000" dirty="0" smtClean="0"/>
          </a:p>
          <a:p>
            <a:pPr lvl="1"/>
            <a:r>
              <a:rPr lang="en-US" sz="1600" dirty="0"/>
              <a:t>Narrowing of the attainment and aspiration gaps</a:t>
            </a:r>
          </a:p>
          <a:p>
            <a:pPr lvl="1"/>
            <a:r>
              <a:rPr lang="en-US" sz="1600" dirty="0" smtClean="0"/>
              <a:t>Higher levels of student achievement in high school</a:t>
            </a:r>
          </a:p>
          <a:p>
            <a:pPr lvl="1"/>
            <a:r>
              <a:rPr lang="en-US" sz="1600" dirty="0" smtClean="0"/>
              <a:t>Better student preparation for post-secondary education</a:t>
            </a:r>
          </a:p>
          <a:p>
            <a:pPr lvl="1"/>
            <a:r>
              <a:rPr lang="en-US" sz="1600" dirty="0" smtClean="0"/>
              <a:t>Higher levels of post-secondary degree completion</a:t>
            </a:r>
          </a:p>
          <a:p>
            <a:pPr marL="109728" indent="0">
              <a:buNone/>
            </a:pPr>
            <a:endParaRPr lang="en-US" sz="1000" dirty="0" smtClean="0"/>
          </a:p>
          <a:p>
            <a:r>
              <a:rPr lang="en-US" sz="2400" dirty="0" smtClean="0"/>
              <a:t>An education system aligned with and responsive to Minnesota’s workforce needs</a:t>
            </a:r>
            <a:endParaRPr lang="en-US" sz="1000" dirty="0"/>
          </a:p>
          <a:p>
            <a:pPr lvl="1"/>
            <a:r>
              <a:rPr lang="en-US" sz="1600" dirty="0" smtClean="0"/>
              <a:t>More </a:t>
            </a:r>
            <a:r>
              <a:rPr lang="en-US" sz="1600" dirty="0"/>
              <a:t>high school students </a:t>
            </a:r>
            <a:r>
              <a:rPr lang="en-US" sz="1600" dirty="0" smtClean="0"/>
              <a:t>go </a:t>
            </a:r>
            <a:r>
              <a:rPr lang="en-US" sz="1600" dirty="0"/>
              <a:t>on to post-secondary </a:t>
            </a:r>
            <a:r>
              <a:rPr lang="en-US" sz="1600" dirty="0" smtClean="0"/>
              <a:t>education and training to pursue certificates and degrees in high demand and rewarding fields</a:t>
            </a:r>
          </a:p>
          <a:p>
            <a:pPr lvl="1"/>
            <a:r>
              <a:rPr lang="en-US" sz="1600" dirty="0" smtClean="0"/>
              <a:t>Reduction in the workforce skills gap</a:t>
            </a:r>
          </a:p>
          <a:p>
            <a:pPr lvl="1"/>
            <a:r>
              <a:rPr lang="en-US" sz="1600" dirty="0" smtClean="0"/>
              <a:t>College and university graduates are well trained with the foundational skills and citizenship attributes for a lifetime of continuous learning and employment</a:t>
            </a:r>
            <a:endParaRPr lang="en-US" sz="1600" dirty="0"/>
          </a:p>
          <a:p>
            <a:pPr marL="109728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Objectives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CAFD-B984-4F5D-80B9-A914D20A3D31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0118-B783-4F3F-BF96-D11FDF5097BE}" type="datetime1">
              <a:rPr lang="en-US" smtClean="0"/>
              <a:t>8/15/2012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8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b="1" dirty="0"/>
              <a:t>2</a:t>
            </a:r>
            <a:r>
              <a:rPr lang="en-US" sz="2800" b="1" dirty="0" smtClean="0"/>
              <a:t>. Better Alignment of High School and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Post-secondary Education</a:t>
            </a:r>
            <a:endParaRPr lang="en-US" sz="1200" dirty="0" smtClean="0"/>
          </a:p>
          <a:p>
            <a:endParaRPr lang="en-US" sz="1600" dirty="0" smtClean="0"/>
          </a:p>
          <a:p>
            <a:r>
              <a:rPr lang="en-US" sz="1600" dirty="0" smtClean="0"/>
              <a:t>High </a:t>
            </a:r>
            <a:r>
              <a:rPr lang="en-US" sz="1600" dirty="0"/>
              <a:t>school student assessment </a:t>
            </a:r>
            <a:r>
              <a:rPr lang="en-US" sz="1600" dirty="0" smtClean="0"/>
              <a:t>gauges readiness </a:t>
            </a:r>
            <a:r>
              <a:rPr lang="en-US" sz="1600" dirty="0"/>
              <a:t>for post-secondary education and monitors progress towards post-secondary and career </a:t>
            </a:r>
            <a:r>
              <a:rPr lang="en-US" sz="1600" dirty="0" smtClean="0"/>
              <a:t>readiness.</a:t>
            </a:r>
          </a:p>
          <a:p>
            <a:endParaRPr lang="en-US" sz="1600" dirty="0" smtClean="0"/>
          </a:p>
          <a:p>
            <a:r>
              <a:rPr lang="en-US" sz="1600" dirty="0" smtClean="0"/>
              <a:t>High school courses and expectations are aligned to post-secondary credit bearing courses.</a:t>
            </a:r>
          </a:p>
          <a:p>
            <a:endParaRPr lang="en-US" sz="1600" dirty="0"/>
          </a:p>
          <a:p>
            <a:r>
              <a:rPr lang="en-US" sz="1600" dirty="0" smtClean="0"/>
              <a:t>High school standards and assessments are aligned with measures of readiness for post-secondary programs and college/university entrance requirements.</a:t>
            </a:r>
          </a:p>
          <a:p>
            <a:endParaRPr lang="en-US" sz="1600" dirty="0" smtClean="0"/>
          </a:p>
          <a:p>
            <a:r>
              <a:rPr lang="en-US" sz="1600" dirty="0" smtClean="0"/>
              <a:t>Student assessment in high school leads to targeted interventions and supports (if needed) in high school, which increase performance of schools, lessen remediation and provide for more opportunities in post-secondary education.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Objectives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CAFD-B984-4F5D-80B9-A914D20A3D31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79C2-6497-4A5E-9777-C4AE8AB7F7BA}" type="datetime1">
              <a:rPr lang="en-US" smtClean="0"/>
              <a:t>8/15/2012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b="1" dirty="0"/>
              <a:t>3</a:t>
            </a:r>
            <a:r>
              <a:rPr lang="en-US" sz="2800" b="1" dirty="0" smtClean="0"/>
              <a:t>. Better Alignment with the Workforce Needs of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b="1" dirty="0" smtClean="0"/>
              <a:t>    Minnesota</a:t>
            </a:r>
            <a:endParaRPr lang="en-US" sz="1200" dirty="0" smtClean="0"/>
          </a:p>
          <a:p>
            <a:endParaRPr lang="en-US" sz="1600" dirty="0" smtClean="0"/>
          </a:p>
          <a:p>
            <a:r>
              <a:rPr lang="en-US" sz="1600" dirty="0" smtClean="0"/>
              <a:t>High </a:t>
            </a:r>
            <a:r>
              <a:rPr lang="en-US" sz="1600" dirty="0"/>
              <a:t>school students are better informed about career options, occupational market trends, and the educational paths that lead to </a:t>
            </a:r>
            <a:r>
              <a:rPr lang="en-US" sz="1600" dirty="0" smtClean="0"/>
              <a:t>viable and rewarding careers.</a:t>
            </a:r>
          </a:p>
          <a:p>
            <a:endParaRPr lang="en-US" sz="1600" dirty="0"/>
          </a:p>
          <a:p>
            <a:r>
              <a:rPr lang="en-US" sz="1600" dirty="0" smtClean="0"/>
              <a:t>Every </a:t>
            </a:r>
            <a:r>
              <a:rPr lang="en-US" sz="1600" dirty="0"/>
              <a:t>high school student has a </a:t>
            </a:r>
            <a:r>
              <a:rPr lang="en-US" sz="1600" dirty="0" smtClean="0"/>
              <a:t>personal education </a:t>
            </a:r>
            <a:r>
              <a:rPr lang="en-US" sz="1600" dirty="0"/>
              <a:t>and </a:t>
            </a:r>
            <a:r>
              <a:rPr lang="en-US" sz="1600" dirty="0" smtClean="0"/>
              <a:t>work plan that is aligned to his/her chosen personal and professional interests and aspirations and is adaptable over time.</a:t>
            </a:r>
          </a:p>
          <a:p>
            <a:pPr marL="109728" indent="0">
              <a:buNone/>
            </a:pPr>
            <a:r>
              <a:rPr lang="en-US" sz="1600" dirty="0" smtClean="0"/>
              <a:t> </a:t>
            </a:r>
          </a:p>
          <a:p>
            <a:r>
              <a:rPr lang="en-US" sz="1600" dirty="0" smtClean="0"/>
              <a:t>Student assessment system </a:t>
            </a:r>
            <a:r>
              <a:rPr lang="en-US" sz="1600" dirty="0"/>
              <a:t>in high school </a:t>
            </a:r>
            <a:r>
              <a:rPr lang="en-US" sz="1600" dirty="0" smtClean="0"/>
              <a:t>gauges </a:t>
            </a:r>
            <a:r>
              <a:rPr lang="en-US" sz="1600" dirty="0"/>
              <a:t>work readiness, skills, interests, and </a:t>
            </a:r>
            <a:r>
              <a:rPr lang="en-US" sz="1600" dirty="0" smtClean="0"/>
              <a:t>aspirations. It enables students to head </a:t>
            </a:r>
            <a:r>
              <a:rPr lang="en-US" sz="1600" dirty="0"/>
              <a:t>to the most appropriate post-secondary education option for them.</a:t>
            </a:r>
          </a:p>
          <a:p>
            <a:endParaRPr lang="en-US" sz="20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Objectives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CAFD-B984-4F5D-80B9-A914D20A3D31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E3FD-1BDF-4FFC-BB17-318270CC8BCD}" type="datetime1">
              <a:rPr lang="en-US" smtClean="0"/>
              <a:t>8/15/2012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49404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b="1" dirty="0"/>
              <a:t>4</a:t>
            </a:r>
            <a:r>
              <a:rPr lang="en-US" sz="2800" b="1" dirty="0" smtClean="0"/>
              <a:t>. Increased Efficiency and Cost-Effectiveness</a:t>
            </a:r>
            <a:endParaRPr lang="en-US" sz="1200" dirty="0" smtClean="0"/>
          </a:p>
          <a:p>
            <a:endParaRPr lang="en-US" sz="1600" dirty="0" smtClean="0"/>
          </a:p>
          <a:p>
            <a:r>
              <a:rPr lang="en-US" sz="1600" dirty="0" smtClean="0"/>
              <a:t>High school students </a:t>
            </a:r>
            <a:r>
              <a:rPr lang="en-US" sz="1600" dirty="0"/>
              <a:t>who are </a:t>
            </a:r>
            <a:r>
              <a:rPr lang="en-US" sz="1600" dirty="0" smtClean="0"/>
              <a:t>ready for post-secondary level courses are encouraged to move into credit bearing post-secondary courses sooner.</a:t>
            </a:r>
          </a:p>
          <a:p>
            <a:endParaRPr lang="en-US" sz="1600" dirty="0" smtClean="0"/>
          </a:p>
          <a:p>
            <a:r>
              <a:rPr lang="en-US" sz="1600" dirty="0" smtClean="0"/>
              <a:t>Targeted interventions and supports occurs in high school rather than in college to avoid remedial education. </a:t>
            </a:r>
          </a:p>
          <a:p>
            <a:endParaRPr lang="en-US" sz="1600" dirty="0" smtClean="0"/>
          </a:p>
          <a:p>
            <a:r>
              <a:rPr lang="en-US" sz="1600" dirty="0" smtClean="0"/>
              <a:t>Education is</a:t>
            </a:r>
            <a:r>
              <a:rPr lang="en-US" sz="1600" dirty="0"/>
              <a:t> </a:t>
            </a:r>
            <a:r>
              <a:rPr lang="en-US" sz="1600" dirty="0" smtClean="0"/>
              <a:t>more cost-effective and produces a higher return on investment for taxpayers. 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Objectives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CAFD-B984-4F5D-80B9-A914D20A3D31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C0F1-850E-4ABE-AE7D-0514800A16B0}" type="datetime1">
              <a:rPr lang="en-US" smtClean="0"/>
              <a:t>8/15/2012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36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1054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b="1" dirty="0" smtClean="0"/>
              <a:t>1. Align high school assessment system with               measures of readiness for post-secondary education</a:t>
            </a:r>
            <a:endParaRPr lang="en-US" sz="1200" dirty="0" smtClean="0"/>
          </a:p>
          <a:p>
            <a:endParaRPr lang="en-US" sz="1600" dirty="0" smtClean="0"/>
          </a:p>
          <a:p>
            <a:r>
              <a:rPr lang="en-US" sz="1600" dirty="0" smtClean="0"/>
              <a:t>In grades 9 and 10, administer to all high school students an assessment tool that gauges their progress towards readiness for post-secondary education.</a:t>
            </a:r>
          </a:p>
          <a:p>
            <a:endParaRPr lang="en-US" sz="1600" dirty="0" smtClean="0"/>
          </a:p>
          <a:p>
            <a:r>
              <a:rPr lang="en-US" sz="1600" dirty="0" smtClean="0"/>
              <a:t>In grade 11, administer to all high school students an assessment tool that measures readiness for post-secondary education and can be used to meet post-secondary entrance requirements.</a:t>
            </a:r>
          </a:p>
          <a:p>
            <a:endParaRPr lang="en-US" sz="1600" dirty="0" smtClean="0"/>
          </a:p>
          <a:p>
            <a:r>
              <a:rPr lang="en-US" sz="1600" dirty="0" smtClean="0"/>
              <a:t>Train teachers, parents and students to monitor and assess student progress towards post-secondary readiness.</a:t>
            </a:r>
          </a:p>
          <a:p>
            <a:endParaRPr lang="en-US" sz="1600" dirty="0" smtClean="0"/>
          </a:p>
          <a:p>
            <a:r>
              <a:rPr lang="en-US" sz="1600" dirty="0" smtClean="0"/>
              <a:t>Work with colleges and universities to identify thresholds for college admission and course placement based on chosen assessment system.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Redesign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CAFD-B984-4F5D-80B9-A914D20A3D31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8998-6E42-4B34-AF11-0746ECFBFF0E}" type="datetime1">
              <a:rPr lang="en-US" smtClean="0"/>
              <a:t>8/15/2012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951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915400" cy="5334000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b="1" dirty="0" smtClean="0"/>
              <a:t>2. If students are not on track to being ready for post-secondary education, provide targeted support while students are in high school  </a:t>
            </a:r>
            <a:endParaRPr lang="en-US" sz="1200" dirty="0" smtClean="0"/>
          </a:p>
          <a:p>
            <a:endParaRPr lang="en-US" sz="1600" dirty="0" smtClean="0"/>
          </a:p>
          <a:p>
            <a:r>
              <a:rPr lang="en-US" sz="1600" dirty="0" smtClean="0"/>
              <a:t>Create a post-secondary statewide developmental education learner outcome framework that is aligned with high school academic standards and post-secondary education preparedness standards.</a:t>
            </a:r>
          </a:p>
          <a:p>
            <a:endParaRPr lang="en-US" sz="1600" dirty="0" smtClean="0"/>
          </a:p>
          <a:p>
            <a:r>
              <a:rPr lang="en-US" sz="1600" dirty="0" smtClean="0"/>
              <a:t>Ensure students who are not on track to being ready for post-secondary education receive appropriate instructional interventions aligned to post-secondary readiness standards.</a:t>
            </a:r>
          </a:p>
          <a:p>
            <a:endParaRPr lang="en-US" sz="1600" dirty="0" smtClean="0"/>
          </a:p>
          <a:p>
            <a:r>
              <a:rPr lang="en-US" sz="1600" dirty="0" smtClean="0"/>
              <a:t>Articulate the successful completion of the developmental education learner outcomes in high school with post-secondary course placement. 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Redesign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CAFD-B984-4F5D-80B9-A914D20A3D31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6C5B-B2A2-4F7E-9589-EEE8A3FA858D}" type="datetime1">
              <a:rPr lang="en-US" smtClean="0"/>
              <a:t>8/15/2012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2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943600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b="1" dirty="0" smtClean="0"/>
              <a:t>3. When high school students are ready for post-secondary education, increase the opportunities for them to earn post-secondary credits earlier</a:t>
            </a:r>
            <a:r>
              <a:rPr lang="en-US" sz="2800" dirty="0" smtClean="0"/>
              <a:t>  </a:t>
            </a:r>
            <a:endParaRPr lang="en-US" sz="1200" dirty="0" smtClean="0"/>
          </a:p>
          <a:p>
            <a:pPr>
              <a:spcBef>
                <a:spcPts val="0"/>
              </a:spcBef>
            </a:pPr>
            <a:endParaRPr lang="en-US" sz="14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Increase enrollment in PSEO courses on college and university campuses (both general education and technical education courses).</a:t>
            </a:r>
          </a:p>
          <a:p>
            <a:pPr>
              <a:spcBef>
                <a:spcPts val="0"/>
              </a:spcBef>
            </a:pPr>
            <a:endParaRPr lang="en-US" sz="1400" dirty="0" smtClean="0"/>
          </a:p>
          <a:p>
            <a:r>
              <a:rPr lang="en-US" sz="1600" dirty="0" smtClean="0"/>
              <a:t>Increase quality and numbers of students served by high school based concurrent enrollment programs.</a:t>
            </a:r>
          </a:p>
          <a:p>
            <a:endParaRPr lang="en-US" sz="1400" dirty="0" smtClean="0"/>
          </a:p>
          <a:p>
            <a:r>
              <a:rPr lang="en-US" sz="1600" dirty="0" smtClean="0"/>
              <a:t>Expand opportunities for credit for prior learning (e.g., AP, IB, CLEP, NOCTI exams, and technical prep articulation).</a:t>
            </a:r>
          </a:p>
          <a:p>
            <a:endParaRPr lang="en-US" sz="1400" dirty="0" smtClean="0"/>
          </a:p>
          <a:p>
            <a:r>
              <a:rPr lang="en-US" sz="1600" dirty="0" smtClean="0"/>
              <a:t>Devise professional development needed to credential high school teachers to teach college-level courses.</a:t>
            </a:r>
          </a:p>
          <a:p>
            <a:endParaRPr lang="en-US" sz="1400" dirty="0" smtClean="0"/>
          </a:p>
          <a:p>
            <a:r>
              <a:rPr lang="en-US" sz="1600" dirty="0" smtClean="0"/>
              <a:t>Develop a holistic funding model that supports greater access to post-secondary level courses by high school students.</a:t>
            </a:r>
            <a:endParaRPr lang="en-US" sz="16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Redesign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CAFD-B984-4F5D-80B9-A914D20A3D31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0E01-F8F2-4986-8D4F-4B698FA99F35}" type="datetime1">
              <a:rPr lang="en-US" smtClean="0"/>
              <a:t>8/15/2012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5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b="1" dirty="0" smtClean="0"/>
              <a:t>4. Better understand students’ skills, aptitudes,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and passions and align those to careers and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post-secondary education</a:t>
            </a:r>
            <a:endParaRPr lang="en-US" sz="1200" dirty="0" smtClean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Every high school student completes a career interest inventory assessment to gauge his/her aptitudes, passions, and potential career pathways.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r>
              <a:rPr lang="en-US" sz="1600" dirty="0" smtClean="0"/>
              <a:t>Increase information available to high school students about high demand careers that match their aptitudes and interests and the post-secondary pathways that will lead to those careers.</a:t>
            </a:r>
          </a:p>
          <a:p>
            <a:endParaRPr lang="en-US" sz="1600" dirty="0" smtClean="0"/>
          </a:p>
          <a:p>
            <a:r>
              <a:rPr lang="en-US" sz="1600" dirty="0" smtClean="0"/>
              <a:t>Require every </a:t>
            </a:r>
            <a:r>
              <a:rPr lang="en-US" sz="1600" dirty="0"/>
              <a:t>high school student </a:t>
            </a:r>
            <a:r>
              <a:rPr lang="en-US" sz="1600" dirty="0" smtClean="0"/>
              <a:t>to create </a:t>
            </a:r>
            <a:r>
              <a:rPr lang="en-US" sz="1600" dirty="0"/>
              <a:t>a personal </a:t>
            </a:r>
            <a:r>
              <a:rPr lang="en-US" sz="1600" dirty="0" smtClean="0"/>
              <a:t>plan that is portable and modifiable.  The plan will identify the courses, work-based learning, and post-secondary education path to realizing his/her desired plan.</a:t>
            </a:r>
            <a:endParaRPr lang="en-US" sz="1600" dirty="0"/>
          </a:p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Redesign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CAFD-B984-4F5D-80B9-A914D20A3D31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865CF-B358-48AE-AFEE-F2023E36A793}" type="datetime1">
              <a:rPr lang="en-US" smtClean="0"/>
              <a:t>8/15/2012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69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725</TotalTime>
  <Words>714</Words>
  <Application>Microsoft Office PowerPoint</Application>
  <PresentationFormat>On-screen Show (4:3)</PresentationFormat>
  <Paragraphs>110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Post-secondary Success for All: Increasing Awareness, Aspiration, Opportunity and Attainment   A Vision for Redesigning  Grades 11, 12, 13 and 14 in Minnesota</vt:lpstr>
      <vt:lpstr>Objectives</vt:lpstr>
      <vt:lpstr>Objectives</vt:lpstr>
      <vt:lpstr>Objectives</vt:lpstr>
      <vt:lpstr>Objectives</vt:lpstr>
      <vt:lpstr>Redesign</vt:lpstr>
      <vt:lpstr>Redesign</vt:lpstr>
      <vt:lpstr>Redesign</vt:lpstr>
      <vt:lpstr>Redesign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Redesign of  Grades 11, 12, 13 and 14</dc:title>
  <dc:creator>Steven Rosenstone</dc:creator>
  <cp:lastModifiedBy>Yingfah Thao</cp:lastModifiedBy>
  <cp:revision>49</cp:revision>
  <cp:lastPrinted>2012-06-08T23:11:54Z</cp:lastPrinted>
  <dcterms:created xsi:type="dcterms:W3CDTF">2012-03-20T18:00:10Z</dcterms:created>
  <dcterms:modified xsi:type="dcterms:W3CDTF">2012-08-15T21:30:19Z</dcterms:modified>
</cp:coreProperties>
</file>