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13"/>
  </p:notesMasterIdLst>
  <p:sldIdLst>
    <p:sldId id="264" r:id="rId2"/>
    <p:sldId id="265" r:id="rId3"/>
    <p:sldId id="272" r:id="rId4"/>
    <p:sldId id="266" r:id="rId5"/>
    <p:sldId id="267" r:id="rId6"/>
    <p:sldId id="268" r:id="rId7"/>
    <p:sldId id="269" r:id="rId8"/>
    <p:sldId id="273" r:id="rId9"/>
    <p:sldId id="271" r:id="rId10"/>
    <p:sldId id="270" r:id="rId11"/>
    <p:sldId id="263" r:id="rId1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2FFC7C-E50A-4676-B20C-37E4C1C2763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7B69A5BE-5CD2-4EF6-BCAB-F51A944343E4}">
      <dgm:prSet phldrT="[Text]"/>
      <dgm:spPr/>
      <dgm:t>
        <a:bodyPr/>
        <a:lstStyle/>
        <a:p>
          <a:r>
            <a:rPr lang="en-US" dirty="0" smtClean="0"/>
            <a:t>Vision</a:t>
          </a:r>
          <a:endParaRPr lang="en-US" dirty="0"/>
        </a:p>
      </dgm:t>
    </dgm:pt>
    <dgm:pt modelId="{85965D1E-685E-41A8-9CCA-A236EBB9408F}" type="parTrans" cxnId="{23A83C2F-8884-46C4-84F5-38F737793BC8}">
      <dgm:prSet/>
      <dgm:spPr/>
      <dgm:t>
        <a:bodyPr/>
        <a:lstStyle/>
        <a:p>
          <a:endParaRPr lang="en-US"/>
        </a:p>
      </dgm:t>
    </dgm:pt>
    <dgm:pt modelId="{639E8326-287F-49E5-A2A2-4DFA7EB1512F}" type="sibTrans" cxnId="{23A83C2F-8884-46C4-84F5-38F737793BC8}">
      <dgm:prSet/>
      <dgm:spPr/>
      <dgm:t>
        <a:bodyPr/>
        <a:lstStyle/>
        <a:p>
          <a:endParaRPr lang="en-US"/>
        </a:p>
      </dgm:t>
    </dgm:pt>
    <dgm:pt modelId="{0FF16995-33C3-4854-8740-558FE72B4BB8}">
      <dgm:prSet phldrT="[Text]" custT="1"/>
      <dgm:spPr/>
      <dgm:t>
        <a:bodyPr/>
        <a:lstStyle/>
        <a:p>
          <a:r>
            <a:rPr lang="en-US" sz="2000" dirty="0" smtClean="0"/>
            <a:t>Advancing career and technical education empowers every learner to realize a rewarding career</a:t>
          </a:r>
          <a:endParaRPr lang="en-US" sz="2000" dirty="0"/>
        </a:p>
      </dgm:t>
    </dgm:pt>
    <dgm:pt modelId="{2EC3E035-E7D6-4283-A476-1739DC634BE9}" type="parTrans" cxnId="{7F6EBFB7-6515-422D-9B5F-53ECA5808403}">
      <dgm:prSet/>
      <dgm:spPr/>
      <dgm:t>
        <a:bodyPr/>
        <a:lstStyle/>
        <a:p>
          <a:endParaRPr lang="en-US"/>
        </a:p>
      </dgm:t>
    </dgm:pt>
    <dgm:pt modelId="{6713B304-5580-4C96-8D34-4930D34EADBD}" type="sibTrans" cxnId="{7F6EBFB7-6515-422D-9B5F-53ECA5808403}">
      <dgm:prSet/>
      <dgm:spPr/>
      <dgm:t>
        <a:bodyPr/>
        <a:lstStyle/>
        <a:p>
          <a:endParaRPr lang="en-US"/>
        </a:p>
      </dgm:t>
    </dgm:pt>
    <dgm:pt modelId="{CCBE18FA-5721-4929-8038-30C030EF0D7B}">
      <dgm:prSet phldrT="[Text]"/>
      <dgm:spPr/>
      <dgm:t>
        <a:bodyPr/>
        <a:lstStyle/>
        <a:p>
          <a:r>
            <a:rPr lang="en-US" dirty="0" smtClean="0"/>
            <a:t>Mission</a:t>
          </a:r>
          <a:endParaRPr lang="en-US" dirty="0"/>
        </a:p>
      </dgm:t>
    </dgm:pt>
    <dgm:pt modelId="{B5C4AA72-FD5F-4F4D-BD04-72C994C709A0}" type="parTrans" cxnId="{10589DC9-E7FB-42A2-8B74-EA5204519577}">
      <dgm:prSet/>
      <dgm:spPr/>
      <dgm:t>
        <a:bodyPr/>
        <a:lstStyle/>
        <a:p>
          <a:endParaRPr lang="en-US"/>
        </a:p>
      </dgm:t>
    </dgm:pt>
    <dgm:pt modelId="{DCC2842E-0ABC-49E7-B2A1-810AB6C6CB57}" type="sibTrans" cxnId="{10589DC9-E7FB-42A2-8B74-EA5204519577}">
      <dgm:prSet/>
      <dgm:spPr/>
      <dgm:t>
        <a:bodyPr/>
        <a:lstStyle/>
        <a:p>
          <a:endParaRPr lang="en-US"/>
        </a:p>
      </dgm:t>
    </dgm:pt>
    <dgm:pt modelId="{9E5907D4-8261-4F9C-AC87-CC62E2CD067F}">
      <dgm:prSet phldrT="[Text]" custT="1"/>
      <dgm:spPr/>
      <dgm:t>
        <a:bodyPr/>
        <a:lstStyle/>
        <a:p>
          <a:r>
            <a:rPr lang="en-US" sz="2000" dirty="0" smtClean="0"/>
            <a:t>Quality career and technical education ensures every learner has equitable access to career-connected learning through a network of knowledgeable partners</a:t>
          </a:r>
          <a:r>
            <a:rPr lang="en-US" sz="1600" dirty="0" smtClean="0"/>
            <a:t>		</a:t>
          </a:r>
          <a:endParaRPr lang="en-US" sz="1600" dirty="0"/>
        </a:p>
      </dgm:t>
    </dgm:pt>
    <dgm:pt modelId="{5C246EB1-381F-409B-AE06-4A9D6070516C}" type="parTrans" cxnId="{5BC181A3-66FA-4D05-9441-B4DDB87B1157}">
      <dgm:prSet/>
      <dgm:spPr/>
      <dgm:t>
        <a:bodyPr/>
        <a:lstStyle/>
        <a:p>
          <a:endParaRPr lang="en-US"/>
        </a:p>
      </dgm:t>
    </dgm:pt>
    <dgm:pt modelId="{A643FCA9-86D5-475B-B68F-B5D86758205E}" type="sibTrans" cxnId="{5BC181A3-66FA-4D05-9441-B4DDB87B1157}">
      <dgm:prSet/>
      <dgm:spPr/>
      <dgm:t>
        <a:bodyPr/>
        <a:lstStyle/>
        <a:p>
          <a:endParaRPr lang="en-US"/>
        </a:p>
      </dgm:t>
    </dgm:pt>
    <dgm:pt modelId="{BC452840-A7F7-464C-9B63-5EE99618B37C}">
      <dgm:prSet/>
      <dgm:spPr/>
      <dgm:t>
        <a:bodyPr/>
        <a:lstStyle/>
        <a:p>
          <a:r>
            <a:rPr lang="en-US" dirty="0" smtClean="0"/>
            <a:t>Principles: </a:t>
          </a:r>
        </a:p>
        <a:p>
          <a:r>
            <a:rPr lang="en-US" dirty="0" smtClean="0"/>
            <a:t>We are committed to ensuring</a:t>
          </a:r>
          <a:endParaRPr lang="en-US" dirty="0"/>
        </a:p>
      </dgm:t>
    </dgm:pt>
    <dgm:pt modelId="{E29A3D3A-EFCF-4A55-BECC-EC4821F13B8C}" type="parTrans" cxnId="{759F919F-0A03-48B9-8F3F-8164ADBDD0A2}">
      <dgm:prSet/>
      <dgm:spPr/>
      <dgm:t>
        <a:bodyPr/>
        <a:lstStyle/>
        <a:p>
          <a:endParaRPr lang="en-US"/>
        </a:p>
      </dgm:t>
    </dgm:pt>
    <dgm:pt modelId="{87FC8D65-E7CE-4774-8A23-380BDAF95E3B}" type="sibTrans" cxnId="{759F919F-0A03-48B9-8F3F-8164ADBDD0A2}">
      <dgm:prSet/>
      <dgm:spPr/>
      <dgm:t>
        <a:bodyPr/>
        <a:lstStyle/>
        <a:p>
          <a:endParaRPr lang="en-US"/>
        </a:p>
      </dgm:t>
    </dgm:pt>
    <dgm:pt modelId="{B6D8836D-E077-453C-8323-72843049AB7B}">
      <dgm:prSet custT="1"/>
      <dgm:spPr/>
      <dgm:t>
        <a:bodyPr/>
        <a:lstStyle/>
        <a:p>
          <a:pPr>
            <a:lnSpc>
              <a:spcPct val="80000"/>
            </a:lnSpc>
          </a:pPr>
          <a:r>
            <a:rPr lang="en-US" sz="2000" dirty="0" smtClean="0"/>
            <a:t>An equity lens for all decision-making</a:t>
          </a:r>
          <a:endParaRPr lang="en-US" sz="2000" dirty="0"/>
        </a:p>
      </dgm:t>
    </dgm:pt>
    <dgm:pt modelId="{41D5B544-E4C2-4A74-8E45-C0C5FB4FD804}" type="parTrans" cxnId="{7A9CA423-67C7-46B6-8492-6400D83A4E3F}">
      <dgm:prSet/>
      <dgm:spPr/>
      <dgm:t>
        <a:bodyPr/>
        <a:lstStyle/>
        <a:p>
          <a:endParaRPr lang="en-US"/>
        </a:p>
      </dgm:t>
    </dgm:pt>
    <dgm:pt modelId="{35BC806C-4DAA-48CB-A3D0-12E601C71981}" type="sibTrans" cxnId="{7A9CA423-67C7-46B6-8492-6400D83A4E3F}">
      <dgm:prSet/>
      <dgm:spPr/>
      <dgm:t>
        <a:bodyPr/>
        <a:lstStyle/>
        <a:p>
          <a:endParaRPr lang="en-US"/>
        </a:p>
      </dgm:t>
    </dgm:pt>
    <dgm:pt modelId="{A11AA5FD-5DF1-40D2-817C-9036D5166E79}">
      <dgm:prSet custT="1"/>
      <dgm:spPr/>
      <dgm:t>
        <a:bodyPr/>
        <a:lstStyle/>
        <a:p>
          <a:pPr>
            <a:lnSpc>
              <a:spcPct val="80000"/>
            </a:lnSpc>
          </a:pPr>
          <a:r>
            <a:rPr lang="en-US" sz="2000" dirty="0" smtClean="0"/>
            <a:t>Inclusion of all stakeholders</a:t>
          </a:r>
          <a:endParaRPr lang="en-US" sz="2000" dirty="0"/>
        </a:p>
      </dgm:t>
    </dgm:pt>
    <dgm:pt modelId="{40E94E32-8F1A-4EA3-A752-8F2A966C3A62}" type="parTrans" cxnId="{94F4665F-70CF-4D27-8B99-B92F2657C2DA}">
      <dgm:prSet/>
      <dgm:spPr/>
      <dgm:t>
        <a:bodyPr/>
        <a:lstStyle/>
        <a:p>
          <a:endParaRPr lang="en-US"/>
        </a:p>
      </dgm:t>
    </dgm:pt>
    <dgm:pt modelId="{88261A5A-D369-4B4E-A012-B3AD341D8D6B}" type="sibTrans" cxnId="{94F4665F-70CF-4D27-8B99-B92F2657C2DA}">
      <dgm:prSet/>
      <dgm:spPr/>
      <dgm:t>
        <a:bodyPr/>
        <a:lstStyle/>
        <a:p>
          <a:endParaRPr lang="en-US"/>
        </a:p>
      </dgm:t>
    </dgm:pt>
    <dgm:pt modelId="{5BF4880D-5891-4271-B80A-BF1D32D8810F}">
      <dgm:prSet custT="1"/>
      <dgm:spPr/>
      <dgm:t>
        <a:bodyPr/>
        <a:lstStyle/>
        <a:p>
          <a:pPr>
            <a:lnSpc>
              <a:spcPct val="80000"/>
            </a:lnSpc>
          </a:pPr>
          <a:r>
            <a:rPr lang="en-US" sz="2000" dirty="0" smtClean="0"/>
            <a:t>Being bold, innovative, and focused on continuous improvement</a:t>
          </a:r>
          <a:endParaRPr lang="en-US" sz="2000" dirty="0"/>
        </a:p>
      </dgm:t>
    </dgm:pt>
    <dgm:pt modelId="{3BA3CE2A-E769-4717-ACCD-F11B4FB18521}" type="parTrans" cxnId="{BD3C1DB6-AE8B-494E-ABDF-C605843FF675}">
      <dgm:prSet/>
      <dgm:spPr/>
      <dgm:t>
        <a:bodyPr/>
        <a:lstStyle/>
        <a:p>
          <a:endParaRPr lang="en-US"/>
        </a:p>
      </dgm:t>
    </dgm:pt>
    <dgm:pt modelId="{47A1F78A-1EC3-464C-80AB-06B7E0AA5A70}" type="sibTrans" cxnId="{BD3C1DB6-AE8B-494E-ABDF-C605843FF675}">
      <dgm:prSet/>
      <dgm:spPr/>
      <dgm:t>
        <a:bodyPr/>
        <a:lstStyle/>
        <a:p>
          <a:endParaRPr lang="en-US"/>
        </a:p>
      </dgm:t>
    </dgm:pt>
    <dgm:pt modelId="{4995BCDB-3581-47B1-9487-BEF9D8586EAC}">
      <dgm:prSet custT="1"/>
      <dgm:spPr/>
      <dgm:t>
        <a:bodyPr/>
        <a:lstStyle/>
        <a:p>
          <a:pPr>
            <a:lnSpc>
              <a:spcPct val="80000"/>
            </a:lnSpc>
          </a:pPr>
          <a:r>
            <a:rPr lang="en-US" sz="2000" dirty="0" smtClean="0"/>
            <a:t>Responsiveness to the evolving labor market</a:t>
          </a:r>
          <a:endParaRPr lang="en-US" sz="2000" dirty="0"/>
        </a:p>
      </dgm:t>
    </dgm:pt>
    <dgm:pt modelId="{38CB9F65-22D9-410B-9708-B6845A93E52B}" type="parTrans" cxnId="{506AF069-73EB-46C4-A1EB-50D44FD4CB3C}">
      <dgm:prSet/>
      <dgm:spPr/>
      <dgm:t>
        <a:bodyPr/>
        <a:lstStyle/>
        <a:p>
          <a:endParaRPr lang="en-US"/>
        </a:p>
      </dgm:t>
    </dgm:pt>
    <dgm:pt modelId="{3FD34565-0E57-43FF-8B0A-ACBAC68709B6}" type="sibTrans" cxnId="{506AF069-73EB-46C4-A1EB-50D44FD4CB3C}">
      <dgm:prSet/>
      <dgm:spPr/>
      <dgm:t>
        <a:bodyPr/>
        <a:lstStyle/>
        <a:p>
          <a:endParaRPr lang="en-US"/>
        </a:p>
      </dgm:t>
    </dgm:pt>
    <dgm:pt modelId="{BD698257-1B48-4619-98DC-D90D9F5B2E34}" type="pres">
      <dgm:prSet presAssocID="{162FFC7C-E50A-4676-B20C-37E4C1C27639}" presName="Name0" presStyleCnt="0">
        <dgm:presLayoutVars>
          <dgm:dir/>
          <dgm:animLvl val="lvl"/>
          <dgm:resizeHandles/>
        </dgm:presLayoutVars>
      </dgm:prSet>
      <dgm:spPr/>
      <dgm:t>
        <a:bodyPr/>
        <a:lstStyle/>
        <a:p>
          <a:endParaRPr lang="en-US"/>
        </a:p>
      </dgm:t>
    </dgm:pt>
    <dgm:pt modelId="{C44ABE3F-D086-413A-8914-F3E8E69C8F4E}" type="pres">
      <dgm:prSet presAssocID="{7B69A5BE-5CD2-4EF6-BCAB-F51A944343E4}" presName="linNode" presStyleCnt="0"/>
      <dgm:spPr/>
    </dgm:pt>
    <dgm:pt modelId="{4C39A72F-B976-400B-B235-2288BB28E903}" type="pres">
      <dgm:prSet presAssocID="{7B69A5BE-5CD2-4EF6-BCAB-F51A944343E4}" presName="parentShp" presStyleLbl="node1" presStyleIdx="0" presStyleCnt="3" custScaleX="70263" custScaleY="67933" custLinFactNeighborX="-21475" custLinFactNeighborY="2484">
        <dgm:presLayoutVars>
          <dgm:bulletEnabled val="1"/>
        </dgm:presLayoutVars>
      </dgm:prSet>
      <dgm:spPr/>
      <dgm:t>
        <a:bodyPr/>
        <a:lstStyle/>
        <a:p>
          <a:endParaRPr lang="en-US"/>
        </a:p>
      </dgm:t>
    </dgm:pt>
    <dgm:pt modelId="{16450DE6-D673-475B-8A50-4E99274EF71A}" type="pres">
      <dgm:prSet presAssocID="{7B69A5BE-5CD2-4EF6-BCAB-F51A944343E4}" presName="childShp" presStyleLbl="bgAccFollowNode1" presStyleIdx="0" presStyleCnt="3" custScaleX="76875" custScaleY="78082" custLinFactNeighborX="-25940" custLinFactNeighborY="3065">
        <dgm:presLayoutVars>
          <dgm:bulletEnabled val="1"/>
        </dgm:presLayoutVars>
      </dgm:prSet>
      <dgm:spPr/>
      <dgm:t>
        <a:bodyPr/>
        <a:lstStyle/>
        <a:p>
          <a:endParaRPr lang="en-US"/>
        </a:p>
      </dgm:t>
    </dgm:pt>
    <dgm:pt modelId="{F805FA5A-4BEC-43C1-BEF7-E68DB0B972F2}" type="pres">
      <dgm:prSet presAssocID="{639E8326-287F-49E5-A2A2-4DFA7EB1512F}" presName="spacing" presStyleCnt="0"/>
      <dgm:spPr/>
    </dgm:pt>
    <dgm:pt modelId="{6E5EBD1D-CB5F-4A2C-8C06-2AF8F0FE75F4}" type="pres">
      <dgm:prSet presAssocID="{CCBE18FA-5721-4929-8038-30C030EF0D7B}" presName="linNode" presStyleCnt="0"/>
      <dgm:spPr/>
    </dgm:pt>
    <dgm:pt modelId="{31918F91-DB20-42E4-9FDE-ABBF8912965E}" type="pres">
      <dgm:prSet presAssocID="{CCBE18FA-5721-4929-8038-30C030EF0D7B}" presName="parentShp" presStyleLbl="node1" presStyleIdx="1" presStyleCnt="3" custScaleX="70212" custScaleY="73924" custLinFactNeighborX="-14032" custLinFactNeighborY="-6441">
        <dgm:presLayoutVars>
          <dgm:bulletEnabled val="1"/>
        </dgm:presLayoutVars>
      </dgm:prSet>
      <dgm:spPr/>
      <dgm:t>
        <a:bodyPr/>
        <a:lstStyle/>
        <a:p>
          <a:endParaRPr lang="en-US"/>
        </a:p>
      </dgm:t>
    </dgm:pt>
    <dgm:pt modelId="{F040CE10-91FD-4DDD-93B1-583CADA63D54}" type="pres">
      <dgm:prSet presAssocID="{CCBE18FA-5721-4929-8038-30C030EF0D7B}" presName="childShp" presStyleLbl="bgAccFollowNode1" presStyleIdx="1" presStyleCnt="3" custScaleX="92522" custScaleY="104763" custLinFactNeighborX="-13753" custLinFactNeighborY="-6935">
        <dgm:presLayoutVars>
          <dgm:bulletEnabled val="1"/>
        </dgm:presLayoutVars>
      </dgm:prSet>
      <dgm:spPr/>
      <dgm:t>
        <a:bodyPr/>
        <a:lstStyle/>
        <a:p>
          <a:endParaRPr lang="en-US"/>
        </a:p>
      </dgm:t>
    </dgm:pt>
    <dgm:pt modelId="{6191B7F0-91FD-4576-8940-77B75FF13218}" type="pres">
      <dgm:prSet presAssocID="{DCC2842E-0ABC-49E7-B2A1-810AB6C6CB57}" presName="spacing" presStyleCnt="0"/>
      <dgm:spPr/>
    </dgm:pt>
    <dgm:pt modelId="{F13EB5F4-CBBE-40AB-8E08-EA2EBC687F2B}" type="pres">
      <dgm:prSet presAssocID="{BC452840-A7F7-464C-9B63-5EE99618B37C}" presName="linNode" presStyleCnt="0"/>
      <dgm:spPr/>
    </dgm:pt>
    <dgm:pt modelId="{289829B6-2AAA-4126-95D3-1CFE58F2F8DC}" type="pres">
      <dgm:prSet presAssocID="{BC452840-A7F7-464C-9B63-5EE99618B37C}" presName="parentShp" presStyleLbl="node1" presStyleIdx="2" presStyleCnt="3" custScaleX="71555" custLinFactNeighborX="-3033" custLinFactNeighborY="-24776">
        <dgm:presLayoutVars>
          <dgm:bulletEnabled val="1"/>
        </dgm:presLayoutVars>
      </dgm:prSet>
      <dgm:spPr/>
      <dgm:t>
        <a:bodyPr/>
        <a:lstStyle/>
        <a:p>
          <a:endParaRPr lang="en-US"/>
        </a:p>
      </dgm:t>
    </dgm:pt>
    <dgm:pt modelId="{C3B2F857-95BE-4D9A-9AC2-51715429570E}" type="pres">
      <dgm:prSet presAssocID="{BC452840-A7F7-464C-9B63-5EE99618B37C}" presName="childShp" presStyleLbl="bgAccFollowNode1" presStyleIdx="2" presStyleCnt="3" custScaleX="114901" custScaleY="127586" custLinFactNeighborX="2705" custLinFactNeighborY="-27456">
        <dgm:presLayoutVars>
          <dgm:bulletEnabled val="1"/>
        </dgm:presLayoutVars>
      </dgm:prSet>
      <dgm:spPr/>
      <dgm:t>
        <a:bodyPr/>
        <a:lstStyle/>
        <a:p>
          <a:endParaRPr lang="en-US"/>
        </a:p>
      </dgm:t>
    </dgm:pt>
  </dgm:ptLst>
  <dgm:cxnLst>
    <dgm:cxn modelId="{7A9CA423-67C7-46B6-8492-6400D83A4E3F}" srcId="{BC452840-A7F7-464C-9B63-5EE99618B37C}" destId="{B6D8836D-E077-453C-8323-72843049AB7B}" srcOrd="0" destOrd="0" parTransId="{41D5B544-E4C2-4A74-8E45-C0C5FB4FD804}" sibTransId="{35BC806C-4DAA-48CB-A3D0-12E601C71981}"/>
    <dgm:cxn modelId="{2FA5EEC3-C7C1-425D-8E3D-0A86482E8FF6}" type="presOf" srcId="{CCBE18FA-5721-4929-8038-30C030EF0D7B}" destId="{31918F91-DB20-42E4-9FDE-ABBF8912965E}" srcOrd="0" destOrd="0" presId="urn:microsoft.com/office/officeart/2005/8/layout/vList6"/>
    <dgm:cxn modelId="{E8A4BDA2-D4E4-4834-AA38-C40EF8801488}" type="presOf" srcId="{7B69A5BE-5CD2-4EF6-BCAB-F51A944343E4}" destId="{4C39A72F-B976-400B-B235-2288BB28E903}" srcOrd="0" destOrd="0" presId="urn:microsoft.com/office/officeart/2005/8/layout/vList6"/>
    <dgm:cxn modelId="{8CFDA460-B8D9-4E7F-B070-27A2389F4BF1}" type="presOf" srcId="{5BF4880D-5891-4271-B80A-BF1D32D8810F}" destId="{C3B2F857-95BE-4D9A-9AC2-51715429570E}" srcOrd="0" destOrd="2" presId="urn:microsoft.com/office/officeart/2005/8/layout/vList6"/>
    <dgm:cxn modelId="{ED308482-450D-4707-849D-1A7F326A4EC9}" type="presOf" srcId="{A11AA5FD-5DF1-40D2-817C-9036D5166E79}" destId="{C3B2F857-95BE-4D9A-9AC2-51715429570E}" srcOrd="0" destOrd="1" presId="urn:microsoft.com/office/officeart/2005/8/layout/vList6"/>
    <dgm:cxn modelId="{506AF069-73EB-46C4-A1EB-50D44FD4CB3C}" srcId="{BC452840-A7F7-464C-9B63-5EE99618B37C}" destId="{4995BCDB-3581-47B1-9487-BEF9D8586EAC}" srcOrd="3" destOrd="0" parTransId="{38CB9F65-22D9-410B-9708-B6845A93E52B}" sibTransId="{3FD34565-0E57-43FF-8B0A-ACBAC68709B6}"/>
    <dgm:cxn modelId="{BD3C1DB6-AE8B-494E-ABDF-C605843FF675}" srcId="{BC452840-A7F7-464C-9B63-5EE99618B37C}" destId="{5BF4880D-5891-4271-B80A-BF1D32D8810F}" srcOrd="2" destOrd="0" parTransId="{3BA3CE2A-E769-4717-ACCD-F11B4FB18521}" sibTransId="{47A1F78A-1EC3-464C-80AB-06B7E0AA5A70}"/>
    <dgm:cxn modelId="{23A83C2F-8884-46C4-84F5-38F737793BC8}" srcId="{162FFC7C-E50A-4676-B20C-37E4C1C27639}" destId="{7B69A5BE-5CD2-4EF6-BCAB-F51A944343E4}" srcOrd="0" destOrd="0" parTransId="{85965D1E-685E-41A8-9CCA-A236EBB9408F}" sibTransId="{639E8326-287F-49E5-A2A2-4DFA7EB1512F}"/>
    <dgm:cxn modelId="{CB59ADB1-F4BD-401F-99E3-46A588D6992B}" type="presOf" srcId="{162FFC7C-E50A-4676-B20C-37E4C1C27639}" destId="{BD698257-1B48-4619-98DC-D90D9F5B2E34}" srcOrd="0" destOrd="0" presId="urn:microsoft.com/office/officeart/2005/8/layout/vList6"/>
    <dgm:cxn modelId="{10589DC9-E7FB-42A2-8B74-EA5204519577}" srcId="{162FFC7C-E50A-4676-B20C-37E4C1C27639}" destId="{CCBE18FA-5721-4929-8038-30C030EF0D7B}" srcOrd="1" destOrd="0" parTransId="{B5C4AA72-FD5F-4F4D-BD04-72C994C709A0}" sibTransId="{DCC2842E-0ABC-49E7-B2A1-810AB6C6CB57}"/>
    <dgm:cxn modelId="{94F4665F-70CF-4D27-8B99-B92F2657C2DA}" srcId="{BC452840-A7F7-464C-9B63-5EE99618B37C}" destId="{A11AA5FD-5DF1-40D2-817C-9036D5166E79}" srcOrd="1" destOrd="0" parTransId="{40E94E32-8F1A-4EA3-A752-8F2A966C3A62}" sibTransId="{88261A5A-D369-4B4E-A012-B3AD341D8D6B}"/>
    <dgm:cxn modelId="{5A2CC066-D267-446B-90DC-AEEBCE4DC25A}" type="presOf" srcId="{B6D8836D-E077-453C-8323-72843049AB7B}" destId="{C3B2F857-95BE-4D9A-9AC2-51715429570E}" srcOrd="0" destOrd="0" presId="urn:microsoft.com/office/officeart/2005/8/layout/vList6"/>
    <dgm:cxn modelId="{5BC181A3-66FA-4D05-9441-B4DDB87B1157}" srcId="{CCBE18FA-5721-4929-8038-30C030EF0D7B}" destId="{9E5907D4-8261-4F9C-AC87-CC62E2CD067F}" srcOrd="0" destOrd="0" parTransId="{5C246EB1-381F-409B-AE06-4A9D6070516C}" sibTransId="{A643FCA9-86D5-475B-B68F-B5D86758205E}"/>
    <dgm:cxn modelId="{A6DF9FBE-6802-48E8-AF12-56CD04FCE533}" type="presOf" srcId="{0FF16995-33C3-4854-8740-558FE72B4BB8}" destId="{16450DE6-D673-475B-8A50-4E99274EF71A}" srcOrd="0" destOrd="0" presId="urn:microsoft.com/office/officeart/2005/8/layout/vList6"/>
    <dgm:cxn modelId="{EF721348-CB67-4304-B022-73B9351AEB3E}" type="presOf" srcId="{BC452840-A7F7-464C-9B63-5EE99618B37C}" destId="{289829B6-2AAA-4126-95D3-1CFE58F2F8DC}" srcOrd="0" destOrd="0" presId="urn:microsoft.com/office/officeart/2005/8/layout/vList6"/>
    <dgm:cxn modelId="{7C5EFA7C-A622-41AB-AEAB-47CE62F1BA34}" type="presOf" srcId="{4995BCDB-3581-47B1-9487-BEF9D8586EAC}" destId="{C3B2F857-95BE-4D9A-9AC2-51715429570E}" srcOrd="0" destOrd="3" presId="urn:microsoft.com/office/officeart/2005/8/layout/vList6"/>
    <dgm:cxn modelId="{759F919F-0A03-48B9-8F3F-8164ADBDD0A2}" srcId="{162FFC7C-E50A-4676-B20C-37E4C1C27639}" destId="{BC452840-A7F7-464C-9B63-5EE99618B37C}" srcOrd="2" destOrd="0" parTransId="{E29A3D3A-EFCF-4A55-BECC-EC4821F13B8C}" sibTransId="{87FC8D65-E7CE-4774-8A23-380BDAF95E3B}"/>
    <dgm:cxn modelId="{7F6EBFB7-6515-422D-9B5F-53ECA5808403}" srcId="{7B69A5BE-5CD2-4EF6-BCAB-F51A944343E4}" destId="{0FF16995-33C3-4854-8740-558FE72B4BB8}" srcOrd="0" destOrd="0" parTransId="{2EC3E035-E7D6-4283-A476-1739DC634BE9}" sibTransId="{6713B304-5580-4C96-8D34-4930D34EADBD}"/>
    <dgm:cxn modelId="{273A28F5-96B3-437A-B0E4-ED4C6527E17D}" type="presOf" srcId="{9E5907D4-8261-4F9C-AC87-CC62E2CD067F}" destId="{F040CE10-91FD-4DDD-93B1-583CADA63D54}" srcOrd="0" destOrd="0" presId="urn:microsoft.com/office/officeart/2005/8/layout/vList6"/>
    <dgm:cxn modelId="{A927D164-3325-45F8-A0E8-6780A80B4540}" type="presParOf" srcId="{BD698257-1B48-4619-98DC-D90D9F5B2E34}" destId="{C44ABE3F-D086-413A-8914-F3E8E69C8F4E}" srcOrd="0" destOrd="0" presId="urn:microsoft.com/office/officeart/2005/8/layout/vList6"/>
    <dgm:cxn modelId="{672C3FCB-7567-48E3-8938-9F4BD7C7A73A}" type="presParOf" srcId="{C44ABE3F-D086-413A-8914-F3E8E69C8F4E}" destId="{4C39A72F-B976-400B-B235-2288BB28E903}" srcOrd="0" destOrd="0" presId="urn:microsoft.com/office/officeart/2005/8/layout/vList6"/>
    <dgm:cxn modelId="{B54EE754-D5C2-45F9-A6F3-087108CB9293}" type="presParOf" srcId="{C44ABE3F-D086-413A-8914-F3E8E69C8F4E}" destId="{16450DE6-D673-475B-8A50-4E99274EF71A}" srcOrd="1" destOrd="0" presId="urn:microsoft.com/office/officeart/2005/8/layout/vList6"/>
    <dgm:cxn modelId="{D5C246F5-D0E8-44BF-9A0E-6FE51864BB86}" type="presParOf" srcId="{BD698257-1B48-4619-98DC-D90D9F5B2E34}" destId="{F805FA5A-4BEC-43C1-BEF7-E68DB0B972F2}" srcOrd="1" destOrd="0" presId="urn:microsoft.com/office/officeart/2005/8/layout/vList6"/>
    <dgm:cxn modelId="{1016A04D-A083-411D-87CF-8CC7B84E80F8}" type="presParOf" srcId="{BD698257-1B48-4619-98DC-D90D9F5B2E34}" destId="{6E5EBD1D-CB5F-4A2C-8C06-2AF8F0FE75F4}" srcOrd="2" destOrd="0" presId="urn:microsoft.com/office/officeart/2005/8/layout/vList6"/>
    <dgm:cxn modelId="{23064382-5717-46D9-916B-3F8F8CAA2865}" type="presParOf" srcId="{6E5EBD1D-CB5F-4A2C-8C06-2AF8F0FE75F4}" destId="{31918F91-DB20-42E4-9FDE-ABBF8912965E}" srcOrd="0" destOrd="0" presId="urn:microsoft.com/office/officeart/2005/8/layout/vList6"/>
    <dgm:cxn modelId="{826D240D-2066-490F-A6DF-0D70D90A2DC8}" type="presParOf" srcId="{6E5EBD1D-CB5F-4A2C-8C06-2AF8F0FE75F4}" destId="{F040CE10-91FD-4DDD-93B1-583CADA63D54}" srcOrd="1" destOrd="0" presId="urn:microsoft.com/office/officeart/2005/8/layout/vList6"/>
    <dgm:cxn modelId="{AA418B21-483C-4FAC-9666-76A224F6D78A}" type="presParOf" srcId="{BD698257-1B48-4619-98DC-D90D9F5B2E34}" destId="{6191B7F0-91FD-4576-8940-77B75FF13218}" srcOrd="3" destOrd="0" presId="urn:microsoft.com/office/officeart/2005/8/layout/vList6"/>
    <dgm:cxn modelId="{54FBF935-6441-495B-9990-3F17E1E8B3F6}" type="presParOf" srcId="{BD698257-1B48-4619-98DC-D90D9F5B2E34}" destId="{F13EB5F4-CBBE-40AB-8E08-EA2EBC687F2B}" srcOrd="4" destOrd="0" presId="urn:microsoft.com/office/officeart/2005/8/layout/vList6"/>
    <dgm:cxn modelId="{AA7FDF1B-3FB3-47DD-AE27-5AB05C323C81}" type="presParOf" srcId="{F13EB5F4-CBBE-40AB-8E08-EA2EBC687F2B}" destId="{289829B6-2AAA-4126-95D3-1CFE58F2F8DC}" srcOrd="0" destOrd="0" presId="urn:microsoft.com/office/officeart/2005/8/layout/vList6"/>
    <dgm:cxn modelId="{C6CF4AEA-4DAC-448D-8A61-E2848EA4A7F1}" type="presParOf" srcId="{F13EB5F4-CBBE-40AB-8E08-EA2EBC687F2B}" destId="{C3B2F857-95BE-4D9A-9AC2-51715429570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50DE6-D673-475B-8A50-4E99274EF71A}">
      <dsp:nvSpPr>
        <dsp:cNvPr id="0" name=""/>
        <dsp:cNvSpPr/>
      </dsp:nvSpPr>
      <dsp:spPr>
        <a:xfrm>
          <a:off x="3319807" y="51643"/>
          <a:ext cx="5001817" cy="1230297"/>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Advancing career and technical education empowers every learner to realize a rewarding career</a:t>
          </a:r>
          <a:endParaRPr lang="en-US" sz="2000" kern="1200" dirty="0"/>
        </a:p>
      </dsp:txBody>
      <dsp:txXfrm>
        <a:off x="3319807" y="205430"/>
        <a:ext cx="4540456" cy="922723"/>
      </dsp:txXfrm>
    </dsp:sp>
    <dsp:sp modelId="{4C39A72F-B976-400B-B235-2288BB28E903}">
      <dsp:nvSpPr>
        <dsp:cNvPr id="0" name=""/>
        <dsp:cNvSpPr/>
      </dsp:nvSpPr>
      <dsp:spPr>
        <a:xfrm>
          <a:off x="0" y="122445"/>
          <a:ext cx="3047741" cy="107038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Vision</a:t>
          </a:r>
          <a:endParaRPr lang="en-US" sz="2700" kern="1200" dirty="0"/>
        </a:p>
      </dsp:txBody>
      <dsp:txXfrm>
        <a:off x="52252" y="174697"/>
        <a:ext cx="2943237" cy="965881"/>
      </dsp:txXfrm>
    </dsp:sp>
    <dsp:sp modelId="{F040CE10-91FD-4DDD-93B1-583CADA63D54}">
      <dsp:nvSpPr>
        <dsp:cNvPr id="0" name=""/>
        <dsp:cNvSpPr/>
      </dsp:nvSpPr>
      <dsp:spPr>
        <a:xfrm>
          <a:off x="3342364" y="1281941"/>
          <a:ext cx="6008126" cy="1650696"/>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Quality career and technical education ensures every learner has equitable access to career-connected learning through a network of knowledgeable partners</a:t>
          </a:r>
          <a:r>
            <a:rPr lang="en-US" sz="1600" kern="1200" dirty="0" smtClean="0"/>
            <a:t>		</a:t>
          </a:r>
          <a:endParaRPr lang="en-US" sz="1600" kern="1200" dirty="0"/>
        </a:p>
      </dsp:txBody>
      <dsp:txXfrm>
        <a:off x="3342364" y="1488278"/>
        <a:ext cx="5389115" cy="1238022"/>
      </dsp:txXfrm>
    </dsp:sp>
    <dsp:sp modelId="{31918F91-DB20-42E4-9FDE-ABBF8912965E}">
      <dsp:nvSpPr>
        <dsp:cNvPr id="0" name=""/>
        <dsp:cNvSpPr/>
      </dsp:nvSpPr>
      <dsp:spPr>
        <a:xfrm>
          <a:off x="0" y="1532681"/>
          <a:ext cx="3039583" cy="116478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Mission</a:t>
          </a:r>
          <a:endParaRPr lang="en-US" sz="2700" kern="1200" dirty="0"/>
        </a:p>
      </dsp:txBody>
      <dsp:txXfrm>
        <a:off x="56860" y="1589541"/>
        <a:ext cx="2925863" cy="1051062"/>
      </dsp:txXfrm>
    </dsp:sp>
    <dsp:sp modelId="{C3B2F857-95BE-4D9A-9AC2-51715429570E}">
      <dsp:nvSpPr>
        <dsp:cNvPr id="0" name=""/>
        <dsp:cNvSpPr/>
      </dsp:nvSpPr>
      <dsp:spPr>
        <a:xfrm>
          <a:off x="3355292" y="2766863"/>
          <a:ext cx="7468651" cy="2010306"/>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80000"/>
            </a:lnSpc>
            <a:spcBef>
              <a:spcPct val="0"/>
            </a:spcBef>
            <a:spcAft>
              <a:spcPct val="15000"/>
            </a:spcAft>
            <a:buChar char="••"/>
          </a:pPr>
          <a:r>
            <a:rPr lang="en-US" sz="2000" kern="1200" dirty="0" smtClean="0"/>
            <a:t>An equity lens for all decision-making</a:t>
          </a:r>
          <a:endParaRPr lang="en-US" sz="2000" kern="1200" dirty="0"/>
        </a:p>
        <a:p>
          <a:pPr marL="228600" lvl="1" indent="-228600" algn="l" defTabSz="889000">
            <a:lnSpc>
              <a:spcPct val="80000"/>
            </a:lnSpc>
            <a:spcBef>
              <a:spcPct val="0"/>
            </a:spcBef>
            <a:spcAft>
              <a:spcPct val="15000"/>
            </a:spcAft>
            <a:buChar char="••"/>
          </a:pPr>
          <a:r>
            <a:rPr lang="en-US" sz="2000" kern="1200" dirty="0" smtClean="0"/>
            <a:t>Inclusion of all stakeholders</a:t>
          </a:r>
          <a:endParaRPr lang="en-US" sz="2000" kern="1200" dirty="0"/>
        </a:p>
        <a:p>
          <a:pPr marL="228600" lvl="1" indent="-228600" algn="l" defTabSz="889000">
            <a:lnSpc>
              <a:spcPct val="80000"/>
            </a:lnSpc>
            <a:spcBef>
              <a:spcPct val="0"/>
            </a:spcBef>
            <a:spcAft>
              <a:spcPct val="15000"/>
            </a:spcAft>
            <a:buChar char="••"/>
          </a:pPr>
          <a:r>
            <a:rPr lang="en-US" sz="2000" kern="1200" dirty="0" smtClean="0"/>
            <a:t>Being bold, innovative, and focused on continuous improvement</a:t>
          </a:r>
          <a:endParaRPr lang="en-US" sz="2000" kern="1200" dirty="0"/>
        </a:p>
        <a:p>
          <a:pPr marL="228600" lvl="1" indent="-228600" algn="l" defTabSz="889000">
            <a:lnSpc>
              <a:spcPct val="80000"/>
            </a:lnSpc>
            <a:spcBef>
              <a:spcPct val="0"/>
            </a:spcBef>
            <a:spcAft>
              <a:spcPct val="15000"/>
            </a:spcAft>
            <a:buChar char="••"/>
          </a:pPr>
          <a:r>
            <a:rPr lang="en-US" sz="2000" kern="1200" dirty="0" smtClean="0"/>
            <a:t>Responsiveness to the evolving labor market</a:t>
          </a:r>
          <a:endParaRPr lang="en-US" sz="2000" kern="1200" dirty="0"/>
        </a:p>
      </dsp:txBody>
      <dsp:txXfrm>
        <a:off x="3355292" y="3018151"/>
        <a:ext cx="6714786" cy="1507730"/>
      </dsp:txXfrm>
    </dsp:sp>
    <dsp:sp modelId="{289829B6-2AAA-4126-95D3-1CFE58F2F8DC}">
      <dsp:nvSpPr>
        <dsp:cNvPr id="0" name=""/>
        <dsp:cNvSpPr/>
      </dsp:nvSpPr>
      <dsp:spPr>
        <a:xfrm>
          <a:off x="0" y="3026420"/>
          <a:ext cx="3100752" cy="15756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Principles: </a:t>
          </a:r>
        </a:p>
        <a:p>
          <a:pPr lvl="0" algn="ctr" defTabSz="1200150">
            <a:lnSpc>
              <a:spcPct val="90000"/>
            </a:lnSpc>
            <a:spcBef>
              <a:spcPct val="0"/>
            </a:spcBef>
            <a:spcAft>
              <a:spcPct val="35000"/>
            </a:spcAft>
          </a:pPr>
          <a:r>
            <a:rPr lang="en-US" sz="2700" kern="1200" dirty="0" smtClean="0"/>
            <a:t>We are committed to ensuring</a:t>
          </a:r>
          <a:endParaRPr lang="en-US" sz="2700" kern="1200" dirty="0"/>
        </a:p>
      </dsp:txBody>
      <dsp:txXfrm>
        <a:off x="76917" y="3103337"/>
        <a:ext cx="2946918" cy="142181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D679A9-871A-4320-B6D8-4850DA7805CE}" type="datetimeFigureOut">
              <a:rPr lang="en-US" smtClean="0"/>
              <a:t>1/10/2019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E62F6B1-3C80-4A36-AE3B-1B6B7FB7E293}" type="slidenum">
              <a:rPr lang="en-US" smtClean="0"/>
              <a:t>‹#›</a:t>
            </a:fld>
            <a:endParaRPr lang="en-US" dirty="0"/>
          </a:p>
        </p:txBody>
      </p:sp>
    </p:spTree>
    <p:extLst>
      <p:ext uri="{BB962C8B-B14F-4D97-AF65-F5344CB8AC3E}">
        <p14:creationId xmlns:p14="http://schemas.microsoft.com/office/powerpoint/2010/main" val="1142755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 Changes- Examples would include</a:t>
            </a:r>
            <a:r>
              <a:rPr lang="en-US" baseline="0" dirty="0" smtClean="0"/>
              <a:t> </a:t>
            </a:r>
            <a:r>
              <a:rPr lang="en-US" dirty="0" smtClean="0"/>
              <a:t>personnel</a:t>
            </a:r>
            <a:r>
              <a:rPr lang="en-US" baseline="0" dirty="0" smtClean="0"/>
              <a:t> changes and</a:t>
            </a:r>
            <a:r>
              <a:rPr lang="en-US" dirty="0" smtClean="0"/>
              <a:t> record of request for changes that were part of reallocation or allocation. </a:t>
            </a:r>
            <a:endParaRPr lang="en-US" dirty="0"/>
          </a:p>
        </p:txBody>
      </p:sp>
      <p:sp>
        <p:nvSpPr>
          <p:cNvPr id="4" name="Slide Number Placeholder 3"/>
          <p:cNvSpPr>
            <a:spLocks noGrp="1"/>
          </p:cNvSpPr>
          <p:nvPr>
            <p:ph type="sldNum" sz="quarter" idx="10"/>
          </p:nvPr>
        </p:nvSpPr>
        <p:spPr/>
        <p:txBody>
          <a:bodyPr/>
          <a:lstStyle/>
          <a:p>
            <a:fld id="{A68EA005-C5D0-4A2E-A7F5-E86FBFF695BA}" type="slidenum">
              <a:rPr lang="en-US" smtClean="0"/>
              <a:t>4</a:t>
            </a:fld>
            <a:endParaRPr lang="en-US" dirty="0"/>
          </a:p>
        </p:txBody>
      </p:sp>
    </p:spTree>
    <p:extLst>
      <p:ext uri="{BB962C8B-B14F-4D97-AF65-F5344CB8AC3E}">
        <p14:creationId xmlns:p14="http://schemas.microsoft.com/office/powerpoint/2010/main" val="2308482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 Changes- Examples would include</a:t>
            </a:r>
            <a:r>
              <a:rPr lang="en-US" baseline="0" dirty="0" smtClean="0"/>
              <a:t> </a:t>
            </a:r>
            <a:r>
              <a:rPr lang="en-US" dirty="0" smtClean="0"/>
              <a:t>personnel</a:t>
            </a:r>
            <a:r>
              <a:rPr lang="en-US" baseline="0" dirty="0" smtClean="0"/>
              <a:t> changes and</a:t>
            </a:r>
            <a:r>
              <a:rPr lang="en-US" dirty="0" smtClean="0"/>
              <a:t> record of request for changes that were part of reallocation or allocation. </a:t>
            </a:r>
            <a:endParaRPr lang="en-US" dirty="0"/>
          </a:p>
        </p:txBody>
      </p:sp>
      <p:sp>
        <p:nvSpPr>
          <p:cNvPr id="4" name="Slide Number Placeholder 3"/>
          <p:cNvSpPr>
            <a:spLocks noGrp="1"/>
          </p:cNvSpPr>
          <p:nvPr>
            <p:ph type="sldNum" sz="quarter" idx="10"/>
          </p:nvPr>
        </p:nvSpPr>
        <p:spPr/>
        <p:txBody>
          <a:bodyPr/>
          <a:lstStyle/>
          <a:p>
            <a:fld id="{A68EA005-C5D0-4A2E-A7F5-E86FBFF695BA}" type="slidenum">
              <a:rPr lang="en-US" smtClean="0"/>
              <a:t>5</a:t>
            </a:fld>
            <a:endParaRPr lang="en-US" dirty="0"/>
          </a:p>
        </p:txBody>
      </p:sp>
    </p:spTree>
    <p:extLst>
      <p:ext uri="{BB962C8B-B14F-4D97-AF65-F5344CB8AC3E}">
        <p14:creationId xmlns:p14="http://schemas.microsoft.com/office/powerpoint/2010/main" val="18773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 Changes- Examples would include</a:t>
            </a:r>
            <a:r>
              <a:rPr lang="en-US" baseline="0" dirty="0" smtClean="0"/>
              <a:t> </a:t>
            </a:r>
            <a:r>
              <a:rPr lang="en-US" dirty="0" smtClean="0"/>
              <a:t>personnel</a:t>
            </a:r>
            <a:r>
              <a:rPr lang="en-US" baseline="0" dirty="0" smtClean="0"/>
              <a:t> changes and</a:t>
            </a:r>
            <a:r>
              <a:rPr lang="en-US" dirty="0" smtClean="0"/>
              <a:t> record of request for changes that were part of reallocation or allocation. </a:t>
            </a:r>
            <a:endParaRPr lang="en-US" dirty="0"/>
          </a:p>
        </p:txBody>
      </p:sp>
      <p:sp>
        <p:nvSpPr>
          <p:cNvPr id="4" name="Slide Number Placeholder 3"/>
          <p:cNvSpPr>
            <a:spLocks noGrp="1"/>
          </p:cNvSpPr>
          <p:nvPr>
            <p:ph type="sldNum" sz="quarter" idx="10"/>
          </p:nvPr>
        </p:nvSpPr>
        <p:spPr/>
        <p:txBody>
          <a:bodyPr/>
          <a:lstStyle/>
          <a:p>
            <a:fld id="{A68EA005-C5D0-4A2E-A7F5-E86FBFF695BA}" type="slidenum">
              <a:rPr lang="en-US" smtClean="0"/>
              <a:t>6</a:t>
            </a:fld>
            <a:endParaRPr lang="en-US" dirty="0"/>
          </a:p>
        </p:txBody>
      </p:sp>
    </p:spTree>
    <p:extLst>
      <p:ext uri="{BB962C8B-B14F-4D97-AF65-F5344CB8AC3E}">
        <p14:creationId xmlns:p14="http://schemas.microsoft.com/office/powerpoint/2010/main" val="47633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is a w</a:t>
            </a:r>
            <a:r>
              <a:rPr lang="en-US" baseline="0" dirty="0" smtClean="0"/>
              <a:t>orking draft from the initial Perkins V Minnesota planning team who attended Region C Perkins Planning facilitated by Advance CTE, NAPE, OCTAE, ACTE. Representatives included Minnesota State, MDE, MACTA, MnACTE, consortia leaders- secondary and postsecondary, and ABE.  </a:t>
            </a:r>
          </a:p>
          <a:p>
            <a:endParaRPr lang="en-US" baseline="0" dirty="0" smtClean="0"/>
          </a:p>
          <a:p>
            <a:r>
              <a:rPr lang="en-US" baseline="0" dirty="0" smtClean="0"/>
              <a:t>Process:  planning group with assistance from Advance CTE, NAPE, ACTE proposed these elements.  This is just the beginning.  We will continue to seek input from many stakeholder groups.  </a:t>
            </a:r>
          </a:p>
        </p:txBody>
      </p:sp>
      <p:sp>
        <p:nvSpPr>
          <p:cNvPr id="4" name="Slide Number Placeholder 3"/>
          <p:cNvSpPr>
            <a:spLocks noGrp="1"/>
          </p:cNvSpPr>
          <p:nvPr>
            <p:ph type="sldNum" sz="quarter" idx="10"/>
          </p:nvPr>
        </p:nvSpPr>
        <p:spPr/>
        <p:txBody>
          <a:bodyPr/>
          <a:lstStyle/>
          <a:p>
            <a:fld id="{A68EA005-C5D0-4A2E-A7F5-E86FBFF695BA}" type="slidenum">
              <a:rPr lang="en-US" smtClean="0"/>
              <a:t>9</a:t>
            </a:fld>
            <a:endParaRPr lang="en-US" dirty="0"/>
          </a:p>
        </p:txBody>
      </p:sp>
    </p:spTree>
    <p:extLst>
      <p:ext uri="{BB962C8B-B14F-4D97-AF65-F5344CB8AC3E}">
        <p14:creationId xmlns:p14="http://schemas.microsoft.com/office/powerpoint/2010/main" val="7192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990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197787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61136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778136"/>
            <a:ext cx="12192000" cy="108065"/>
          </a:xfrm>
          <a:prstGeom prst="rect">
            <a:avLst/>
          </a:prstGeom>
        </p:spPr>
      </p:pic>
      <p:sp>
        <p:nvSpPr>
          <p:cNvPr id="8" name="Text Placeholder 7"/>
          <p:cNvSpPr>
            <a:spLocks noGrp="1"/>
          </p:cNvSpPr>
          <p:nvPr>
            <p:ph type="body" sz="quarter" idx="10" hasCustomPrompt="1"/>
          </p:nvPr>
        </p:nvSpPr>
        <p:spPr>
          <a:xfrm>
            <a:off x="7213600" y="3124200"/>
            <a:ext cx="3556000" cy="457200"/>
          </a:xfrm>
          <a:prstGeom prst="rect">
            <a:avLst/>
          </a:prstGeom>
        </p:spPr>
        <p:txBody>
          <a:bodyPr>
            <a:normAutofit/>
          </a:bodyPr>
          <a:lstStyle>
            <a:lvl1pPr marL="0" indent="0" algn="r">
              <a:buNone/>
              <a:defRPr sz="1800" b="1">
                <a:solidFill>
                  <a:srgbClr val="009F4D"/>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6299200" y="3468688"/>
            <a:ext cx="4470400" cy="417512"/>
          </a:xfrm>
          <a:prstGeom prst="rect">
            <a:avLst/>
          </a:prstGeom>
        </p:spPr>
        <p:txBody>
          <a:bodyPr>
            <a:noAutofit/>
          </a:bodyPr>
          <a:lstStyle>
            <a:lvl1pPr marL="0" indent="0" algn="r">
              <a:buNone/>
              <a:defRPr sz="1600" b="1">
                <a:solidFill>
                  <a:srgbClr val="009F4D"/>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1320800" y="3886200"/>
            <a:ext cx="7924800" cy="1143000"/>
          </a:xfrm>
          <a:prstGeom prst="rect">
            <a:avLst/>
          </a:prstGeom>
        </p:spPr>
        <p:txBody>
          <a:bodyPr>
            <a:noAutofit/>
          </a:bodyPr>
          <a:lstStyle>
            <a:lvl1pPr marL="0" indent="0">
              <a:buNone/>
              <a:defRPr sz="4000" b="1" baseline="0">
                <a:solidFill>
                  <a:srgbClr val="0C2340"/>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1320800" y="5105400"/>
            <a:ext cx="3556000" cy="533400"/>
          </a:xfrm>
          <a:prstGeom prst="rect">
            <a:avLst/>
          </a:prstGeom>
        </p:spPr>
        <p:txBody>
          <a:bodyPr>
            <a:normAutofit/>
          </a:bodyPr>
          <a:lstStyle>
            <a:lvl1pPr marL="0" indent="0">
              <a:buNone/>
              <a:defRPr sz="2000" b="1">
                <a:solidFill>
                  <a:srgbClr val="009F4D"/>
                </a:solidFill>
              </a:defRPr>
            </a:lvl1pPr>
          </a:lstStyle>
          <a:p>
            <a:pPr lvl="0"/>
            <a:r>
              <a:rPr lang="en-US" dirty="0" smtClean="0"/>
              <a:t>Click to edit Subhead</a:t>
            </a:r>
          </a:p>
        </p:txBody>
      </p:sp>
      <p:sp>
        <p:nvSpPr>
          <p:cNvPr id="5" name="Text Placeholder 4" title="Text Box with MINNESOTA STATE typed in gray"/>
          <p:cNvSpPr>
            <a:spLocks noGrp="1"/>
          </p:cNvSpPr>
          <p:nvPr>
            <p:ph type="body" sz="quarter" idx="14" hasCustomPrompt="1"/>
          </p:nvPr>
        </p:nvSpPr>
        <p:spPr>
          <a:xfrm>
            <a:off x="1320800" y="5715000"/>
            <a:ext cx="3759200" cy="381000"/>
          </a:xfrm>
          <a:prstGeom prst="rect">
            <a:avLst/>
          </a:prstGeom>
        </p:spPr>
        <p:txBody>
          <a:bodyPr>
            <a:normAutofit/>
          </a:bodyPr>
          <a:lstStyle>
            <a:lvl1pPr marL="0" indent="0">
              <a:buNone/>
              <a:defRPr sz="1400" b="1">
                <a:solidFill>
                  <a:srgbClr val="ACA39A"/>
                </a:solidFill>
                <a:latin typeface="+mn-lt"/>
              </a:defRPr>
            </a:lvl1pPr>
          </a:lstStyle>
          <a:p>
            <a:pPr lvl="0"/>
            <a:r>
              <a:rPr lang="en-US" dirty="0" smtClean="0"/>
              <a:t>MINNESOTA STATE</a:t>
            </a: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719" y="701471"/>
            <a:ext cx="4855326" cy="1388586"/>
          </a:xfrm>
          <a:prstGeom prst="rect">
            <a:avLst/>
          </a:prstGeom>
        </p:spPr>
      </p:pic>
      <p:pic>
        <p:nvPicPr>
          <p:cNvPr id="9" name="Content Placeholder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08513" y="848349"/>
            <a:ext cx="4561087" cy="1056652"/>
          </a:xfrm>
          <a:prstGeom prst="rect">
            <a:avLst/>
          </a:prstGeom>
        </p:spPr>
      </p:pic>
    </p:spTree>
    <p:extLst>
      <p:ext uri="{BB962C8B-B14F-4D97-AF65-F5344CB8AC3E}">
        <p14:creationId xmlns:p14="http://schemas.microsoft.com/office/powerpoint/2010/main" val="213258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3789890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406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340424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359632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1531400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296755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14AF80-BB4A-4436-9217-DA0D5D4FCCFE}" type="slidenum">
              <a:rPr lang="en-US" smtClean="0"/>
              <a:t>‹#›</a:t>
            </a:fld>
            <a:endParaRPr lang="en-US" dirty="0"/>
          </a:p>
        </p:txBody>
      </p:sp>
    </p:spTree>
    <p:extLst>
      <p:ext uri="{BB962C8B-B14F-4D97-AF65-F5344CB8AC3E}">
        <p14:creationId xmlns:p14="http://schemas.microsoft.com/office/powerpoint/2010/main" val="221689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4AF80-BB4A-4436-9217-DA0D5D4FCCFE}" type="slidenum">
              <a:rPr lang="en-US" smtClean="0"/>
              <a:t>‹#›</a:t>
            </a:fld>
            <a:endParaRPr lang="en-US" dirty="0"/>
          </a:p>
        </p:txBody>
      </p:sp>
    </p:spTree>
    <p:extLst>
      <p:ext uri="{BB962C8B-B14F-4D97-AF65-F5344CB8AC3E}">
        <p14:creationId xmlns:p14="http://schemas.microsoft.com/office/powerpoint/2010/main" val="2904987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14AF80-BB4A-4436-9217-DA0D5D4FCCFE}"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581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minnstate.edu/system/cte/consortium_resources/index.html"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p>
            <a:pPr algn="ctr"/>
            <a:r>
              <a:rPr lang="en-US" dirty="0" smtClean="0"/>
              <a:t>TRANSITIONS </a:t>
            </a:r>
            <a:endParaRPr lang="en-US" dirty="0"/>
          </a:p>
        </p:txBody>
      </p:sp>
      <p:sp>
        <p:nvSpPr>
          <p:cNvPr id="5" name="Text Placeholder 4"/>
          <p:cNvSpPr>
            <a:spLocks noGrp="1"/>
          </p:cNvSpPr>
          <p:nvPr>
            <p:ph type="body" sz="quarter" idx="13"/>
          </p:nvPr>
        </p:nvSpPr>
        <p:spPr>
          <a:xfrm>
            <a:off x="1320800" y="5067300"/>
            <a:ext cx="3556000" cy="533400"/>
          </a:xfrm>
        </p:spPr>
        <p:txBody>
          <a:bodyPr/>
          <a:lstStyle/>
          <a:p>
            <a:r>
              <a:rPr lang="en-US" dirty="0" smtClean="0"/>
              <a:t>January 2019</a:t>
            </a:r>
            <a:endParaRPr lang="en-US" dirty="0"/>
          </a:p>
        </p:txBody>
      </p:sp>
    </p:spTree>
    <p:extLst>
      <p:ext uri="{BB962C8B-B14F-4D97-AF65-F5344CB8AC3E}">
        <p14:creationId xmlns:p14="http://schemas.microsoft.com/office/powerpoint/2010/main" val="3361076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145287"/>
            <a:ext cx="10058400" cy="735862"/>
          </a:xfrm>
        </p:spPr>
        <p:txBody>
          <a:bodyPr/>
          <a:lstStyle/>
          <a:p>
            <a:r>
              <a:rPr lang="en-US" dirty="0" smtClean="0"/>
              <a:t>Opportunities- Strategic Directions</a:t>
            </a:r>
            <a:endParaRPr lang="en-US" dirty="0"/>
          </a:p>
        </p:txBody>
      </p:sp>
      <p:pic>
        <p:nvPicPr>
          <p:cNvPr id="5" name="Content Placeholder 4"/>
          <p:cNvPicPr>
            <a:picLocks noGrp="1" noChangeAspect="1"/>
          </p:cNvPicPr>
          <p:nvPr>
            <p:ph idx="1"/>
          </p:nvPr>
        </p:nvPicPr>
        <p:blipFill>
          <a:blip r:embed="rId2"/>
          <a:stretch>
            <a:fillRect/>
          </a:stretch>
        </p:blipFill>
        <p:spPr>
          <a:xfrm>
            <a:off x="2617935" y="881149"/>
            <a:ext cx="7807793" cy="5461462"/>
          </a:xfrm>
          <a:prstGeom prst="rect">
            <a:avLst/>
          </a:prstGeom>
        </p:spPr>
      </p:pic>
      <p:sp>
        <p:nvSpPr>
          <p:cNvPr id="4" name="Slide Number Placeholder 3"/>
          <p:cNvSpPr>
            <a:spLocks noGrp="1"/>
          </p:cNvSpPr>
          <p:nvPr>
            <p:ph type="sldNum" sz="quarter" idx="12"/>
          </p:nvPr>
        </p:nvSpPr>
        <p:spPr/>
        <p:txBody>
          <a:bodyPr/>
          <a:lstStyle/>
          <a:p>
            <a:fld id="{66E4877B-7DDA-424E-A268-33333393AE45}" type="slidenum">
              <a:rPr lang="en-US" smtClean="0"/>
              <a:t>10</a:t>
            </a:fld>
            <a:endParaRPr lang="en-US" dirty="0"/>
          </a:p>
        </p:txBody>
      </p:sp>
    </p:spTree>
    <p:extLst>
      <p:ext uri="{BB962C8B-B14F-4D97-AF65-F5344CB8AC3E}">
        <p14:creationId xmlns:p14="http://schemas.microsoft.com/office/powerpoint/2010/main" val="262129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help?</a:t>
            </a:r>
            <a:endParaRPr lang="en-US" dirty="0"/>
          </a:p>
        </p:txBody>
      </p:sp>
      <p:sp>
        <p:nvSpPr>
          <p:cNvPr id="3" name="Content Placeholder 2"/>
          <p:cNvSpPr>
            <a:spLocks noGrp="1"/>
          </p:cNvSpPr>
          <p:nvPr>
            <p:ph idx="1"/>
          </p:nvPr>
        </p:nvSpPr>
        <p:spPr/>
        <p:txBody>
          <a:bodyPr/>
          <a:lstStyle/>
          <a:p>
            <a:r>
              <a:rPr lang="en-US" dirty="0" smtClean="0"/>
              <a:t>FAQ or other methodology of gathering questions and answers?</a:t>
            </a:r>
          </a:p>
          <a:p>
            <a:r>
              <a:rPr lang="en-US" dirty="0" smtClean="0"/>
              <a:t>Templates</a:t>
            </a:r>
          </a:p>
          <a:p>
            <a:endParaRPr lang="en-US" dirty="0"/>
          </a:p>
        </p:txBody>
      </p:sp>
      <p:sp>
        <p:nvSpPr>
          <p:cNvPr id="4" name="Slide Number Placeholder 3"/>
          <p:cNvSpPr>
            <a:spLocks noGrp="1"/>
          </p:cNvSpPr>
          <p:nvPr>
            <p:ph type="sldNum" sz="quarter" idx="12"/>
          </p:nvPr>
        </p:nvSpPr>
        <p:spPr/>
        <p:txBody>
          <a:bodyPr/>
          <a:lstStyle/>
          <a:p>
            <a:fld id="{66E4877B-7DDA-424E-A268-33333393AE45}" type="slidenum">
              <a:rPr lang="en-US" smtClean="0"/>
              <a:t>11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520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January 10 Webinar</a:t>
            </a:r>
            <a:br>
              <a:rPr lang="en-US" dirty="0" smtClean="0"/>
            </a:br>
            <a:r>
              <a:rPr lang="en-US" sz="3200" dirty="0" smtClean="0"/>
              <a:t>AGENDA</a:t>
            </a:r>
            <a:endParaRPr lang="en-US" sz="3200" dirty="0"/>
          </a:p>
        </p:txBody>
      </p:sp>
      <p:sp>
        <p:nvSpPr>
          <p:cNvPr id="3" name="Content Placeholder 2"/>
          <p:cNvSpPr>
            <a:spLocks noGrp="1"/>
          </p:cNvSpPr>
          <p:nvPr>
            <p:ph sz="half" idx="1"/>
          </p:nvPr>
        </p:nvSpPr>
        <p:spPr>
          <a:xfrm>
            <a:off x="3836582" y="1847850"/>
            <a:ext cx="5181600" cy="4351338"/>
          </a:xfrm>
        </p:spPr>
        <p:txBody>
          <a:bodyPr/>
          <a:lstStyle/>
          <a:p>
            <a:pPr marL="514350" indent="-514350">
              <a:buFont typeface="+mj-lt"/>
              <a:buAutoNum type="arabicPeriod"/>
            </a:pPr>
            <a:r>
              <a:rPr lang="en-US" dirty="0" smtClean="0"/>
              <a:t>Expectations for consortia leaders</a:t>
            </a:r>
          </a:p>
          <a:p>
            <a:pPr marL="514350" indent="-514350">
              <a:buFont typeface="+mj-lt"/>
              <a:buAutoNum type="arabicPeriod"/>
            </a:pPr>
            <a:r>
              <a:rPr lang="en-US" dirty="0" smtClean="0"/>
              <a:t>Resources</a:t>
            </a:r>
          </a:p>
          <a:p>
            <a:pPr marL="514350" indent="-514350">
              <a:buFont typeface="+mj-lt"/>
              <a:buAutoNum type="arabicPeriod"/>
            </a:pPr>
            <a:r>
              <a:rPr lang="en-US" dirty="0" smtClean="0"/>
              <a:t>Opportunities </a:t>
            </a:r>
            <a:endParaRPr lang="en-US" dirty="0" smtClean="0"/>
          </a:p>
          <a:p>
            <a:pPr marL="514350" indent="-514350">
              <a:buFont typeface="+mj-lt"/>
              <a:buAutoNum type="arabicPeriod"/>
            </a:pPr>
            <a:r>
              <a:rPr lang="en-US" dirty="0" smtClean="0"/>
              <a:t>Timeline</a:t>
            </a:r>
            <a:endParaRPr lang="en-US" dirty="0" smtClean="0"/>
          </a:p>
          <a:p>
            <a:pPr marL="514350" indent="-514350">
              <a:buFont typeface="+mj-lt"/>
              <a:buAutoNum type="arabicPeriod"/>
            </a:pPr>
            <a:r>
              <a:rPr lang="en-US" dirty="0" smtClean="0"/>
              <a:t>How can we help? </a:t>
            </a:r>
          </a:p>
          <a:p>
            <a:pPr marL="514350" indent="-514350">
              <a:buFont typeface="+mj-lt"/>
              <a:buAutoNum type="arabicPeriod"/>
            </a:pPr>
            <a:r>
              <a:rPr lang="en-US" dirty="0" smtClean="0"/>
              <a:t>FAQ </a:t>
            </a:r>
            <a:r>
              <a:rPr lang="en-US" dirty="0" smtClean="0"/>
              <a:t>(or what you would find helpful)  </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2</a:t>
            </a:fld>
            <a:endParaRPr lang="en-US" dirty="0"/>
          </a:p>
        </p:txBody>
      </p:sp>
    </p:spTree>
    <p:extLst>
      <p:ext uri="{BB962C8B-B14F-4D97-AF65-F5344CB8AC3E}">
        <p14:creationId xmlns:p14="http://schemas.microsoft.com/office/powerpoint/2010/main" val="3372586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822841" y="199506"/>
            <a:ext cx="4834345" cy="6031230"/>
          </a:xfrm>
          <a:prstGeom prst="rect">
            <a:avLst/>
          </a:prstGeom>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4AF80-BB4A-4436-9217-DA0D5D4FCCFE}" type="slidenum">
              <a:rPr lang="en-US" smtClean="0"/>
              <a:t>3</a:t>
            </a:fld>
            <a:endParaRPr lang="en-US" dirty="0"/>
          </a:p>
        </p:txBody>
      </p:sp>
    </p:spTree>
    <p:extLst>
      <p:ext uri="{BB962C8B-B14F-4D97-AF65-F5344CB8AC3E}">
        <p14:creationId xmlns:p14="http://schemas.microsoft.com/office/powerpoint/2010/main" val="341823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consortium expect?  </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4</a:t>
            </a:fld>
            <a:endParaRPr lang="en-US" dirty="0"/>
          </a:p>
        </p:txBody>
      </p:sp>
      <p:sp>
        <p:nvSpPr>
          <p:cNvPr id="6" name="Rectangle 5"/>
          <p:cNvSpPr/>
          <p:nvPr/>
        </p:nvSpPr>
        <p:spPr>
          <a:xfrm>
            <a:off x="1775637" y="2200939"/>
            <a:ext cx="7974419" cy="3056221"/>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sz="2000" dirty="0" smtClean="0">
                <a:latin typeface="Calibri" panose="020F0502020204030204" pitchFamily="34" charset="0"/>
                <a:ea typeface="Calibri" panose="020F0502020204030204" pitchFamily="34" charset="0"/>
                <a:cs typeface="Times New Roman" panose="02020603050405020304" pitchFamily="18" charset="0"/>
              </a:rPr>
              <a:t>The </a:t>
            </a:r>
            <a:r>
              <a:rPr lang="en-US" sz="2000" dirty="0">
                <a:latin typeface="Calibri" panose="020F0502020204030204" pitchFamily="34" charset="0"/>
                <a:ea typeface="Calibri" panose="020F0502020204030204" pitchFamily="34" charset="0"/>
                <a:cs typeface="Times New Roman" panose="02020603050405020304" pitchFamily="18" charset="0"/>
              </a:rPr>
              <a:t>local application due May 15, 2019 will be modified from the current form.  The application will include a narrative describing the consortium’s transition plans, major changes to the plan in general, accurate documentation of the consortium’s programs of study and the full budget request. </a:t>
            </a:r>
          </a:p>
          <a:p>
            <a:pPr marL="342900" marR="0" lvl="0" indent="-342900">
              <a:lnSpc>
                <a:spcPct val="107000"/>
              </a:lnSpc>
              <a:spcBef>
                <a:spcPts val="0"/>
              </a:spcBef>
              <a:spcAft>
                <a:spcPts val="800"/>
              </a:spcAft>
              <a:buFont typeface="+mj-lt"/>
              <a:buAutoNum type="arabicPeriod"/>
            </a:pPr>
            <a:r>
              <a:rPr lang="en-US" sz="2000" dirty="0">
                <a:latin typeface="Calibri" panose="020F0502020204030204" pitchFamily="34" charset="0"/>
                <a:ea typeface="Calibri" panose="020F0502020204030204" pitchFamily="34" charset="0"/>
                <a:cs typeface="Times New Roman" panose="02020603050405020304" pitchFamily="18" charset="0"/>
              </a:rPr>
              <a:t>No performance target negotiations will occur for the consortium’s work July 1, 2019 through June 30, 2020.  During that time the state will be working to confirm the performance indicators and target for the award beginning July 1,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817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consortium expect?  </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5</a:t>
            </a:fld>
            <a:endParaRPr lang="en-US" dirty="0"/>
          </a:p>
        </p:txBody>
      </p:sp>
      <p:sp>
        <p:nvSpPr>
          <p:cNvPr id="6" name="Rectangle 5"/>
          <p:cNvSpPr/>
          <p:nvPr/>
        </p:nvSpPr>
        <p:spPr>
          <a:xfrm>
            <a:off x="2007782" y="2519914"/>
            <a:ext cx="7721010" cy="2246769"/>
          </a:xfrm>
          <a:prstGeom prst="rect">
            <a:avLst/>
          </a:prstGeom>
        </p:spPr>
        <p:txBody>
          <a:bodyPr wrap="square">
            <a:spAutoFit/>
          </a:bodyPr>
          <a:lstStyle/>
          <a:p>
            <a:pPr lvl="0"/>
            <a:r>
              <a:rPr lang="en-US" dirty="0" smtClean="0"/>
              <a:t>3</a:t>
            </a:r>
            <a:r>
              <a:rPr lang="en-US" sz="2000" dirty="0" smtClean="0"/>
              <a:t>. Local </a:t>
            </a:r>
            <a:r>
              <a:rPr lang="en-US" sz="2000" dirty="0"/>
              <a:t>consortium will need to begin gathering data and analyzing data for the required needs assessment. This provides a lever to examine old habits and practices including structure and membership of the consortium.</a:t>
            </a:r>
            <a:r>
              <a:rPr lang="en-US" sz="2000" b="1" dirty="0"/>
              <a:t>  </a:t>
            </a:r>
            <a:endParaRPr lang="en-US" sz="2000" dirty="0"/>
          </a:p>
          <a:p>
            <a:pPr lvl="0"/>
            <a:r>
              <a:rPr lang="en-US" sz="2000" dirty="0" smtClean="0"/>
              <a:t>4. Consortia </a:t>
            </a:r>
            <a:r>
              <a:rPr lang="en-US" sz="2000" dirty="0"/>
              <a:t>will submit a </a:t>
            </a:r>
            <a:r>
              <a:rPr lang="en-US" sz="2000" b="1" dirty="0"/>
              <a:t>2-year application</a:t>
            </a:r>
            <a:r>
              <a:rPr lang="en-US" sz="2000" dirty="0"/>
              <a:t> on or before May 15, 2020 for allocation distribution July 1, 2020.  That </a:t>
            </a:r>
            <a:r>
              <a:rPr lang="en-US" sz="2000" b="1" dirty="0"/>
              <a:t>2-year application</a:t>
            </a:r>
            <a:r>
              <a:rPr lang="en-US" sz="2000" dirty="0"/>
              <a:t> must include a comprehensive needs assessment.</a:t>
            </a:r>
          </a:p>
        </p:txBody>
      </p:sp>
    </p:spTree>
    <p:extLst>
      <p:ext uri="{BB962C8B-B14F-4D97-AF65-F5344CB8AC3E}">
        <p14:creationId xmlns:p14="http://schemas.microsoft.com/office/powerpoint/2010/main" val="110879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consortium expect?  </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6</a:t>
            </a:fld>
            <a:endParaRPr lang="en-US" dirty="0"/>
          </a:p>
        </p:txBody>
      </p:sp>
      <p:sp>
        <p:nvSpPr>
          <p:cNvPr id="6" name="Rectangle 5"/>
          <p:cNvSpPr/>
          <p:nvPr/>
        </p:nvSpPr>
        <p:spPr>
          <a:xfrm>
            <a:off x="2103475" y="2402956"/>
            <a:ext cx="6602818" cy="2492990"/>
          </a:xfrm>
          <a:prstGeom prst="rect">
            <a:avLst/>
          </a:prstGeom>
        </p:spPr>
        <p:txBody>
          <a:bodyPr wrap="square">
            <a:spAutoFit/>
          </a:bodyPr>
          <a:lstStyle/>
          <a:p>
            <a:pPr lvl="0"/>
            <a:r>
              <a:rPr lang="en-US" dirty="0" smtClean="0"/>
              <a:t>5. </a:t>
            </a:r>
            <a:r>
              <a:rPr lang="en-US" sz="2000" dirty="0" smtClean="0"/>
              <a:t>An </a:t>
            </a:r>
            <a:r>
              <a:rPr lang="en-US" sz="2000" dirty="0"/>
              <a:t>APR will be required Oct. 15, 2019.  It will be the program report of your last year of work under Perkins IV- July 1, 2018-June 30, 2019.</a:t>
            </a:r>
          </a:p>
          <a:p>
            <a:pPr lvl="0"/>
            <a:r>
              <a:rPr lang="en-US" sz="2000" dirty="0" smtClean="0"/>
              <a:t>6. Professional </a:t>
            </a:r>
            <a:r>
              <a:rPr lang="en-US" sz="2000" dirty="0"/>
              <a:t>development for Perkins leadership will occur July or August 2019 so that all are prepared for the changes. </a:t>
            </a:r>
            <a:endParaRPr lang="en-US" sz="2000" dirty="0" smtClean="0"/>
          </a:p>
          <a:p>
            <a:r>
              <a:rPr lang="en-US" dirty="0" smtClean="0"/>
              <a:t>7. Professional </a:t>
            </a:r>
            <a:r>
              <a:rPr lang="en-US" dirty="0"/>
              <a:t>development for Perkins leadership will occur July or August 2019 so that all are prepared for the changes.  </a:t>
            </a:r>
          </a:p>
          <a:p>
            <a:pPr lvl="0"/>
            <a:r>
              <a:rPr lang="en-US" sz="2000" dirty="0" smtClean="0"/>
              <a:t> </a:t>
            </a:r>
            <a:endParaRPr lang="en-US" sz="2000" dirty="0"/>
          </a:p>
        </p:txBody>
      </p:sp>
    </p:spTree>
    <p:extLst>
      <p:ext uri="{BB962C8B-B14F-4D97-AF65-F5344CB8AC3E}">
        <p14:creationId xmlns:p14="http://schemas.microsoft.com/office/powerpoint/2010/main" val="37093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1"/>
          </p:nvPr>
        </p:nvSpPr>
        <p:spPr>
          <a:xfrm>
            <a:off x="1097277" y="1737360"/>
            <a:ext cx="7606147" cy="4131734"/>
          </a:xfrm>
        </p:spPr>
        <p:txBody>
          <a:bodyPr>
            <a:normAutofit fontScale="92500" lnSpcReduction="10000"/>
          </a:bodyPr>
          <a:lstStyle/>
          <a:p>
            <a:r>
              <a:rPr lang="en-US" dirty="0" smtClean="0"/>
              <a:t>1. Slide deck with notes</a:t>
            </a:r>
            <a:endParaRPr lang="en-US" dirty="0"/>
          </a:p>
          <a:p>
            <a:r>
              <a:rPr lang="en-US" dirty="0" smtClean="0">
                <a:hlinkClick r:id="rId2"/>
              </a:rPr>
              <a:t>http</a:t>
            </a:r>
            <a:r>
              <a:rPr lang="en-US" dirty="0">
                <a:hlinkClick r:id="rId2"/>
              </a:rPr>
              <a:t>://</a:t>
            </a:r>
            <a:r>
              <a:rPr lang="en-US" dirty="0" smtClean="0">
                <a:hlinkClick r:id="rId2"/>
              </a:rPr>
              <a:t>www.minnstate.edu/system/cte/consortium_resources/index.html</a:t>
            </a:r>
            <a:endParaRPr lang="en-US" dirty="0" smtClean="0"/>
          </a:p>
          <a:p>
            <a:r>
              <a:rPr lang="en-US" dirty="0"/>
              <a:t>2. One pager</a:t>
            </a:r>
          </a:p>
          <a:p>
            <a:pPr lvl="1"/>
            <a:r>
              <a:rPr lang="en-US" dirty="0" smtClean="0"/>
              <a:t>Leadership</a:t>
            </a:r>
            <a:endParaRPr lang="en-US" dirty="0"/>
          </a:p>
          <a:p>
            <a:pPr lvl="1"/>
            <a:r>
              <a:rPr lang="en-US" dirty="0"/>
              <a:t>Faculty/teacher (in development) </a:t>
            </a:r>
          </a:p>
          <a:p>
            <a:r>
              <a:rPr lang="en-US" dirty="0" smtClean="0"/>
              <a:t>3. </a:t>
            </a:r>
            <a:r>
              <a:rPr lang="en-US" dirty="0" smtClean="0"/>
              <a:t>Webinars (What would be helpful?)</a:t>
            </a:r>
            <a:endParaRPr lang="en-US" dirty="0" smtClean="0"/>
          </a:p>
          <a:p>
            <a:pPr lvl="1"/>
            <a:r>
              <a:rPr lang="en-US" dirty="0" smtClean="0"/>
              <a:t>Assessment Tools (</a:t>
            </a:r>
            <a:r>
              <a:rPr lang="en-US" dirty="0" smtClean="0"/>
              <a:t>RealTimeTalent/DEED)</a:t>
            </a:r>
          </a:p>
          <a:p>
            <a:pPr lvl="1"/>
            <a:r>
              <a:rPr lang="en-US" dirty="0" smtClean="0"/>
              <a:t>Potential</a:t>
            </a:r>
            <a:endParaRPr lang="en-US" dirty="0" smtClean="0"/>
          </a:p>
          <a:p>
            <a:pPr lvl="3"/>
            <a:r>
              <a:rPr lang="en-US" dirty="0" smtClean="0"/>
              <a:t>Centers of Excellence </a:t>
            </a:r>
          </a:p>
          <a:p>
            <a:pPr lvl="3"/>
            <a:r>
              <a:rPr lang="en-US" dirty="0" smtClean="0"/>
              <a:t>Performance Indicators</a:t>
            </a:r>
            <a:endParaRPr lang="en-US" dirty="0" smtClean="0"/>
          </a:p>
          <a:p>
            <a:pPr marL="201168" lvl="1" indent="0">
              <a:buNone/>
            </a:pPr>
            <a:r>
              <a:rPr lang="en-US" dirty="0" smtClean="0"/>
              <a:t>4. Templates- Survey/focus group templates (in development)  </a:t>
            </a:r>
          </a:p>
          <a:p>
            <a:pPr marL="0" indent="0">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7</a:t>
            </a:fld>
            <a:endParaRPr lang="en-US" dirty="0"/>
          </a:p>
        </p:txBody>
      </p:sp>
    </p:spTree>
    <p:extLst>
      <p:ext uri="{BB962C8B-B14F-4D97-AF65-F5344CB8AC3E}">
        <p14:creationId xmlns:p14="http://schemas.microsoft.com/office/powerpoint/2010/main" val="717059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058400" cy="1450757"/>
          </a:xfrm>
        </p:spPr>
        <p:txBody>
          <a:bodyPr/>
          <a:lstStyle/>
          <a:p>
            <a:r>
              <a:rPr lang="en-US" dirty="0" smtClean="0"/>
              <a:t>Resources</a:t>
            </a:r>
            <a:endParaRPr lang="en-US" dirty="0"/>
          </a:p>
        </p:txBody>
      </p:sp>
      <p:sp>
        <p:nvSpPr>
          <p:cNvPr id="5" name="Slide Number Placeholder 4"/>
          <p:cNvSpPr>
            <a:spLocks noGrp="1"/>
          </p:cNvSpPr>
          <p:nvPr>
            <p:ph type="sldNum" sz="quarter" idx="12"/>
          </p:nvPr>
        </p:nvSpPr>
        <p:spPr/>
        <p:txBody>
          <a:bodyPr/>
          <a:lstStyle/>
          <a:p>
            <a:fld id="{66E4877B-7DDA-424E-A268-33333393AE45}" type="slidenum">
              <a:rPr lang="en-US" smtClean="0"/>
              <a:t>8</a:t>
            </a:fld>
            <a:endParaRPr lang="en-US" dirty="0"/>
          </a:p>
        </p:txBody>
      </p:sp>
      <p:pic>
        <p:nvPicPr>
          <p:cNvPr id="4" name="Picture 3"/>
          <p:cNvPicPr>
            <a:picLocks noChangeAspect="1"/>
          </p:cNvPicPr>
          <p:nvPr/>
        </p:nvPicPr>
        <p:blipFill>
          <a:blip r:embed="rId2"/>
          <a:stretch>
            <a:fillRect/>
          </a:stretch>
        </p:blipFill>
        <p:spPr>
          <a:xfrm>
            <a:off x="2385751" y="1348999"/>
            <a:ext cx="9193377" cy="4760856"/>
          </a:xfrm>
          <a:prstGeom prst="rect">
            <a:avLst/>
          </a:prstGeom>
        </p:spPr>
      </p:pic>
    </p:spTree>
    <p:extLst>
      <p:ext uri="{BB962C8B-B14F-4D97-AF65-F5344CB8AC3E}">
        <p14:creationId xmlns:p14="http://schemas.microsoft.com/office/powerpoint/2010/main" val="1021730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583" y="175939"/>
            <a:ext cx="10515600" cy="1325563"/>
          </a:xfrm>
        </p:spPr>
        <p:txBody>
          <a:bodyPr/>
          <a:lstStyle/>
          <a:p>
            <a:r>
              <a:rPr lang="en-US" dirty="0" smtClean="0"/>
              <a:t>Minnesota’s Planning for Perkins V  </a:t>
            </a:r>
            <a:endParaRPr lang="en-US" dirty="0"/>
          </a:p>
        </p:txBody>
      </p:sp>
      <p:graphicFrame>
        <p:nvGraphicFramePr>
          <p:cNvPr id="4" name="Content Placeholder 3"/>
          <p:cNvGraphicFramePr>
            <a:graphicFrameLocks noGrp="1"/>
          </p:cNvGraphicFramePr>
          <p:nvPr>
            <p:ph idx="1"/>
            <p:extLst/>
          </p:nvPr>
        </p:nvGraphicFramePr>
        <p:xfrm>
          <a:off x="596583" y="1379056"/>
          <a:ext cx="10844048" cy="5213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6E4877B-7DDA-424E-A268-33333393AE45}" type="slidenum">
              <a:rPr lang="en-US" smtClean="0"/>
              <a:t>9</a:t>
            </a:fld>
            <a:endParaRPr lang="en-US" dirty="0"/>
          </a:p>
        </p:txBody>
      </p:sp>
    </p:spTree>
    <p:extLst>
      <p:ext uri="{BB962C8B-B14F-4D97-AF65-F5344CB8AC3E}">
        <p14:creationId xmlns:p14="http://schemas.microsoft.com/office/powerpoint/2010/main" val="2024694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45</TotalTime>
  <Words>592</Words>
  <Application>Microsoft Office PowerPoint</Application>
  <PresentationFormat>Widescreen</PresentationFormat>
  <Paragraphs>69</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Times New Roman</vt:lpstr>
      <vt:lpstr>Retrospect</vt:lpstr>
      <vt:lpstr>PowerPoint Presentation</vt:lpstr>
      <vt:lpstr>January 10 Webinar AGENDA</vt:lpstr>
      <vt:lpstr>PowerPoint Presentation</vt:lpstr>
      <vt:lpstr>What can consortium expect?  </vt:lpstr>
      <vt:lpstr>What can consortium expect?  </vt:lpstr>
      <vt:lpstr>What can consortium expect?  </vt:lpstr>
      <vt:lpstr>Resources</vt:lpstr>
      <vt:lpstr>Resources</vt:lpstr>
      <vt:lpstr>Minnesota’s Planning for Perkins V  </vt:lpstr>
      <vt:lpstr>Opportunities- Strategic Directions</vt:lpstr>
      <vt:lpstr>How can we help?</vt:lpstr>
    </vt:vector>
  </TitlesOfParts>
  <Company>MnSCU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Jeralyn Jargo</dc:creator>
  <cp:lastModifiedBy>Jeralyn Jargo</cp:lastModifiedBy>
  <cp:revision>6</cp:revision>
  <cp:lastPrinted>2019-01-10T14:25:10Z</cp:lastPrinted>
  <dcterms:created xsi:type="dcterms:W3CDTF">2019-01-09T21:18:35Z</dcterms:created>
  <dcterms:modified xsi:type="dcterms:W3CDTF">2019-01-10T14:25:20Z</dcterms:modified>
</cp:coreProperties>
</file>