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4" r:id="rId3"/>
    <p:sldId id="272" r:id="rId4"/>
    <p:sldId id="273" r:id="rId5"/>
    <p:sldId id="276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ssell Fraenkel" initials="RF" lastIdx="0" clrIdx="0">
    <p:extLst>
      <p:ext uri="{19B8F6BF-5375-455C-9EA6-DF929625EA0E}">
        <p15:presenceInfo xmlns:p15="http://schemas.microsoft.com/office/powerpoint/2012/main" userId="S-1-5-21-2833799043-3506655022-2481554295-304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271"/>
    <a:srgbClr val="00A353"/>
    <a:srgbClr val="00F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82F0-7B7E-4A61-A43E-8E987A4CEC11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E8570-3EAA-4C5C-86D9-26246C05D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39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161D-B5E4-487D-A73D-ED83D37458A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10626725" y="-9336"/>
            <a:ext cx="1565275" cy="6873648"/>
          </a:xfrm>
          <a:custGeom>
            <a:avLst/>
            <a:gdLst>
              <a:gd name="T0" fmla="*/ 502 w 502"/>
              <a:gd name="T1" fmla="*/ 0 h 3168"/>
              <a:gd name="T2" fmla="*/ 93 w 502"/>
              <a:gd name="T3" fmla="*/ 0 h 3168"/>
              <a:gd name="T4" fmla="*/ 0 w 502"/>
              <a:gd name="T5" fmla="*/ 3168 h 3168"/>
              <a:gd name="T6" fmla="*/ 502 w 502"/>
              <a:gd name="T7" fmla="*/ 3168 h 3168"/>
              <a:gd name="T8" fmla="*/ 502 w 502"/>
              <a:gd name="T9" fmla="*/ 0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2" h="3168">
                <a:moveTo>
                  <a:pt x="502" y="0"/>
                </a:moveTo>
                <a:cubicBezTo>
                  <a:pt x="93" y="0"/>
                  <a:pt x="93" y="0"/>
                  <a:pt x="93" y="0"/>
                </a:cubicBezTo>
                <a:cubicBezTo>
                  <a:pt x="146" y="383"/>
                  <a:pt x="323" y="1900"/>
                  <a:pt x="0" y="3168"/>
                </a:cubicBezTo>
                <a:cubicBezTo>
                  <a:pt x="502" y="3168"/>
                  <a:pt x="502" y="3168"/>
                  <a:pt x="502" y="3168"/>
                </a:cubicBezTo>
                <a:lnTo>
                  <a:pt x="502" y="0"/>
                </a:lnTo>
                <a:close/>
              </a:path>
            </a:pathLst>
          </a:custGeom>
          <a:gradFill rotWithShape="1">
            <a:gsLst>
              <a:gs pos="0">
                <a:srgbClr val="00FA7D"/>
              </a:gs>
              <a:gs pos="100000">
                <a:srgbClr val="00A353"/>
              </a:gs>
            </a:gsLst>
            <a:lin ang="0" scaled="1"/>
          </a:gra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kern="1400">
                <a:solidFill>
                  <a:srgbClr val="2121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6" name="Freeform 15"/>
          <p:cNvSpPr>
            <a:spLocks/>
          </p:cNvSpPr>
          <p:nvPr userDrawn="1"/>
        </p:nvSpPr>
        <p:spPr bwMode="auto">
          <a:xfrm>
            <a:off x="10548620" y="-9336"/>
            <a:ext cx="1177925" cy="6873648"/>
          </a:xfrm>
          <a:custGeom>
            <a:avLst/>
            <a:gdLst>
              <a:gd name="T0" fmla="*/ 101 w 387"/>
              <a:gd name="T1" fmla="*/ 0 h 3172"/>
              <a:gd name="T2" fmla="*/ 0 w 387"/>
              <a:gd name="T3" fmla="*/ 3172 h 31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87" h="3172">
                <a:moveTo>
                  <a:pt x="101" y="0"/>
                </a:moveTo>
                <a:cubicBezTo>
                  <a:pt x="387" y="1404"/>
                  <a:pt x="122" y="2697"/>
                  <a:pt x="0" y="3172"/>
                </a:cubicBezTo>
              </a:path>
            </a:pathLst>
          </a:custGeom>
          <a:noFill/>
          <a:ln w="6350">
            <a:solidFill>
              <a:srgbClr val="FFFFF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kern="1400">
                <a:solidFill>
                  <a:srgbClr val="2121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7" name="Freeform 16"/>
          <p:cNvSpPr>
            <a:spLocks/>
          </p:cNvSpPr>
          <p:nvPr userDrawn="1"/>
        </p:nvSpPr>
        <p:spPr bwMode="auto">
          <a:xfrm>
            <a:off x="10774045" y="-9336"/>
            <a:ext cx="1016000" cy="6873648"/>
          </a:xfrm>
          <a:custGeom>
            <a:avLst/>
            <a:gdLst>
              <a:gd name="T0" fmla="*/ 0 w 334"/>
              <a:gd name="T1" fmla="*/ 0 h 3172"/>
              <a:gd name="T2" fmla="*/ 16 w 334"/>
              <a:gd name="T3" fmla="*/ 3172 h 31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4" h="3172">
                <a:moveTo>
                  <a:pt x="0" y="0"/>
                </a:moveTo>
                <a:cubicBezTo>
                  <a:pt x="334" y="1375"/>
                  <a:pt x="126" y="2664"/>
                  <a:pt x="16" y="3172"/>
                </a:cubicBezTo>
              </a:path>
            </a:pathLst>
          </a:custGeom>
          <a:noFill/>
          <a:ln w="6350">
            <a:solidFill>
              <a:srgbClr val="FFFFF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kern="1400">
                <a:solidFill>
                  <a:srgbClr val="2121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8" name="Freeform 17"/>
          <p:cNvSpPr>
            <a:spLocks/>
          </p:cNvSpPr>
          <p:nvPr userDrawn="1"/>
        </p:nvSpPr>
        <p:spPr bwMode="auto">
          <a:xfrm>
            <a:off x="10886440" y="-9336"/>
            <a:ext cx="1031875" cy="6873648"/>
          </a:xfrm>
          <a:custGeom>
            <a:avLst/>
            <a:gdLst>
              <a:gd name="T0" fmla="*/ 21 w 339"/>
              <a:gd name="T1" fmla="*/ 0 h 3172"/>
              <a:gd name="T2" fmla="*/ 0 w 339"/>
              <a:gd name="T3" fmla="*/ 3172 h 31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9" h="3172">
                <a:moveTo>
                  <a:pt x="21" y="0"/>
                </a:moveTo>
                <a:cubicBezTo>
                  <a:pt x="339" y="1377"/>
                  <a:pt x="116" y="2664"/>
                  <a:pt x="0" y="3172"/>
                </a:cubicBezTo>
              </a:path>
            </a:pathLst>
          </a:custGeom>
          <a:noFill/>
          <a:ln w="6350">
            <a:solidFill>
              <a:srgbClr val="00FA7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kern="1400">
                <a:solidFill>
                  <a:srgbClr val="2121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>
            <a:off x="10758805" y="-9336"/>
            <a:ext cx="1043940" cy="6873648"/>
          </a:xfrm>
          <a:custGeom>
            <a:avLst/>
            <a:gdLst>
              <a:gd name="T0" fmla="*/ 28 w 343"/>
              <a:gd name="T1" fmla="*/ 0 h 3172"/>
              <a:gd name="T2" fmla="*/ 0 w 343"/>
              <a:gd name="T3" fmla="*/ 3172 h 31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43" h="3172">
                <a:moveTo>
                  <a:pt x="28" y="0"/>
                </a:moveTo>
                <a:cubicBezTo>
                  <a:pt x="343" y="1379"/>
                  <a:pt x="117" y="2666"/>
                  <a:pt x="0" y="3172"/>
                </a:cubicBezTo>
              </a:path>
            </a:pathLst>
          </a:custGeom>
          <a:noFill/>
          <a:ln w="6350">
            <a:solidFill>
              <a:srgbClr val="FFFFF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kern="1400">
                <a:solidFill>
                  <a:srgbClr val="2121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20" name="Freeform 19"/>
          <p:cNvSpPr>
            <a:spLocks/>
          </p:cNvSpPr>
          <p:nvPr userDrawn="1"/>
        </p:nvSpPr>
        <p:spPr bwMode="auto">
          <a:xfrm>
            <a:off x="10657840" y="-9336"/>
            <a:ext cx="1028700" cy="6873648"/>
          </a:xfrm>
          <a:custGeom>
            <a:avLst/>
            <a:gdLst>
              <a:gd name="T0" fmla="*/ 20 w 338"/>
              <a:gd name="T1" fmla="*/ 0 h 3172"/>
              <a:gd name="T2" fmla="*/ 0 w 338"/>
              <a:gd name="T3" fmla="*/ 3172 h 31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8" h="3172">
                <a:moveTo>
                  <a:pt x="20" y="0"/>
                </a:moveTo>
                <a:cubicBezTo>
                  <a:pt x="338" y="1378"/>
                  <a:pt x="116" y="2664"/>
                  <a:pt x="0" y="3172"/>
                </a:cubicBezTo>
              </a:path>
            </a:pathLst>
          </a:custGeom>
          <a:noFill/>
          <a:ln w="6350">
            <a:solidFill>
              <a:srgbClr val="00E27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kern="1400">
                <a:solidFill>
                  <a:srgbClr val="2121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10" y="397210"/>
            <a:ext cx="4359954" cy="72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847754"/>
      </p:ext>
    </p:extLst>
  </p:cSld>
  <p:clrMapOvr>
    <a:masterClrMapping/>
  </p:clrMapOvr>
  <p:transition spd="slow" advTm="15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567543"/>
            <a:ext cx="12192000" cy="123144"/>
          </a:xfrm>
          <a:prstGeom prst="rect">
            <a:avLst/>
          </a:prstGeom>
          <a:gradFill flip="none" rotWithShape="1">
            <a:gsLst>
              <a:gs pos="0">
                <a:srgbClr val="00E271"/>
              </a:gs>
              <a:gs pos="100000">
                <a:srgbClr val="00A353"/>
              </a:gs>
            </a:gsLst>
            <a:lin ang="16200000" scaled="1"/>
            <a:tileRect/>
          </a:gradFill>
          <a:ln>
            <a:solidFill>
              <a:srgbClr val="00A3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56754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161D-B5E4-487D-A73D-ED83D3745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50147"/>
      </p:ext>
    </p:extLst>
  </p:cSld>
  <p:clrMapOvr>
    <a:masterClrMapping/>
  </p:clrMapOvr>
  <p:transition spd="slow" advTm="15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solidFill>
            <a:schemeClr val="tx1">
              <a:lumMod val="50000"/>
              <a:lumOff val="50000"/>
            </a:schemeClr>
          </a:solidFill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161D-B5E4-487D-A73D-ED83D3745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32105"/>
      </p:ext>
    </p:extLst>
  </p:cSld>
  <p:clrMapOvr>
    <a:masterClrMapping/>
  </p:clrMapOvr>
  <p:transition spd="slow" advTm="15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87440"/>
            <a:ext cx="12192000" cy="123144"/>
          </a:xfrm>
          <a:prstGeom prst="rect">
            <a:avLst/>
          </a:prstGeom>
          <a:gradFill flip="none" rotWithShape="1">
            <a:gsLst>
              <a:gs pos="0">
                <a:srgbClr val="00E271"/>
              </a:gs>
              <a:gs pos="100000">
                <a:srgbClr val="00A353"/>
              </a:gs>
            </a:gsLst>
            <a:lin ang="16200000" scaled="1"/>
            <a:tileRect/>
          </a:gradFill>
          <a:ln>
            <a:solidFill>
              <a:srgbClr val="00A3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12192000" cy="127829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41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5426"/>
            <a:ext cx="10515600" cy="453354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27914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F690C5E0-DA5B-48F8-8FBC-AFABF151810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77" y="5967052"/>
            <a:ext cx="4359954" cy="72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42803"/>
      </p:ext>
    </p:extLst>
  </p:cSld>
  <p:clrMapOvr>
    <a:masterClrMapping/>
  </p:clrMapOvr>
  <p:transition spd="slow" advTm="15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05886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08561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161D-B5E4-487D-A73D-ED83D37458A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10" y="406531"/>
            <a:ext cx="4359954" cy="721724"/>
          </a:xfrm>
          <a:prstGeom prst="rect">
            <a:avLst/>
          </a:prstGeom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10626725" y="-9336"/>
            <a:ext cx="1565275" cy="6873648"/>
          </a:xfrm>
          <a:custGeom>
            <a:avLst/>
            <a:gdLst>
              <a:gd name="T0" fmla="*/ 502 w 502"/>
              <a:gd name="T1" fmla="*/ 0 h 3168"/>
              <a:gd name="T2" fmla="*/ 93 w 502"/>
              <a:gd name="T3" fmla="*/ 0 h 3168"/>
              <a:gd name="T4" fmla="*/ 0 w 502"/>
              <a:gd name="T5" fmla="*/ 3168 h 3168"/>
              <a:gd name="T6" fmla="*/ 502 w 502"/>
              <a:gd name="T7" fmla="*/ 3168 h 3168"/>
              <a:gd name="T8" fmla="*/ 502 w 502"/>
              <a:gd name="T9" fmla="*/ 0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2" h="3168">
                <a:moveTo>
                  <a:pt x="502" y="0"/>
                </a:moveTo>
                <a:cubicBezTo>
                  <a:pt x="93" y="0"/>
                  <a:pt x="93" y="0"/>
                  <a:pt x="93" y="0"/>
                </a:cubicBezTo>
                <a:cubicBezTo>
                  <a:pt x="146" y="383"/>
                  <a:pt x="323" y="1900"/>
                  <a:pt x="0" y="3168"/>
                </a:cubicBezTo>
                <a:cubicBezTo>
                  <a:pt x="502" y="3168"/>
                  <a:pt x="502" y="3168"/>
                  <a:pt x="502" y="3168"/>
                </a:cubicBezTo>
                <a:lnTo>
                  <a:pt x="502" y="0"/>
                </a:lnTo>
                <a:close/>
              </a:path>
            </a:pathLst>
          </a:custGeom>
          <a:gradFill rotWithShape="1">
            <a:gsLst>
              <a:gs pos="0">
                <a:srgbClr val="00FA7D"/>
              </a:gs>
              <a:gs pos="100000">
                <a:srgbClr val="00A353"/>
              </a:gs>
            </a:gsLst>
            <a:lin ang="0" scaled="1"/>
          </a:gra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kern="1400">
                <a:solidFill>
                  <a:srgbClr val="2121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>
            <a:off x="10548620" y="-9336"/>
            <a:ext cx="1177925" cy="6873648"/>
          </a:xfrm>
          <a:custGeom>
            <a:avLst/>
            <a:gdLst>
              <a:gd name="T0" fmla="*/ 101 w 387"/>
              <a:gd name="T1" fmla="*/ 0 h 3172"/>
              <a:gd name="T2" fmla="*/ 0 w 387"/>
              <a:gd name="T3" fmla="*/ 3172 h 31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87" h="3172">
                <a:moveTo>
                  <a:pt x="101" y="0"/>
                </a:moveTo>
                <a:cubicBezTo>
                  <a:pt x="387" y="1404"/>
                  <a:pt x="122" y="2697"/>
                  <a:pt x="0" y="3172"/>
                </a:cubicBezTo>
              </a:path>
            </a:pathLst>
          </a:custGeom>
          <a:noFill/>
          <a:ln w="6350">
            <a:solidFill>
              <a:srgbClr val="FFFFF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kern="1400">
                <a:solidFill>
                  <a:srgbClr val="2121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10774045" y="-9336"/>
            <a:ext cx="1016000" cy="6873648"/>
          </a:xfrm>
          <a:custGeom>
            <a:avLst/>
            <a:gdLst>
              <a:gd name="T0" fmla="*/ 0 w 334"/>
              <a:gd name="T1" fmla="*/ 0 h 3172"/>
              <a:gd name="T2" fmla="*/ 16 w 334"/>
              <a:gd name="T3" fmla="*/ 3172 h 31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4" h="3172">
                <a:moveTo>
                  <a:pt x="0" y="0"/>
                </a:moveTo>
                <a:cubicBezTo>
                  <a:pt x="334" y="1375"/>
                  <a:pt x="126" y="2664"/>
                  <a:pt x="16" y="3172"/>
                </a:cubicBezTo>
              </a:path>
            </a:pathLst>
          </a:custGeom>
          <a:noFill/>
          <a:ln w="6350">
            <a:solidFill>
              <a:srgbClr val="FFFFF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kern="1400">
                <a:solidFill>
                  <a:srgbClr val="2121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2" name="Freeform 11"/>
          <p:cNvSpPr>
            <a:spLocks/>
          </p:cNvSpPr>
          <p:nvPr userDrawn="1"/>
        </p:nvSpPr>
        <p:spPr bwMode="auto">
          <a:xfrm>
            <a:off x="10886440" y="-9336"/>
            <a:ext cx="1031875" cy="6873648"/>
          </a:xfrm>
          <a:custGeom>
            <a:avLst/>
            <a:gdLst>
              <a:gd name="T0" fmla="*/ 21 w 339"/>
              <a:gd name="T1" fmla="*/ 0 h 3172"/>
              <a:gd name="T2" fmla="*/ 0 w 339"/>
              <a:gd name="T3" fmla="*/ 3172 h 31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9" h="3172">
                <a:moveTo>
                  <a:pt x="21" y="0"/>
                </a:moveTo>
                <a:cubicBezTo>
                  <a:pt x="339" y="1377"/>
                  <a:pt x="116" y="2664"/>
                  <a:pt x="0" y="3172"/>
                </a:cubicBezTo>
              </a:path>
            </a:pathLst>
          </a:custGeom>
          <a:noFill/>
          <a:ln w="6350">
            <a:solidFill>
              <a:srgbClr val="00FA7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kern="1400">
                <a:solidFill>
                  <a:srgbClr val="2121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auto">
          <a:xfrm>
            <a:off x="10758805" y="-9336"/>
            <a:ext cx="1043940" cy="6873648"/>
          </a:xfrm>
          <a:custGeom>
            <a:avLst/>
            <a:gdLst>
              <a:gd name="T0" fmla="*/ 28 w 343"/>
              <a:gd name="T1" fmla="*/ 0 h 3172"/>
              <a:gd name="T2" fmla="*/ 0 w 343"/>
              <a:gd name="T3" fmla="*/ 3172 h 31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43" h="3172">
                <a:moveTo>
                  <a:pt x="28" y="0"/>
                </a:moveTo>
                <a:cubicBezTo>
                  <a:pt x="343" y="1379"/>
                  <a:pt x="117" y="2666"/>
                  <a:pt x="0" y="3172"/>
                </a:cubicBezTo>
              </a:path>
            </a:pathLst>
          </a:custGeom>
          <a:noFill/>
          <a:ln w="6350">
            <a:solidFill>
              <a:srgbClr val="FFFFF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kern="1400">
                <a:solidFill>
                  <a:srgbClr val="2121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4" name="Freeform 13"/>
          <p:cNvSpPr>
            <a:spLocks/>
          </p:cNvSpPr>
          <p:nvPr userDrawn="1"/>
        </p:nvSpPr>
        <p:spPr bwMode="auto">
          <a:xfrm>
            <a:off x="10657840" y="-9336"/>
            <a:ext cx="1028700" cy="6873648"/>
          </a:xfrm>
          <a:custGeom>
            <a:avLst/>
            <a:gdLst>
              <a:gd name="T0" fmla="*/ 20 w 338"/>
              <a:gd name="T1" fmla="*/ 0 h 3172"/>
              <a:gd name="T2" fmla="*/ 0 w 338"/>
              <a:gd name="T3" fmla="*/ 3172 h 317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8" h="3172">
                <a:moveTo>
                  <a:pt x="20" y="0"/>
                </a:moveTo>
                <a:cubicBezTo>
                  <a:pt x="338" y="1378"/>
                  <a:pt x="116" y="2664"/>
                  <a:pt x="0" y="3172"/>
                </a:cubicBezTo>
              </a:path>
            </a:pathLst>
          </a:custGeom>
          <a:noFill/>
          <a:ln w="6350">
            <a:solidFill>
              <a:srgbClr val="00E27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E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C8682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kern="1400">
                <a:solidFill>
                  <a:srgbClr val="2121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06961722"/>
      </p:ext>
    </p:extLst>
  </p:cSld>
  <p:clrMapOvr>
    <a:masterClrMapping/>
  </p:clrMapOvr>
  <p:transition spd="slow" advTm="15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287440"/>
            <a:ext cx="12192000" cy="123144"/>
          </a:xfrm>
          <a:prstGeom prst="rect">
            <a:avLst/>
          </a:prstGeom>
          <a:gradFill flip="none" rotWithShape="1">
            <a:gsLst>
              <a:gs pos="0">
                <a:srgbClr val="00E271"/>
              </a:gs>
              <a:gs pos="100000">
                <a:srgbClr val="00A353"/>
              </a:gs>
            </a:gsLst>
            <a:lin ang="16200000" scaled="1"/>
            <a:tileRect/>
          </a:gradFill>
          <a:ln>
            <a:solidFill>
              <a:srgbClr val="00A3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1"/>
            <a:ext cx="12192000" cy="127829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54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43419"/>
            <a:ext cx="5181600" cy="4533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43419"/>
            <a:ext cx="5181600" cy="453354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161D-B5E4-487D-A73D-ED83D37458A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10" y="5995488"/>
            <a:ext cx="4359954" cy="72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085184"/>
      </p:ext>
    </p:extLst>
  </p:cSld>
  <p:clrMapOvr>
    <a:masterClrMapping/>
  </p:clrMapOvr>
  <p:transition spd="slow" advTm="15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1287440"/>
            <a:ext cx="12192000" cy="123144"/>
          </a:xfrm>
          <a:prstGeom prst="rect">
            <a:avLst/>
          </a:prstGeom>
          <a:gradFill flip="none" rotWithShape="1">
            <a:gsLst>
              <a:gs pos="0">
                <a:srgbClr val="00E271"/>
              </a:gs>
              <a:gs pos="100000">
                <a:srgbClr val="00A353"/>
              </a:gs>
            </a:gsLst>
            <a:lin ang="16200000" scaled="1"/>
            <a:tileRect/>
          </a:gradFill>
          <a:ln>
            <a:solidFill>
              <a:srgbClr val="00A3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"/>
            <a:ext cx="12192000" cy="127829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454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7588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29979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7588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29979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161D-B5E4-487D-A73D-ED83D37458A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10" y="5999751"/>
            <a:ext cx="4359954" cy="72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879430"/>
      </p:ext>
    </p:extLst>
  </p:cSld>
  <p:clrMapOvr>
    <a:masterClrMapping/>
  </p:clrMapOvr>
  <p:transition spd="slow" advTm="15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287440"/>
            <a:ext cx="12192000" cy="123144"/>
          </a:xfrm>
          <a:prstGeom prst="rect">
            <a:avLst/>
          </a:prstGeom>
          <a:gradFill flip="none" rotWithShape="1">
            <a:gsLst>
              <a:gs pos="0">
                <a:srgbClr val="00E271"/>
              </a:gs>
              <a:gs pos="100000">
                <a:srgbClr val="00A353"/>
              </a:gs>
            </a:gsLst>
            <a:lin ang="16200000" scaled="1"/>
            <a:tileRect/>
          </a:gradFill>
          <a:ln>
            <a:solidFill>
              <a:srgbClr val="00A3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1"/>
            <a:ext cx="12192000" cy="127829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54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161D-B5E4-487D-A73D-ED83D37458A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10" y="5999751"/>
            <a:ext cx="4359954" cy="72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260693"/>
      </p:ext>
    </p:extLst>
  </p:cSld>
  <p:clrMapOvr>
    <a:masterClrMapping/>
  </p:clrMapOvr>
  <p:transition spd="slow" advTm="15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161D-B5E4-487D-A73D-ED83D3745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95531"/>
      </p:ext>
    </p:extLst>
  </p:cSld>
  <p:clrMapOvr>
    <a:masterClrMapping/>
  </p:clrMapOvr>
  <p:transition spd="slow" advTm="15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solidFill>
            <a:schemeClr val="tx1">
              <a:lumMod val="50000"/>
              <a:lumOff val="50000"/>
            </a:schemeClr>
          </a:solidFill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161D-B5E4-487D-A73D-ED83D3745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78575"/>
      </p:ext>
    </p:extLst>
  </p:cSld>
  <p:clrMapOvr>
    <a:masterClrMapping/>
  </p:clrMapOvr>
  <p:transition spd="slow" advTm="15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solidFill>
            <a:schemeClr val="tx1">
              <a:lumMod val="50000"/>
              <a:lumOff val="50000"/>
            </a:schemeClr>
          </a:solidFill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161D-B5E4-487D-A73D-ED83D3745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05361"/>
      </p:ext>
    </p:extLst>
  </p:cSld>
  <p:clrMapOvr>
    <a:masterClrMapping/>
  </p:clrMapOvr>
  <p:transition spd="slow" advTm="15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6ADEA-51B4-454C-A471-3BB40C0ED8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2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5000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mnstateitcoe.org/it-exploration-curriculu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mnstateitcoe.org/aspirations-in-computing-award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mnstateitcoe.org/it-discovery-networ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powerupitmn.com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nstateitcoe.org/college-students/career-readiness/" TargetMode="External"/><Relationship Id="rId3" Type="http://schemas.openxmlformats.org/officeDocument/2006/relationships/image" Target="../media/image6.jpg"/><Relationship Id="rId7" Type="http://schemas.openxmlformats.org/officeDocument/2006/relationships/image" Target="../media/image8.png"/><Relationship Id="rId2" Type="http://schemas.openxmlformats.org/officeDocument/2006/relationships/hyperlink" Target="https://mnstateitcoe.org/mn-college-it-faculty/professional-developmen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nstateitcoe.org/college-students/hands-on-learning/" TargetMode="External"/><Relationship Id="rId11" Type="http://schemas.openxmlformats.org/officeDocument/2006/relationships/image" Target="../media/image10.jpg"/><Relationship Id="rId5" Type="http://schemas.openxmlformats.org/officeDocument/2006/relationships/image" Target="../media/image7.jpeg"/><Relationship Id="rId10" Type="http://schemas.openxmlformats.org/officeDocument/2006/relationships/hyperlink" Target="https://mnstateitcoe.org/it-connect/" TargetMode="External"/><Relationship Id="rId4" Type="http://schemas.openxmlformats.org/officeDocument/2006/relationships/hyperlink" Target="https://mnstateitcoe.org/mn-college-it-faculty/curriculum-modules/" TargetMode="External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ussell.Fraenkel@metrostate.edu" TargetMode="External"/><Relationship Id="rId2" Type="http://schemas.openxmlformats.org/officeDocument/2006/relationships/hyperlink" Target="mailto:wilson.garland@metrostate.ed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45698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Minnesota State </a:t>
            </a:r>
            <a:br>
              <a:rPr lang="en-US" dirty="0"/>
            </a:br>
            <a:r>
              <a:rPr lang="en-US" dirty="0"/>
              <a:t>IT Center of Excellence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8733"/>
            <a:ext cx="9144000" cy="1878115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i="1" dirty="0">
                <a:solidFill>
                  <a:srgbClr val="0070C0"/>
                </a:solidFill>
              </a:rPr>
              <a:t>A catalyst for collaboration and change!</a:t>
            </a:r>
            <a:endParaRPr lang="en-US" dirty="0">
              <a:solidFill>
                <a:srgbClr val="0070C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dirty="0"/>
              <a:t>Wilson Garland, Executive Director</a:t>
            </a:r>
          </a:p>
          <a:p>
            <a:pPr algn="l">
              <a:lnSpc>
                <a:spcPct val="150000"/>
              </a:lnSpc>
            </a:pPr>
            <a:r>
              <a:rPr lang="en-US" dirty="0"/>
              <a:t>Russell Fraenkel, Director of IT Career Pathways and Partnerships</a:t>
            </a:r>
          </a:p>
          <a:p>
            <a:pPr algn="l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161D-B5E4-487D-A73D-ED83D37458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0416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F66FC-3AB9-404E-B822-392FF4718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3972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IT Center Mission and Objectives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0A010-3021-4EFC-B1E0-B6368A0AF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C5E0-DA5B-48F8-8FBC-AFABF151810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0925D8-16C8-431E-A73F-DC32FEC7C6D5}"/>
              </a:ext>
            </a:extLst>
          </p:cNvPr>
          <p:cNvSpPr txBox="1"/>
          <p:nvPr/>
        </p:nvSpPr>
        <p:spPr>
          <a:xfrm>
            <a:off x="838201" y="3429000"/>
            <a:ext cx="6682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2DB555F-F813-4F5D-AE32-03C3F65BC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The Minnesota State IT Center of Excellence engages employers, educators, and learners to develop a more robust IT Workforce in Minnesota.</a:t>
            </a:r>
          </a:p>
          <a:p>
            <a:pPr fontAlgn="base">
              <a:lnSpc>
                <a:spcPct val="150000"/>
              </a:lnSpc>
            </a:pPr>
            <a:r>
              <a:rPr lang="en-US" sz="3200" dirty="0"/>
              <a:t>Increase interest and engagement in IT education</a:t>
            </a:r>
          </a:p>
          <a:p>
            <a:pPr fontAlgn="base">
              <a:lnSpc>
                <a:spcPct val="150000"/>
              </a:lnSpc>
            </a:pPr>
            <a:r>
              <a:rPr lang="en-US" sz="3200" dirty="0"/>
              <a:t>Enhance career success for IT students</a:t>
            </a:r>
          </a:p>
          <a:p>
            <a:pPr fontAlgn="base">
              <a:lnSpc>
                <a:spcPct val="150000"/>
              </a:lnSpc>
            </a:pPr>
            <a:r>
              <a:rPr lang="en-US" sz="3200" dirty="0"/>
              <a:t>Build capacity in IT-related programs at Minnesota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6284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hlinkClick r:id="rId2"/>
            <a:extLst>
              <a:ext uri="{FF2B5EF4-FFF2-40B4-BE49-F238E27FC236}">
                <a16:creationId xmlns:a16="http://schemas.microsoft.com/office/drawing/2014/main" id="{7AB596FA-9E2C-4FBF-950E-9285394A2B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62" y="1665392"/>
            <a:ext cx="6937248" cy="1322832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BF66FC-3AB9-404E-B822-392FF4718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3972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High School Educator and Student Resources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0A010-3021-4EFC-B1E0-B6368A0AF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C5E0-DA5B-48F8-8FBC-AFABF151810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>
            <a:hlinkClick r:id="rId4"/>
            <a:extLst>
              <a:ext uri="{FF2B5EF4-FFF2-40B4-BE49-F238E27FC236}">
                <a16:creationId xmlns:a16="http://schemas.microsoft.com/office/drawing/2014/main" id="{AD492842-B666-4D9C-9612-4B48B668E8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695" y="3881481"/>
            <a:ext cx="3108960" cy="29015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90925D8-16C8-431E-A73F-DC32FEC7C6D5}"/>
              </a:ext>
            </a:extLst>
          </p:cNvPr>
          <p:cNvSpPr txBox="1"/>
          <p:nvPr/>
        </p:nvSpPr>
        <p:spPr>
          <a:xfrm>
            <a:off x="838201" y="3429000"/>
            <a:ext cx="66824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No-cost Curriculum, Training, and Support for High School Teachers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Perfect for Virtual, Hybrid, and Classroom Use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Content/Assessments Align with Precision Exams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College and Career Module Links Students to Minnesota State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789A58-B486-4806-A94A-29B03BAA66D6}"/>
              </a:ext>
            </a:extLst>
          </p:cNvPr>
          <p:cNvSpPr txBox="1"/>
          <p:nvPr/>
        </p:nvSpPr>
        <p:spPr>
          <a:xfrm>
            <a:off x="8465906" y="1808251"/>
            <a:ext cx="34829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Year-round Talent Development Program for Young Women in High School 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Mentorships, Internships, Skill-building, Awards Programs, Alumna Connections</a:t>
            </a:r>
          </a:p>
        </p:txBody>
      </p:sp>
    </p:spTree>
    <p:extLst>
      <p:ext uri="{BB962C8B-B14F-4D97-AF65-F5344CB8AC3E}">
        <p14:creationId xmlns:p14="http://schemas.microsoft.com/office/powerpoint/2010/main" val="353542062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F66FC-3AB9-404E-B822-392FF4718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3972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High School Educator and Student Resources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0A010-3021-4EFC-B1E0-B6368A0AF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C5E0-DA5B-48F8-8FBC-AFABF151810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0925D8-16C8-431E-A73F-DC32FEC7C6D5}"/>
              </a:ext>
            </a:extLst>
          </p:cNvPr>
          <p:cNvSpPr txBox="1"/>
          <p:nvPr/>
        </p:nvSpPr>
        <p:spPr>
          <a:xfrm>
            <a:off x="606175" y="3269728"/>
            <a:ext cx="672957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Tech Experience Opportunities for K-12 Students</a:t>
            </a:r>
          </a:p>
          <a:p>
            <a:endParaRPr lang="en-US" sz="2000" dirty="0"/>
          </a:p>
          <a:p>
            <a:r>
              <a:rPr lang="en-US" sz="2000" dirty="0"/>
              <a:t>Resources for Educators, Parents, and Students</a:t>
            </a:r>
          </a:p>
          <a:p>
            <a:endParaRPr lang="en-US" sz="2000" dirty="0"/>
          </a:p>
          <a:p>
            <a:r>
              <a:rPr lang="en-US" sz="2000" dirty="0"/>
              <a:t>Coding, Engineering, Robotics, App Development, </a:t>
            </a:r>
          </a:p>
          <a:p>
            <a:r>
              <a:rPr lang="en-US" sz="2000" dirty="0"/>
              <a:t>Web Design, Gaming, and more!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789A58-B486-4806-A94A-29B03BAA66D6}"/>
              </a:ext>
            </a:extLst>
          </p:cNvPr>
          <p:cNvSpPr txBox="1"/>
          <p:nvPr/>
        </p:nvSpPr>
        <p:spPr>
          <a:xfrm>
            <a:off x="7983877" y="1792400"/>
            <a:ext cx="39966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Virtual Professional Development Series for High School Students</a:t>
            </a:r>
          </a:p>
          <a:p>
            <a:endParaRPr lang="en-US" sz="2000" dirty="0"/>
          </a:p>
          <a:p>
            <a:r>
              <a:rPr lang="en-US" sz="2000" dirty="0"/>
              <a:t>Repository of Tech Professional Presentations and Discussions</a:t>
            </a:r>
          </a:p>
        </p:txBody>
      </p:sp>
      <p:pic>
        <p:nvPicPr>
          <p:cNvPr id="10" name="Content Placeholder 9">
            <a:hlinkClick r:id="rId2"/>
            <a:extLst>
              <a:ext uri="{FF2B5EF4-FFF2-40B4-BE49-F238E27FC236}">
                <a16:creationId xmlns:a16="http://schemas.microsoft.com/office/drawing/2014/main" id="{962F4CB9-FC8A-4E17-9491-DB05992EE2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77" y="1447093"/>
            <a:ext cx="5884522" cy="1902497"/>
          </a:xfrm>
        </p:spPr>
      </p:pic>
      <p:pic>
        <p:nvPicPr>
          <p:cNvPr id="5" name="Picture 4">
            <a:hlinkClick r:id="rId4"/>
            <a:extLst>
              <a:ext uri="{FF2B5EF4-FFF2-40B4-BE49-F238E27FC236}">
                <a16:creationId xmlns:a16="http://schemas.microsoft.com/office/drawing/2014/main" id="{49A6A768-535F-4359-B73A-62BF631CA91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203" y="3588522"/>
            <a:ext cx="4846320" cy="257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818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F66FC-3AB9-404E-B822-392FF4718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3972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College Educator and Student Resources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0A010-3021-4EFC-B1E0-B6368A0AF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C5E0-DA5B-48F8-8FBC-AFABF151810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0925D8-16C8-431E-A73F-DC32FEC7C6D5}"/>
              </a:ext>
            </a:extLst>
          </p:cNvPr>
          <p:cNvSpPr txBox="1"/>
          <p:nvPr/>
        </p:nvSpPr>
        <p:spPr>
          <a:xfrm>
            <a:off x="685689" y="1926452"/>
            <a:ext cx="5251286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939925"/>
            <a:r>
              <a:rPr lang="en-US" sz="2000" dirty="0"/>
              <a:t>Annual Faculty Conference</a:t>
            </a:r>
          </a:p>
          <a:p>
            <a:pPr marL="1939925"/>
            <a:r>
              <a:rPr lang="en-US" sz="2000" dirty="0"/>
              <a:t>Academic Webinar Series</a:t>
            </a:r>
          </a:p>
          <a:p>
            <a:pPr marL="1939925"/>
            <a:r>
              <a:rPr lang="en-US" sz="2000" dirty="0"/>
              <a:t>Workshops</a:t>
            </a:r>
          </a:p>
          <a:p>
            <a:pPr marL="2282825" indent="-342900">
              <a:buFont typeface="Arial" panose="020B0604020202020204" pitchFamily="34" charset="0"/>
              <a:buChar char="•"/>
            </a:pPr>
            <a:r>
              <a:rPr lang="en-US" sz="1600" dirty="0"/>
              <a:t>SAS/JUMP</a:t>
            </a:r>
          </a:p>
          <a:p>
            <a:pPr marL="2282825" indent="-342900">
              <a:buFont typeface="Arial" panose="020B0604020202020204" pitchFamily="34" charset="0"/>
              <a:buChar char="•"/>
            </a:pPr>
            <a:r>
              <a:rPr lang="en-US" sz="1600" dirty="0" err="1"/>
              <a:t>NetLab</a:t>
            </a:r>
            <a:r>
              <a:rPr lang="en-US" sz="1600" dirty="0"/>
              <a:t>+</a:t>
            </a:r>
          </a:p>
          <a:p>
            <a:pPr marL="2282825" indent="-342900">
              <a:buFont typeface="Arial" panose="020B0604020202020204" pitchFamily="34" charset="0"/>
              <a:buChar char="•"/>
            </a:pPr>
            <a:r>
              <a:rPr lang="en-US" sz="1600" dirty="0"/>
              <a:t>Teaching with Agile and GitHub</a:t>
            </a:r>
          </a:p>
        </p:txBody>
      </p:sp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BED0DC5A-4D1A-49DC-8836-A2C904BE88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26" y="1992408"/>
            <a:ext cx="1619095" cy="161909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C2F5FCE-2D6E-427C-A3CA-E743EBC91163}"/>
              </a:ext>
            </a:extLst>
          </p:cNvPr>
          <p:cNvSpPr txBox="1"/>
          <p:nvPr/>
        </p:nvSpPr>
        <p:spPr>
          <a:xfrm>
            <a:off x="657979" y="1534678"/>
            <a:ext cx="2887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Faculty Development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3DCDD9-B4E7-48DE-88FB-BDED120A3120}"/>
              </a:ext>
            </a:extLst>
          </p:cNvPr>
          <p:cNvSpPr txBox="1"/>
          <p:nvPr/>
        </p:nvSpPr>
        <p:spPr>
          <a:xfrm>
            <a:off x="685684" y="4115472"/>
            <a:ext cx="5251286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939925"/>
            <a:r>
              <a:rPr lang="en-US" sz="2000" dirty="0"/>
              <a:t>Data Science</a:t>
            </a:r>
          </a:p>
          <a:p>
            <a:pPr marL="1939925"/>
            <a:r>
              <a:rPr lang="en-US" sz="2000" dirty="0"/>
              <a:t>Cybersecurity</a:t>
            </a:r>
          </a:p>
          <a:p>
            <a:pPr marL="1939925"/>
            <a:r>
              <a:rPr lang="en-US" sz="2000" dirty="0"/>
              <a:t>Agile Development</a:t>
            </a:r>
          </a:p>
          <a:p>
            <a:pPr marL="1939925"/>
            <a:r>
              <a:rPr lang="en-US" sz="2000" dirty="0"/>
              <a:t>Career Readiness</a:t>
            </a:r>
          </a:p>
          <a:p>
            <a:pPr marL="2282825" indent="-342900">
              <a:buFont typeface="Arial" panose="020B0604020202020204" pitchFamily="34" charset="0"/>
              <a:buChar char="•"/>
            </a:pPr>
            <a:r>
              <a:rPr lang="en-US" sz="1600" dirty="0"/>
              <a:t>Modules</a:t>
            </a:r>
          </a:p>
          <a:p>
            <a:pPr marL="2282825" indent="-342900">
              <a:buFont typeface="Arial" panose="020B0604020202020204" pitchFamily="34" charset="0"/>
              <a:buChar char="•"/>
            </a:pPr>
            <a:r>
              <a:rPr lang="en-US" sz="1600" dirty="0"/>
              <a:t>Badges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BC2471-6F67-4BEE-B99F-0EAC50DAF53F}"/>
              </a:ext>
            </a:extLst>
          </p:cNvPr>
          <p:cNvSpPr txBox="1"/>
          <p:nvPr/>
        </p:nvSpPr>
        <p:spPr>
          <a:xfrm>
            <a:off x="657974" y="3723698"/>
            <a:ext cx="2778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Curriculum Modules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B0B31D9-3B4F-4F2B-9241-AD64FBA91201}"/>
              </a:ext>
            </a:extLst>
          </p:cNvPr>
          <p:cNvSpPr txBox="1"/>
          <p:nvPr/>
        </p:nvSpPr>
        <p:spPr>
          <a:xfrm>
            <a:off x="6393759" y="1926447"/>
            <a:ext cx="5251286" cy="17662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939925">
              <a:lnSpc>
                <a:spcPts val="3300"/>
              </a:lnSpc>
            </a:pPr>
            <a:r>
              <a:rPr lang="en-US" sz="2000" dirty="0"/>
              <a:t>Cyber Defense Competition</a:t>
            </a:r>
          </a:p>
          <a:p>
            <a:pPr marL="1939925">
              <a:lnSpc>
                <a:spcPts val="3300"/>
              </a:lnSpc>
            </a:pPr>
            <a:r>
              <a:rPr lang="en-US" sz="2000" dirty="0"/>
              <a:t>Data Science Competition</a:t>
            </a:r>
          </a:p>
          <a:p>
            <a:pPr marL="1939925">
              <a:lnSpc>
                <a:spcPts val="3300"/>
              </a:lnSpc>
            </a:pPr>
            <a:r>
              <a:rPr lang="en-US" sz="2000" dirty="0"/>
              <a:t>Cyber and Data Bootcamps</a:t>
            </a:r>
          </a:p>
          <a:p>
            <a:pPr marL="1939925">
              <a:lnSpc>
                <a:spcPts val="3500"/>
              </a:lnSpc>
            </a:pPr>
            <a:endParaRPr lang="en-US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260A8A-BF7A-4505-860C-48F0FC2C9400}"/>
              </a:ext>
            </a:extLst>
          </p:cNvPr>
          <p:cNvSpPr txBox="1"/>
          <p:nvPr/>
        </p:nvSpPr>
        <p:spPr>
          <a:xfrm>
            <a:off x="6366049" y="1534673"/>
            <a:ext cx="2688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Hands-On Learning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DD6C15-224C-4A6B-9F38-46FA0F794C38}"/>
              </a:ext>
            </a:extLst>
          </p:cNvPr>
          <p:cNvSpPr txBox="1"/>
          <p:nvPr/>
        </p:nvSpPr>
        <p:spPr>
          <a:xfrm>
            <a:off x="6393761" y="4129329"/>
            <a:ext cx="5251286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939925"/>
            <a:r>
              <a:rPr lang="en-US" sz="2000" dirty="0"/>
              <a:t>Career Readiness Skill Badges</a:t>
            </a:r>
          </a:p>
          <a:p>
            <a:pPr marL="1939925"/>
            <a:r>
              <a:rPr lang="en-US" sz="2000" dirty="0"/>
              <a:t>Career Exploration Tools</a:t>
            </a:r>
          </a:p>
          <a:p>
            <a:pPr marL="1939925"/>
            <a:r>
              <a:rPr lang="en-US" sz="2000" dirty="0"/>
              <a:t>IT Connect Student Portal</a:t>
            </a:r>
          </a:p>
          <a:p>
            <a:pPr marL="2282825" indent="-342900">
              <a:buFont typeface="Arial" panose="020B0604020202020204" pitchFamily="34" charset="0"/>
              <a:buChar char="•"/>
            </a:pPr>
            <a:r>
              <a:rPr lang="en-US" sz="1600" dirty="0"/>
              <a:t>Online Community</a:t>
            </a:r>
          </a:p>
          <a:p>
            <a:pPr marL="2282825" indent="-342900">
              <a:buFont typeface="Arial" panose="020B0604020202020204" pitchFamily="34" charset="0"/>
              <a:buChar char="•"/>
            </a:pPr>
            <a:r>
              <a:rPr lang="en-US" sz="1600" dirty="0"/>
              <a:t>Career Portal</a:t>
            </a:r>
          </a:p>
          <a:p>
            <a:pPr marL="2282825" indent="-34290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D718C7-3549-4CD0-A8A3-D01838AC3324}"/>
              </a:ext>
            </a:extLst>
          </p:cNvPr>
          <p:cNvSpPr txBox="1"/>
          <p:nvPr/>
        </p:nvSpPr>
        <p:spPr>
          <a:xfrm>
            <a:off x="6366051" y="3737555"/>
            <a:ext cx="4195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Career Readiness &amp; Exploration</a:t>
            </a:r>
          </a:p>
        </p:txBody>
      </p:sp>
      <p:pic>
        <p:nvPicPr>
          <p:cNvPr id="20" name="Picture 19">
            <a:hlinkClick r:id="rId4"/>
            <a:extLst>
              <a:ext uri="{FF2B5EF4-FFF2-40B4-BE49-F238E27FC236}">
                <a16:creationId xmlns:a16="http://schemas.microsoft.com/office/drawing/2014/main" id="{2B25737A-EA95-46B4-940C-A543CF85B2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17" y="4320785"/>
            <a:ext cx="1526911" cy="143635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7B8DE70-36DF-40BB-8752-718509301FE1}"/>
              </a:ext>
            </a:extLst>
          </p:cNvPr>
          <p:cNvSpPr txBox="1"/>
          <p:nvPr/>
        </p:nvSpPr>
        <p:spPr>
          <a:xfrm>
            <a:off x="6677892" y="2237208"/>
            <a:ext cx="128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Engravers MT" panose="02090707080505020304" pitchFamily="18" charset="0"/>
                <a:hlinkClick r:id="rId6"/>
              </a:rPr>
              <a:t>CCDC</a:t>
            </a:r>
            <a:endParaRPr lang="en-US" sz="2400" dirty="0">
              <a:latin typeface="Engravers MT" panose="02090707080505020304" pitchFamily="18" charset="0"/>
            </a:endParaRPr>
          </a:p>
        </p:txBody>
      </p:sp>
      <p:pic>
        <p:nvPicPr>
          <p:cNvPr id="25" name="Picture 24">
            <a:hlinkClick r:id="rId6"/>
            <a:extLst>
              <a:ext uri="{FF2B5EF4-FFF2-40B4-BE49-F238E27FC236}">
                <a16:creationId xmlns:a16="http://schemas.microsoft.com/office/drawing/2014/main" id="{C18ADA52-FA7B-4C12-B65F-F20D518705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2580" y="2722895"/>
            <a:ext cx="1619095" cy="847326"/>
          </a:xfrm>
          <a:prstGeom prst="rect">
            <a:avLst/>
          </a:prstGeom>
        </p:spPr>
      </p:pic>
      <p:pic>
        <p:nvPicPr>
          <p:cNvPr id="27" name="Picture 26">
            <a:hlinkClick r:id="rId8"/>
            <a:extLst>
              <a:ext uri="{FF2B5EF4-FFF2-40B4-BE49-F238E27FC236}">
                <a16:creationId xmlns:a16="http://schemas.microsoft.com/office/drawing/2014/main" id="{74BF704A-BBF4-4341-A25B-D56B06FCF6E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768" y="4278732"/>
            <a:ext cx="1446717" cy="798305"/>
          </a:xfrm>
          <a:prstGeom prst="rect">
            <a:avLst/>
          </a:prstGeom>
        </p:spPr>
      </p:pic>
      <p:pic>
        <p:nvPicPr>
          <p:cNvPr id="29" name="Picture 28">
            <a:hlinkClick r:id="rId10"/>
            <a:extLst>
              <a:ext uri="{FF2B5EF4-FFF2-40B4-BE49-F238E27FC236}">
                <a16:creationId xmlns:a16="http://schemas.microsoft.com/office/drawing/2014/main" id="{BE53C6C0-C206-4BD4-98C6-311C3B6A15C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005" y="5101647"/>
            <a:ext cx="1861465" cy="75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03283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 Discuss Collaboration Opportunities, Contact: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2467" y="4690533"/>
            <a:ext cx="11254983" cy="895265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Wilson Garland, Executive Director |  </a:t>
            </a:r>
            <a:r>
              <a:rPr lang="en-US" dirty="0">
                <a:solidFill>
                  <a:srgbClr val="00E27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wilson.garland@metrostate.edu</a:t>
            </a:r>
            <a:r>
              <a:rPr lang="en-US" dirty="0">
                <a:solidFill>
                  <a:srgbClr val="00E271"/>
                </a:solidFill>
              </a:rPr>
              <a:t> </a:t>
            </a:r>
            <a:r>
              <a:rPr lang="en-US" dirty="0"/>
              <a:t>| 612-554-5887</a:t>
            </a:r>
          </a:p>
          <a:p>
            <a:pPr algn="ctr"/>
            <a:r>
              <a:rPr lang="en-US" dirty="0"/>
              <a:t>Russell Fraenkel, Pathways Director | </a:t>
            </a:r>
            <a:r>
              <a:rPr lang="en-US" dirty="0">
                <a:solidFill>
                  <a:srgbClr val="00E27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russell.Fraenkel@metrostate.edu</a:t>
            </a:r>
            <a:r>
              <a:rPr lang="en-US" dirty="0">
                <a:solidFill>
                  <a:srgbClr val="00E271"/>
                </a:solidFill>
              </a:rPr>
              <a:t> </a:t>
            </a:r>
            <a:r>
              <a:rPr lang="en-US" dirty="0"/>
              <a:t>|651-253-9438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C5E0-DA5B-48F8-8FBC-AFABF151810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15446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6704</TotalTime>
  <Words>302</Words>
  <Application>Microsoft Office PowerPoint</Application>
  <PresentationFormat>Widescreen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Engravers MT</vt:lpstr>
      <vt:lpstr>Times New Roman</vt:lpstr>
      <vt:lpstr>Office Theme</vt:lpstr>
      <vt:lpstr>Minnesota State  IT Center of Excellence</vt:lpstr>
      <vt:lpstr>IT Center Mission and Objectives</vt:lpstr>
      <vt:lpstr>High School Educator and Student Resources </vt:lpstr>
      <vt:lpstr>High School Educator and Student Resources </vt:lpstr>
      <vt:lpstr>College Educator and Student Resources </vt:lpstr>
      <vt:lpstr>To Discuss Collaboration Opportunities, Contact:</vt:lpstr>
    </vt:vector>
  </TitlesOfParts>
  <Company>Metropolitan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Wilson Garland</dc:creator>
  <cp:lastModifiedBy>Garland, Wilson C</cp:lastModifiedBy>
  <cp:revision>72</cp:revision>
  <cp:lastPrinted>2017-05-23T04:51:44Z</cp:lastPrinted>
  <dcterms:created xsi:type="dcterms:W3CDTF">2017-05-10T14:11:46Z</dcterms:created>
  <dcterms:modified xsi:type="dcterms:W3CDTF">2020-08-17T19:27:02Z</dcterms:modified>
</cp:coreProperties>
</file>