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46"/>
  </p:notesMasterIdLst>
  <p:handoutMasterIdLst>
    <p:handoutMasterId r:id="rId47"/>
  </p:handoutMasterIdLst>
  <p:sldIdLst>
    <p:sldId id="256" r:id="rId5"/>
    <p:sldId id="481" r:id="rId6"/>
    <p:sldId id="493" r:id="rId7"/>
    <p:sldId id="483" r:id="rId8"/>
    <p:sldId id="492" r:id="rId9"/>
    <p:sldId id="498" r:id="rId10"/>
    <p:sldId id="491" r:id="rId11"/>
    <p:sldId id="489" r:id="rId12"/>
    <p:sldId id="497" r:id="rId13"/>
    <p:sldId id="494" r:id="rId14"/>
    <p:sldId id="490" r:id="rId15"/>
    <p:sldId id="495" r:id="rId16"/>
    <p:sldId id="502" r:id="rId17"/>
    <p:sldId id="503" r:id="rId18"/>
    <p:sldId id="504" r:id="rId19"/>
    <p:sldId id="496" r:id="rId20"/>
    <p:sldId id="484" r:id="rId21"/>
    <p:sldId id="486" r:id="rId22"/>
    <p:sldId id="512" r:id="rId23"/>
    <p:sldId id="487" r:id="rId24"/>
    <p:sldId id="513" r:id="rId25"/>
    <p:sldId id="500" r:id="rId26"/>
    <p:sldId id="499" r:id="rId27"/>
    <p:sldId id="505" r:id="rId28"/>
    <p:sldId id="506" r:id="rId29"/>
    <p:sldId id="507" r:id="rId30"/>
    <p:sldId id="508" r:id="rId31"/>
    <p:sldId id="510" r:id="rId32"/>
    <p:sldId id="521" r:id="rId33"/>
    <p:sldId id="509" r:id="rId34"/>
    <p:sldId id="516" r:id="rId35"/>
    <p:sldId id="517" r:id="rId36"/>
    <p:sldId id="518" r:id="rId37"/>
    <p:sldId id="520" r:id="rId38"/>
    <p:sldId id="519" r:id="rId39"/>
    <p:sldId id="523" r:id="rId40"/>
    <p:sldId id="522" r:id="rId41"/>
    <p:sldId id="524" r:id="rId42"/>
    <p:sldId id="525" r:id="rId43"/>
    <p:sldId id="526" r:id="rId44"/>
    <p:sldId id="48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B20738"/>
    <a:srgbClr val="000000"/>
    <a:srgbClr val="78BE21"/>
    <a:srgbClr val="003865"/>
    <a:srgbClr val="E8E8E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9889" autoAdjust="0"/>
  </p:normalViewPr>
  <p:slideViewPr>
    <p:cSldViewPr snapToGrid="0">
      <p:cViewPr varScale="1">
        <p:scale>
          <a:sx n="111" d="100"/>
          <a:sy n="111" d="100"/>
        </p:scale>
        <p:origin x="510" y="114"/>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DU-FileServer\HomeDirs\KEdiger\Documents\CTE_Perkins%20Reauthorization%20info\Reports_Perkins%20V\Perkins%20V_Enrollment_Participants%20&amp;%20Concentrators%20Repor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DU-FileServer\HomeDirs\KEdiger\Documents\CTE_Perkins%20Reauthorization%20info\Reports_Perkins%20V\Perkins%20V_Enrollment_Participants%20&amp;%20Concentrators%20Repor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DU-FileServer\HomeDirs\KEdiger\Documents\CTE_Perkins%20Reauthorization%20info\Reports_Perkins%20V\Perkins%20V_Enrollment_Participants%20&amp;%20Concentrators%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CTE Career Fields</a:t>
            </a:r>
          </a:p>
          <a:p>
            <a:pPr>
              <a:defRPr/>
            </a:pPr>
            <a:r>
              <a:rPr lang="en-US"/>
              <a:t>Number of CTE Participants</a:t>
            </a:r>
            <a:r>
              <a:rPr lang="en-US" baseline="0"/>
              <a:t> &amp; Concentrators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'by Student Group_Example'!$B$29</c:f>
              <c:strCache>
                <c:ptCount val="1"/>
                <c:pt idx="0">
                  <c:v>Participants</c:v>
                </c:pt>
              </c:strCache>
            </c:strRef>
          </c:tx>
          <c:spPr>
            <a:solidFill>
              <a:schemeClr val="accent1">
                <a:lumMod val="50000"/>
              </a:schemeClr>
            </a:solidFill>
            <a:ln>
              <a:noFill/>
            </a:ln>
            <a:effectLst/>
          </c:spPr>
          <c:invertIfNegative val="0"/>
          <c:cat>
            <c:strRef>
              <c:f>'by Student Group_Example'!$A$30:$A$45</c:f>
              <c:strCache>
                <c:ptCount val="16"/>
                <c:pt idx="0">
                  <c:v>English Learners</c:v>
                </c:pt>
                <c:pt idx="1">
                  <c:v>Non-traditional</c:v>
                </c:pt>
                <c:pt idx="2">
                  <c:v>Economic Disadvantaged</c:v>
                </c:pt>
                <c:pt idx="3">
                  <c:v>Special Education</c:v>
                </c:pt>
                <c:pt idx="5">
                  <c:v>Unknown</c:v>
                </c:pt>
                <c:pt idx="6">
                  <c:v>Multi</c:v>
                </c:pt>
                <c:pt idx="7">
                  <c:v>White</c:v>
                </c:pt>
                <c:pt idx="8">
                  <c:v>Hispanic</c:v>
                </c:pt>
                <c:pt idx="9">
                  <c:v>Hawaiian/Pacific Islander</c:v>
                </c:pt>
                <c:pt idx="10">
                  <c:v>Black</c:v>
                </c:pt>
                <c:pt idx="11">
                  <c:v>Asian</c:v>
                </c:pt>
                <c:pt idx="12">
                  <c:v>American Indian</c:v>
                </c:pt>
                <c:pt idx="14">
                  <c:v>Female</c:v>
                </c:pt>
                <c:pt idx="15">
                  <c:v>Male</c:v>
                </c:pt>
              </c:strCache>
            </c:strRef>
          </c:cat>
          <c:val>
            <c:numRef>
              <c:f>'by Student Group_Example'!$B$30:$B$45</c:f>
              <c:numCache>
                <c:formatCode>General</c:formatCode>
                <c:ptCount val="16"/>
                <c:pt idx="0">
                  <c:v>367</c:v>
                </c:pt>
                <c:pt idx="1">
                  <c:v>336</c:v>
                </c:pt>
                <c:pt idx="2">
                  <c:v>8887</c:v>
                </c:pt>
                <c:pt idx="3">
                  <c:v>234</c:v>
                </c:pt>
                <c:pt idx="5">
                  <c:v>44</c:v>
                </c:pt>
                <c:pt idx="6">
                  <c:v>352</c:v>
                </c:pt>
                <c:pt idx="7" formatCode="#,##0">
                  <c:v>4848</c:v>
                </c:pt>
                <c:pt idx="8">
                  <c:v>787</c:v>
                </c:pt>
                <c:pt idx="9" formatCode="#,##0">
                  <c:v>815</c:v>
                </c:pt>
                <c:pt idx="10" formatCode="#,##0">
                  <c:v>3697</c:v>
                </c:pt>
                <c:pt idx="11" formatCode="#,##0">
                  <c:v>178</c:v>
                </c:pt>
                <c:pt idx="12" formatCode="#,##0">
                  <c:v>483</c:v>
                </c:pt>
                <c:pt idx="14" formatCode="#,##0">
                  <c:v>1814</c:v>
                </c:pt>
                <c:pt idx="15" formatCode="#,##0">
                  <c:v>3231</c:v>
                </c:pt>
              </c:numCache>
            </c:numRef>
          </c:val>
          <c:extLst>
            <c:ext xmlns:c16="http://schemas.microsoft.com/office/drawing/2014/chart" uri="{C3380CC4-5D6E-409C-BE32-E72D297353CC}">
              <c16:uniqueId val="{00000000-C391-4BA6-A57B-5298C5294BA4}"/>
            </c:ext>
          </c:extLst>
        </c:ser>
        <c:ser>
          <c:idx val="1"/>
          <c:order val="1"/>
          <c:tx>
            <c:strRef>
              <c:f>'by Student Group_Example'!$C$29</c:f>
              <c:strCache>
                <c:ptCount val="1"/>
                <c:pt idx="0">
                  <c:v>Concentrators</c:v>
                </c:pt>
              </c:strCache>
            </c:strRef>
          </c:tx>
          <c:spPr>
            <a:solidFill>
              <a:schemeClr val="accent6"/>
            </a:solidFill>
            <a:ln>
              <a:noFill/>
            </a:ln>
            <a:effectLst/>
          </c:spPr>
          <c:invertIfNegative val="0"/>
          <c:cat>
            <c:strRef>
              <c:f>'by Student Group_Example'!$A$30:$A$45</c:f>
              <c:strCache>
                <c:ptCount val="16"/>
                <c:pt idx="0">
                  <c:v>English Learners</c:v>
                </c:pt>
                <c:pt idx="1">
                  <c:v>Non-traditional</c:v>
                </c:pt>
                <c:pt idx="2">
                  <c:v>Economic Disadvantaged</c:v>
                </c:pt>
                <c:pt idx="3">
                  <c:v>Special Education</c:v>
                </c:pt>
                <c:pt idx="5">
                  <c:v>Unknown</c:v>
                </c:pt>
                <c:pt idx="6">
                  <c:v>Multi</c:v>
                </c:pt>
                <c:pt idx="7">
                  <c:v>White</c:v>
                </c:pt>
                <c:pt idx="8">
                  <c:v>Hispanic</c:v>
                </c:pt>
                <c:pt idx="9">
                  <c:v>Hawaiian/Pacific Islander</c:v>
                </c:pt>
                <c:pt idx="10">
                  <c:v>Black</c:v>
                </c:pt>
                <c:pt idx="11">
                  <c:v>Asian</c:v>
                </c:pt>
                <c:pt idx="12">
                  <c:v>American Indian</c:v>
                </c:pt>
                <c:pt idx="14">
                  <c:v>Female</c:v>
                </c:pt>
                <c:pt idx="15">
                  <c:v>Male</c:v>
                </c:pt>
              </c:strCache>
            </c:strRef>
          </c:cat>
          <c:val>
            <c:numRef>
              <c:f>'by Student Group_Example'!$C$30:$C$45</c:f>
              <c:numCache>
                <c:formatCode>#,##0</c:formatCode>
                <c:ptCount val="16"/>
                <c:pt idx="0">
                  <c:v>645</c:v>
                </c:pt>
                <c:pt idx="1">
                  <c:v>4567</c:v>
                </c:pt>
                <c:pt idx="2" formatCode="General">
                  <c:v>6633</c:v>
                </c:pt>
                <c:pt idx="3">
                  <c:v>456</c:v>
                </c:pt>
                <c:pt idx="5">
                  <c:v>86</c:v>
                </c:pt>
                <c:pt idx="6">
                  <c:v>867</c:v>
                </c:pt>
                <c:pt idx="7">
                  <c:v>9072</c:v>
                </c:pt>
                <c:pt idx="8">
                  <c:v>213</c:v>
                </c:pt>
                <c:pt idx="9">
                  <c:v>1185</c:v>
                </c:pt>
                <c:pt idx="10">
                  <c:v>10117</c:v>
                </c:pt>
                <c:pt idx="11">
                  <c:v>1128</c:v>
                </c:pt>
                <c:pt idx="12">
                  <c:v>368</c:v>
                </c:pt>
                <c:pt idx="14">
                  <c:v>3241</c:v>
                </c:pt>
                <c:pt idx="15">
                  <c:v>3114</c:v>
                </c:pt>
              </c:numCache>
            </c:numRef>
          </c:val>
          <c:extLst>
            <c:ext xmlns:c16="http://schemas.microsoft.com/office/drawing/2014/chart" uri="{C3380CC4-5D6E-409C-BE32-E72D297353CC}">
              <c16:uniqueId val="{00000001-C391-4BA6-A57B-5298C5294BA4}"/>
            </c:ext>
          </c:extLst>
        </c:ser>
        <c:dLbls>
          <c:showLegendKey val="0"/>
          <c:showVal val="0"/>
          <c:showCatName val="0"/>
          <c:showSerName val="0"/>
          <c:showPercent val="0"/>
          <c:showBubbleSize val="0"/>
        </c:dLbls>
        <c:gapWidth val="150"/>
        <c:overlap val="100"/>
        <c:axId val="370945776"/>
        <c:axId val="370947744"/>
      </c:barChart>
      <c:catAx>
        <c:axId val="37094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70947744"/>
        <c:crosses val="autoZero"/>
        <c:auto val="1"/>
        <c:lblAlgn val="ctr"/>
        <c:lblOffset val="100"/>
        <c:noMultiLvlLbl val="0"/>
      </c:catAx>
      <c:valAx>
        <c:axId val="370947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45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CTE Career Fields</a:t>
            </a:r>
          </a:p>
          <a:p>
            <a:pPr>
              <a:defRPr/>
            </a:pPr>
            <a:r>
              <a:rPr lang="en-US"/>
              <a:t>Percent CTE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42A-4247-A0B1-57DE369A9048}"/>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042A-4247-A0B1-57DE369A9048}"/>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042A-4247-A0B1-57DE369A9048}"/>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042A-4247-A0B1-57DE369A9048}"/>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9-042A-4247-A0B1-57DE369A9048}"/>
              </c:ext>
            </c:extLst>
          </c:dPt>
          <c:dPt>
            <c:idx val="15"/>
            <c:invertIfNegative val="0"/>
            <c:bubble3D val="0"/>
            <c:spPr>
              <a:solidFill>
                <a:schemeClr val="bg1">
                  <a:lumMod val="50000"/>
                </a:schemeClr>
              </a:solidFill>
              <a:ln>
                <a:noFill/>
              </a:ln>
              <a:effectLst/>
            </c:spPr>
            <c:extLst>
              <c:ext xmlns:c16="http://schemas.microsoft.com/office/drawing/2014/chart" uri="{C3380CC4-5D6E-409C-BE32-E72D297353CC}">
                <c16:uniqueId val="{0000000B-042A-4247-A0B1-57DE369A904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'by Student Group_Example'!$G$30:$G$45</c:f>
              <c:strCache>
                <c:ptCount val="16"/>
                <c:pt idx="0">
                  <c:v>English Learners</c:v>
                </c:pt>
                <c:pt idx="1">
                  <c:v>Non-traditional</c:v>
                </c:pt>
                <c:pt idx="2">
                  <c:v>Economic Disadvantaged</c:v>
                </c:pt>
                <c:pt idx="3">
                  <c:v>Special Education</c:v>
                </c:pt>
                <c:pt idx="5">
                  <c:v>Unknown</c:v>
                </c:pt>
                <c:pt idx="6">
                  <c:v>Multi</c:v>
                </c:pt>
                <c:pt idx="7">
                  <c:v>White</c:v>
                </c:pt>
                <c:pt idx="8">
                  <c:v>Hispanic</c:v>
                </c:pt>
                <c:pt idx="9">
                  <c:v>Hawaiian/Pacific Islander</c:v>
                </c:pt>
                <c:pt idx="10">
                  <c:v>Black</c:v>
                </c:pt>
                <c:pt idx="11">
                  <c:v>Asian</c:v>
                </c:pt>
                <c:pt idx="12">
                  <c:v>American Indian</c:v>
                </c:pt>
                <c:pt idx="14">
                  <c:v>Female</c:v>
                </c:pt>
                <c:pt idx="15">
                  <c:v>Male</c:v>
                </c:pt>
              </c:strCache>
            </c:strRef>
          </c:cat>
          <c:val>
            <c:numRef>
              <c:f>'by Student Group_Example'!$H$30:$H$45</c:f>
              <c:numCache>
                <c:formatCode>0%</c:formatCode>
                <c:ptCount val="16"/>
                <c:pt idx="0">
                  <c:v>0.56191004997223759</c:v>
                </c:pt>
                <c:pt idx="1">
                  <c:v>0.46298394711992447</c:v>
                </c:pt>
                <c:pt idx="2">
                  <c:v>0.97078876587227125</c:v>
                </c:pt>
                <c:pt idx="3">
                  <c:v>0.11206756537274647</c:v>
                </c:pt>
                <c:pt idx="5">
                  <c:v>0.69892473118279574</c:v>
                </c:pt>
                <c:pt idx="6">
                  <c:v>0.34203142536475872</c:v>
                </c:pt>
                <c:pt idx="7">
                  <c:v>0.63923585598824395</c:v>
                </c:pt>
                <c:pt idx="8">
                  <c:v>0.14979029358897544</c:v>
                </c:pt>
                <c:pt idx="9">
                  <c:v>0.85287846481876328</c:v>
                </c:pt>
                <c:pt idx="10">
                  <c:v>0.7088100980040023</c:v>
                </c:pt>
                <c:pt idx="11">
                  <c:v>0.19571407163194965</c:v>
                </c:pt>
                <c:pt idx="12">
                  <c:v>0.71153846153846156</c:v>
                </c:pt>
                <c:pt idx="14">
                  <c:v>0.68320043249087714</c:v>
                </c:pt>
                <c:pt idx="15">
                  <c:v>0.66162669447340983</c:v>
                </c:pt>
              </c:numCache>
            </c:numRef>
          </c:val>
          <c:extLst>
            <c:ext xmlns:c16="http://schemas.microsoft.com/office/drawing/2014/chart" uri="{C3380CC4-5D6E-409C-BE32-E72D297353CC}">
              <c16:uniqueId val="{0000000C-042A-4247-A0B1-57DE369A9048}"/>
            </c:ext>
          </c:extLst>
        </c:ser>
        <c:dLbls>
          <c:showLegendKey val="0"/>
          <c:showVal val="0"/>
          <c:showCatName val="0"/>
          <c:showSerName val="0"/>
          <c:showPercent val="0"/>
          <c:showBubbleSize val="0"/>
        </c:dLbls>
        <c:gapWidth val="120"/>
        <c:axId val="563577896"/>
        <c:axId val="563570352"/>
      </c:barChart>
      <c:catAx>
        <c:axId val="563577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3570352"/>
        <c:crosses val="autoZero"/>
        <c:auto val="1"/>
        <c:lblAlgn val="ctr"/>
        <c:lblOffset val="100"/>
        <c:noMultiLvlLbl val="0"/>
      </c:catAx>
      <c:valAx>
        <c:axId val="56357035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3577896"/>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'by Career Field_Example'!$B$1</c:f>
              <c:strCache>
                <c:ptCount val="1"/>
                <c:pt idx="0">
                  <c:v>Participants</c:v>
                </c:pt>
              </c:strCache>
            </c:strRef>
          </c:tx>
          <c:spPr>
            <a:solidFill>
              <a:schemeClr val="accent1">
                <a:lumMod val="50000"/>
              </a:schemeClr>
            </a:solidFill>
            <a:ln>
              <a:noFill/>
            </a:ln>
            <a:effectLst/>
          </c:spPr>
          <c:invertIfNegative val="0"/>
          <c:cat>
            <c:strRef>
              <c:f>'by Career Field_Example'!$A$19:$A$26</c:f>
              <c:strCache>
                <c:ptCount val="8"/>
                <c:pt idx="0">
                  <c:v>Work-based Learning (Diversified)</c:v>
                </c:pt>
                <c:pt idx="1">
                  <c:v>Work-based Learning (ACTE-SPED)</c:v>
                </c:pt>
                <c:pt idx="2">
                  <c:v>Human Services</c:v>
                </c:pt>
                <c:pt idx="3">
                  <c:v>Health Sciences &amp; Technology</c:v>
                </c:pt>
                <c:pt idx="4">
                  <c:v>Engineering, Manufacturing &amp; Technology</c:v>
                </c:pt>
                <c:pt idx="5">
                  <c:v>Business, Management &amp; Administration</c:v>
                </c:pt>
                <c:pt idx="6">
                  <c:v>Arts, Communications &amp; Information Systems</c:v>
                </c:pt>
                <c:pt idx="7">
                  <c:v>Agriculture, Food, and Natural Resources</c:v>
                </c:pt>
              </c:strCache>
            </c:strRef>
          </c:cat>
          <c:val>
            <c:numRef>
              <c:f>'by Career Field_Example'!$B$3:$B$10</c:f>
              <c:numCache>
                <c:formatCode>#,##0</c:formatCode>
                <c:ptCount val="8"/>
                <c:pt idx="0">
                  <c:v>3231</c:v>
                </c:pt>
                <c:pt idx="1">
                  <c:v>1814</c:v>
                </c:pt>
                <c:pt idx="2">
                  <c:v>4848</c:v>
                </c:pt>
                <c:pt idx="3">
                  <c:v>483</c:v>
                </c:pt>
                <c:pt idx="4">
                  <c:v>178</c:v>
                </c:pt>
                <c:pt idx="5">
                  <c:v>3697</c:v>
                </c:pt>
                <c:pt idx="6">
                  <c:v>815</c:v>
                </c:pt>
                <c:pt idx="7">
                  <c:v>1951</c:v>
                </c:pt>
              </c:numCache>
            </c:numRef>
          </c:val>
          <c:extLst>
            <c:ext xmlns:c16="http://schemas.microsoft.com/office/drawing/2014/chart" uri="{C3380CC4-5D6E-409C-BE32-E72D297353CC}">
              <c16:uniqueId val="{00000000-964D-4644-A811-9A2B0AC19ADC}"/>
            </c:ext>
          </c:extLst>
        </c:ser>
        <c:ser>
          <c:idx val="1"/>
          <c:order val="1"/>
          <c:tx>
            <c:strRef>
              <c:f>'by Career Field_Example'!$C$1</c:f>
              <c:strCache>
                <c:ptCount val="1"/>
                <c:pt idx="0">
                  <c:v>Concentrators</c:v>
                </c:pt>
              </c:strCache>
            </c:strRef>
          </c:tx>
          <c:spPr>
            <a:solidFill>
              <a:srgbClr val="92D050"/>
            </a:solidFill>
            <a:ln>
              <a:noFill/>
            </a:ln>
            <a:effectLst/>
          </c:spPr>
          <c:invertIfNegative val="0"/>
          <c:cat>
            <c:strRef>
              <c:f>'by Career Field_Example'!$A$19:$A$26</c:f>
              <c:strCache>
                <c:ptCount val="8"/>
                <c:pt idx="0">
                  <c:v>Work-based Learning (Diversified)</c:v>
                </c:pt>
                <c:pt idx="1">
                  <c:v>Work-based Learning (ACTE-SPED)</c:v>
                </c:pt>
                <c:pt idx="2">
                  <c:v>Human Services</c:v>
                </c:pt>
                <c:pt idx="3">
                  <c:v>Health Sciences &amp; Technology</c:v>
                </c:pt>
                <c:pt idx="4">
                  <c:v>Engineering, Manufacturing &amp; Technology</c:v>
                </c:pt>
                <c:pt idx="5">
                  <c:v>Business, Management &amp; Administration</c:v>
                </c:pt>
                <c:pt idx="6">
                  <c:v>Arts, Communications &amp; Information Systems</c:v>
                </c:pt>
                <c:pt idx="7">
                  <c:v>Agriculture, Food, and Natural Resources</c:v>
                </c:pt>
              </c:strCache>
            </c:strRef>
          </c:cat>
          <c:val>
            <c:numRef>
              <c:f>'by Career Field_Example'!$C$3:$C$10</c:f>
              <c:numCache>
                <c:formatCode>#,##0</c:formatCode>
                <c:ptCount val="8"/>
                <c:pt idx="0">
                  <c:v>3114</c:v>
                </c:pt>
                <c:pt idx="1">
                  <c:v>3241</c:v>
                </c:pt>
                <c:pt idx="2">
                  <c:v>9072</c:v>
                </c:pt>
                <c:pt idx="3">
                  <c:v>368</c:v>
                </c:pt>
                <c:pt idx="4">
                  <c:v>1128</c:v>
                </c:pt>
                <c:pt idx="5">
                  <c:v>10117</c:v>
                </c:pt>
                <c:pt idx="6">
                  <c:v>1185</c:v>
                </c:pt>
                <c:pt idx="7">
                  <c:v>368</c:v>
                </c:pt>
              </c:numCache>
            </c:numRef>
          </c:val>
          <c:extLst>
            <c:ext xmlns:c16="http://schemas.microsoft.com/office/drawing/2014/chart" uri="{C3380CC4-5D6E-409C-BE32-E72D297353CC}">
              <c16:uniqueId val="{00000001-964D-4644-A811-9A2B0AC19ADC}"/>
            </c:ext>
          </c:extLst>
        </c:ser>
        <c:dLbls>
          <c:showLegendKey val="0"/>
          <c:showVal val="0"/>
          <c:showCatName val="0"/>
          <c:showSerName val="0"/>
          <c:showPercent val="0"/>
          <c:showBubbleSize val="0"/>
        </c:dLbls>
        <c:gapWidth val="150"/>
        <c:overlap val="100"/>
        <c:axId val="460084904"/>
        <c:axId val="460090480"/>
      </c:barChart>
      <c:catAx>
        <c:axId val="460084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0090480"/>
        <c:crosses val="autoZero"/>
        <c:auto val="1"/>
        <c:lblAlgn val="ctr"/>
        <c:lblOffset val="100"/>
        <c:noMultiLvlLbl val="0"/>
      </c:catAx>
      <c:valAx>
        <c:axId val="4600904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084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F6E34-46D2-4746-A99F-B639FE91A29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B667E0D2-5CA4-4511-8587-03D88AC9DCD7}">
      <dgm:prSet phldrT="[Text]" custT="1"/>
      <dgm:spPr/>
      <dgm:t>
        <a:bodyPr/>
        <a:lstStyle/>
        <a:p>
          <a:r>
            <a:rPr lang="en-US" sz="2000" b="1" dirty="0" smtClean="0"/>
            <a:t>P-file Data </a:t>
          </a:r>
          <a:r>
            <a:rPr lang="en-US" sz="1800" b="0" dirty="0" smtClean="0"/>
            <a:t>submitted to MDE</a:t>
          </a:r>
          <a:endParaRPr lang="en-US" sz="1800" b="0" dirty="0"/>
        </a:p>
      </dgm:t>
    </dgm:pt>
    <dgm:pt modelId="{D592FCEA-85F7-4398-ADAB-CCA8BEADF0E3}" type="parTrans" cxnId="{30910F25-2EE8-499A-9E0E-8D8977050C44}">
      <dgm:prSet/>
      <dgm:spPr/>
      <dgm:t>
        <a:bodyPr/>
        <a:lstStyle/>
        <a:p>
          <a:endParaRPr lang="en-US"/>
        </a:p>
      </dgm:t>
    </dgm:pt>
    <dgm:pt modelId="{678E5F34-6982-4974-967B-83D167999E4B}" type="sibTrans" cxnId="{30910F25-2EE8-499A-9E0E-8D8977050C44}">
      <dgm:prSet/>
      <dgm:spPr/>
      <dgm:t>
        <a:bodyPr/>
        <a:lstStyle/>
        <a:p>
          <a:endParaRPr lang="en-US"/>
        </a:p>
      </dgm:t>
    </dgm:pt>
    <dgm:pt modelId="{E5DF0561-47D8-4A34-9F42-7BB3B8A325B9}">
      <dgm:prSet phldrT="[Text]" custT="1"/>
      <dgm:spPr/>
      <dgm:t>
        <a:bodyPr/>
        <a:lstStyle/>
        <a:p>
          <a:r>
            <a:rPr lang="en-US" sz="1700" b="1" dirty="0" smtClean="0"/>
            <a:t>MARSS</a:t>
          </a:r>
          <a:endParaRPr lang="en-US" sz="1000" dirty="0"/>
        </a:p>
      </dgm:t>
    </dgm:pt>
    <dgm:pt modelId="{86A4770F-8129-426D-94C6-FEACF674E6AF}" type="parTrans" cxnId="{F988DDBC-86EC-49E6-A1AA-97D670C75C1D}">
      <dgm:prSet/>
      <dgm:spPr/>
      <dgm:t>
        <a:bodyPr/>
        <a:lstStyle/>
        <a:p>
          <a:endParaRPr lang="en-US" dirty="0"/>
        </a:p>
      </dgm:t>
    </dgm:pt>
    <dgm:pt modelId="{3C53305D-39F6-4636-A25E-706C18D61B7B}" type="sibTrans" cxnId="{F988DDBC-86EC-49E6-A1AA-97D670C75C1D}">
      <dgm:prSet/>
      <dgm:spPr/>
      <dgm:t>
        <a:bodyPr/>
        <a:lstStyle/>
        <a:p>
          <a:endParaRPr lang="en-US"/>
        </a:p>
      </dgm:t>
    </dgm:pt>
    <dgm:pt modelId="{C8389596-A692-4680-8261-FD76330A73EB}">
      <dgm:prSet phldrT="[Text]" custT="1"/>
      <dgm:spPr/>
      <dgm:t>
        <a:bodyPr/>
        <a:lstStyle/>
        <a:p>
          <a:r>
            <a:rPr lang="en-US" sz="1700" b="1" dirty="0" smtClean="0"/>
            <a:t>Migrant Flag</a:t>
          </a:r>
          <a:endParaRPr lang="en-US" sz="1700" b="1" dirty="0"/>
        </a:p>
      </dgm:t>
    </dgm:pt>
    <dgm:pt modelId="{F68571FE-CE0E-46EE-A50A-2388DEA69DF0}" type="parTrans" cxnId="{615A29F6-4E35-401C-91B1-A6A8EF577CB0}">
      <dgm:prSet/>
      <dgm:spPr/>
      <dgm:t>
        <a:bodyPr/>
        <a:lstStyle/>
        <a:p>
          <a:endParaRPr lang="en-US"/>
        </a:p>
      </dgm:t>
    </dgm:pt>
    <dgm:pt modelId="{C9C879E4-6BF1-4C9C-B866-739DD79C0647}" type="sibTrans" cxnId="{615A29F6-4E35-401C-91B1-A6A8EF577CB0}">
      <dgm:prSet/>
      <dgm:spPr/>
      <dgm:t>
        <a:bodyPr/>
        <a:lstStyle/>
        <a:p>
          <a:endParaRPr lang="en-US"/>
        </a:p>
      </dgm:t>
    </dgm:pt>
    <dgm:pt modelId="{E9AB61BF-524C-4FA2-9D15-E0449CB736AF}">
      <dgm:prSet phldrT="[Text]" custT="1"/>
      <dgm:spPr/>
      <dgm:t>
        <a:bodyPr/>
        <a:lstStyle/>
        <a:p>
          <a:r>
            <a:rPr lang="en-US" sz="1700" b="1" dirty="0" smtClean="0"/>
            <a:t>SLEDS</a:t>
          </a:r>
          <a:endParaRPr lang="en-US" sz="1200" dirty="0"/>
        </a:p>
      </dgm:t>
    </dgm:pt>
    <dgm:pt modelId="{AC87F1FF-2CFA-4102-B3D7-66FE5A9B6F21}" type="parTrans" cxnId="{5C524937-2A52-4364-94C6-18379E4E4975}">
      <dgm:prSet/>
      <dgm:spPr/>
      <dgm:t>
        <a:bodyPr/>
        <a:lstStyle/>
        <a:p>
          <a:endParaRPr lang="en-US"/>
        </a:p>
      </dgm:t>
    </dgm:pt>
    <dgm:pt modelId="{857206EE-BAE6-44F5-BCAC-BDD6509B21A0}" type="sibTrans" cxnId="{5C524937-2A52-4364-94C6-18379E4E4975}">
      <dgm:prSet/>
      <dgm:spPr/>
      <dgm:t>
        <a:bodyPr/>
        <a:lstStyle/>
        <a:p>
          <a:endParaRPr lang="en-US"/>
        </a:p>
      </dgm:t>
    </dgm:pt>
    <dgm:pt modelId="{D81F74D4-0CD3-46CB-B262-E7285FAC20BE}">
      <dgm:prSet phldrT="[Text]" custT="1"/>
      <dgm:spPr/>
      <dgm:t>
        <a:bodyPr/>
        <a:lstStyle/>
        <a:p>
          <a:pPr>
            <a:lnSpc>
              <a:spcPct val="100000"/>
            </a:lnSpc>
          </a:pPr>
          <a:r>
            <a:rPr lang="en-US" sz="1700" b="1" dirty="0" smtClean="0"/>
            <a:t>MCA/ MTAS</a:t>
          </a:r>
          <a:endParaRPr lang="en-US" sz="1000" dirty="0"/>
        </a:p>
      </dgm:t>
    </dgm:pt>
    <dgm:pt modelId="{08071EF7-EA02-4C41-8BCE-06AB4F850114}" type="parTrans" cxnId="{1E7B1DAC-B96C-4855-B4DA-B8370F0287D9}">
      <dgm:prSet/>
      <dgm:spPr/>
      <dgm:t>
        <a:bodyPr/>
        <a:lstStyle/>
        <a:p>
          <a:endParaRPr lang="en-US"/>
        </a:p>
      </dgm:t>
    </dgm:pt>
    <dgm:pt modelId="{AE5BB6C1-D25D-4AA2-83AF-470C0A4E91A4}" type="sibTrans" cxnId="{1E7B1DAC-B96C-4855-B4DA-B8370F0287D9}">
      <dgm:prSet/>
      <dgm:spPr/>
      <dgm:t>
        <a:bodyPr/>
        <a:lstStyle/>
        <a:p>
          <a:endParaRPr lang="en-US"/>
        </a:p>
      </dgm:t>
    </dgm:pt>
    <dgm:pt modelId="{A9B2CB2E-7A23-4238-A33C-CF212E4255A3}">
      <dgm:prSet phldrT="[Text]"/>
      <dgm:spPr>
        <a:solidFill>
          <a:schemeClr val="accent2"/>
        </a:solidFill>
      </dgm:spPr>
      <dgm:t>
        <a:bodyPr/>
        <a:lstStyle/>
        <a:p>
          <a:r>
            <a:rPr lang="en-US" b="1" dirty="0" err="1" smtClean="0"/>
            <a:t>Dept</a:t>
          </a:r>
          <a:r>
            <a:rPr lang="en-US" b="1" dirty="0" smtClean="0"/>
            <a:t> of Health</a:t>
          </a:r>
          <a:endParaRPr lang="en-US" dirty="0"/>
        </a:p>
      </dgm:t>
    </dgm:pt>
    <dgm:pt modelId="{5EC19C5A-2BA1-436E-8094-529B69435FD8}" type="parTrans" cxnId="{7A3E64F9-4C69-465D-9794-52C548428A65}">
      <dgm:prSet/>
      <dgm:spPr/>
      <dgm:t>
        <a:bodyPr/>
        <a:lstStyle/>
        <a:p>
          <a:endParaRPr lang="en-US"/>
        </a:p>
      </dgm:t>
    </dgm:pt>
    <dgm:pt modelId="{28E29C82-57B1-4A8E-9D5C-574BE6422F31}" type="sibTrans" cxnId="{7A3E64F9-4C69-465D-9794-52C548428A65}">
      <dgm:prSet/>
      <dgm:spPr/>
      <dgm:t>
        <a:bodyPr/>
        <a:lstStyle/>
        <a:p>
          <a:endParaRPr lang="en-US"/>
        </a:p>
      </dgm:t>
    </dgm:pt>
    <dgm:pt modelId="{D44A8E13-601A-4A91-86AC-3A61E266809E}" type="pres">
      <dgm:prSet presAssocID="{D2AF6E34-46D2-4746-A99F-B639FE91A29C}" presName="cycle" presStyleCnt="0">
        <dgm:presLayoutVars>
          <dgm:chMax val="1"/>
          <dgm:dir/>
          <dgm:animLvl val="ctr"/>
          <dgm:resizeHandles val="exact"/>
        </dgm:presLayoutVars>
      </dgm:prSet>
      <dgm:spPr/>
      <dgm:t>
        <a:bodyPr/>
        <a:lstStyle/>
        <a:p>
          <a:endParaRPr lang="en-US"/>
        </a:p>
      </dgm:t>
    </dgm:pt>
    <dgm:pt modelId="{D080C05F-3A15-4DEF-8C47-C4EFFC3F11F2}" type="pres">
      <dgm:prSet presAssocID="{B667E0D2-5CA4-4511-8587-03D88AC9DCD7}" presName="centerShape" presStyleLbl="node0" presStyleIdx="0" presStyleCnt="1" custScaleX="137153" custScaleY="142233"/>
      <dgm:spPr/>
      <dgm:t>
        <a:bodyPr/>
        <a:lstStyle/>
        <a:p>
          <a:endParaRPr lang="en-US"/>
        </a:p>
      </dgm:t>
    </dgm:pt>
    <dgm:pt modelId="{0C689386-82DB-4B85-A60A-831ADF899EC8}" type="pres">
      <dgm:prSet presAssocID="{86A4770F-8129-426D-94C6-FEACF674E6AF}" presName="Name9" presStyleLbl="parChTrans1D2" presStyleIdx="0" presStyleCnt="5"/>
      <dgm:spPr/>
      <dgm:t>
        <a:bodyPr/>
        <a:lstStyle/>
        <a:p>
          <a:endParaRPr lang="en-US"/>
        </a:p>
      </dgm:t>
    </dgm:pt>
    <dgm:pt modelId="{BC56B602-B43D-432F-AB3A-5788E5567766}" type="pres">
      <dgm:prSet presAssocID="{86A4770F-8129-426D-94C6-FEACF674E6AF}" presName="connTx" presStyleLbl="parChTrans1D2" presStyleIdx="0" presStyleCnt="5"/>
      <dgm:spPr/>
      <dgm:t>
        <a:bodyPr/>
        <a:lstStyle/>
        <a:p>
          <a:endParaRPr lang="en-US"/>
        </a:p>
      </dgm:t>
    </dgm:pt>
    <dgm:pt modelId="{AD0D170C-82AA-43C6-A084-D750C767A729}" type="pres">
      <dgm:prSet presAssocID="{E5DF0561-47D8-4A34-9F42-7BB3B8A325B9}" presName="node" presStyleLbl="node1" presStyleIdx="0" presStyleCnt="5">
        <dgm:presLayoutVars>
          <dgm:bulletEnabled val="1"/>
        </dgm:presLayoutVars>
      </dgm:prSet>
      <dgm:spPr/>
      <dgm:t>
        <a:bodyPr/>
        <a:lstStyle/>
        <a:p>
          <a:endParaRPr lang="en-US"/>
        </a:p>
      </dgm:t>
    </dgm:pt>
    <dgm:pt modelId="{11D5DBEF-CCE7-454F-9305-9CFA6BB9A772}" type="pres">
      <dgm:prSet presAssocID="{F68571FE-CE0E-46EE-A50A-2388DEA69DF0}" presName="Name9" presStyleLbl="parChTrans1D2" presStyleIdx="1" presStyleCnt="5"/>
      <dgm:spPr/>
      <dgm:t>
        <a:bodyPr/>
        <a:lstStyle/>
        <a:p>
          <a:endParaRPr lang="en-US"/>
        </a:p>
      </dgm:t>
    </dgm:pt>
    <dgm:pt modelId="{FE2DE5E5-40EE-417E-906C-6FA0DA4A5A62}" type="pres">
      <dgm:prSet presAssocID="{F68571FE-CE0E-46EE-A50A-2388DEA69DF0}" presName="connTx" presStyleLbl="parChTrans1D2" presStyleIdx="1" presStyleCnt="5"/>
      <dgm:spPr/>
      <dgm:t>
        <a:bodyPr/>
        <a:lstStyle/>
        <a:p>
          <a:endParaRPr lang="en-US"/>
        </a:p>
      </dgm:t>
    </dgm:pt>
    <dgm:pt modelId="{94E6F140-D49F-403D-9920-2D666A3538ED}" type="pres">
      <dgm:prSet presAssocID="{C8389596-A692-4680-8261-FD76330A73EB}" presName="node" presStyleLbl="node1" presStyleIdx="1" presStyleCnt="5">
        <dgm:presLayoutVars>
          <dgm:bulletEnabled val="1"/>
        </dgm:presLayoutVars>
      </dgm:prSet>
      <dgm:spPr/>
      <dgm:t>
        <a:bodyPr/>
        <a:lstStyle/>
        <a:p>
          <a:endParaRPr lang="en-US"/>
        </a:p>
      </dgm:t>
    </dgm:pt>
    <dgm:pt modelId="{D3CE0613-9B70-4BDA-85F5-74944F0F3EBC}" type="pres">
      <dgm:prSet presAssocID="{AC87F1FF-2CFA-4102-B3D7-66FE5A9B6F21}" presName="Name9" presStyleLbl="parChTrans1D2" presStyleIdx="2" presStyleCnt="5"/>
      <dgm:spPr/>
      <dgm:t>
        <a:bodyPr/>
        <a:lstStyle/>
        <a:p>
          <a:endParaRPr lang="en-US"/>
        </a:p>
      </dgm:t>
    </dgm:pt>
    <dgm:pt modelId="{34A75A83-FB94-496A-B071-FCB83565828D}" type="pres">
      <dgm:prSet presAssocID="{AC87F1FF-2CFA-4102-B3D7-66FE5A9B6F21}" presName="connTx" presStyleLbl="parChTrans1D2" presStyleIdx="2" presStyleCnt="5"/>
      <dgm:spPr/>
      <dgm:t>
        <a:bodyPr/>
        <a:lstStyle/>
        <a:p>
          <a:endParaRPr lang="en-US"/>
        </a:p>
      </dgm:t>
    </dgm:pt>
    <dgm:pt modelId="{8704FD7B-AB6A-4502-8E42-A2E9F147043A}" type="pres">
      <dgm:prSet presAssocID="{E9AB61BF-524C-4FA2-9D15-E0449CB736AF}" presName="node" presStyleLbl="node1" presStyleIdx="2" presStyleCnt="5">
        <dgm:presLayoutVars>
          <dgm:bulletEnabled val="1"/>
        </dgm:presLayoutVars>
      </dgm:prSet>
      <dgm:spPr/>
      <dgm:t>
        <a:bodyPr/>
        <a:lstStyle/>
        <a:p>
          <a:endParaRPr lang="en-US"/>
        </a:p>
      </dgm:t>
    </dgm:pt>
    <dgm:pt modelId="{5DD6BD3A-155E-44EA-A8E7-153883827105}" type="pres">
      <dgm:prSet presAssocID="{5EC19C5A-2BA1-436E-8094-529B69435FD8}" presName="Name9" presStyleLbl="parChTrans1D2" presStyleIdx="3" presStyleCnt="5"/>
      <dgm:spPr/>
      <dgm:t>
        <a:bodyPr/>
        <a:lstStyle/>
        <a:p>
          <a:endParaRPr lang="en-US"/>
        </a:p>
      </dgm:t>
    </dgm:pt>
    <dgm:pt modelId="{DF09E9D5-42F8-4790-B996-E6E2E4A02C99}" type="pres">
      <dgm:prSet presAssocID="{5EC19C5A-2BA1-436E-8094-529B69435FD8}" presName="connTx" presStyleLbl="parChTrans1D2" presStyleIdx="3" presStyleCnt="5"/>
      <dgm:spPr/>
      <dgm:t>
        <a:bodyPr/>
        <a:lstStyle/>
        <a:p>
          <a:endParaRPr lang="en-US"/>
        </a:p>
      </dgm:t>
    </dgm:pt>
    <dgm:pt modelId="{6EF6E65B-62AF-46AF-A101-50B1E87E1057}" type="pres">
      <dgm:prSet presAssocID="{A9B2CB2E-7A23-4238-A33C-CF212E4255A3}" presName="node" presStyleLbl="node1" presStyleIdx="3" presStyleCnt="5">
        <dgm:presLayoutVars>
          <dgm:bulletEnabled val="1"/>
        </dgm:presLayoutVars>
      </dgm:prSet>
      <dgm:spPr/>
      <dgm:t>
        <a:bodyPr/>
        <a:lstStyle/>
        <a:p>
          <a:endParaRPr lang="en-US"/>
        </a:p>
      </dgm:t>
    </dgm:pt>
    <dgm:pt modelId="{36F14D43-0549-44CA-B53E-F618921843C9}" type="pres">
      <dgm:prSet presAssocID="{08071EF7-EA02-4C41-8BCE-06AB4F850114}" presName="Name9" presStyleLbl="parChTrans1D2" presStyleIdx="4" presStyleCnt="5"/>
      <dgm:spPr/>
      <dgm:t>
        <a:bodyPr/>
        <a:lstStyle/>
        <a:p>
          <a:endParaRPr lang="en-US"/>
        </a:p>
      </dgm:t>
    </dgm:pt>
    <dgm:pt modelId="{97E1D3F5-9E80-42B2-BA24-91FA0498B332}" type="pres">
      <dgm:prSet presAssocID="{08071EF7-EA02-4C41-8BCE-06AB4F850114}" presName="connTx" presStyleLbl="parChTrans1D2" presStyleIdx="4" presStyleCnt="5"/>
      <dgm:spPr/>
      <dgm:t>
        <a:bodyPr/>
        <a:lstStyle/>
        <a:p>
          <a:endParaRPr lang="en-US"/>
        </a:p>
      </dgm:t>
    </dgm:pt>
    <dgm:pt modelId="{EE189D16-5A79-4DBF-9665-8DFB84C440AC}" type="pres">
      <dgm:prSet presAssocID="{D81F74D4-0CD3-46CB-B262-E7285FAC20BE}" presName="node" presStyleLbl="node1" presStyleIdx="4" presStyleCnt="5">
        <dgm:presLayoutVars>
          <dgm:bulletEnabled val="1"/>
        </dgm:presLayoutVars>
      </dgm:prSet>
      <dgm:spPr/>
      <dgm:t>
        <a:bodyPr/>
        <a:lstStyle/>
        <a:p>
          <a:endParaRPr lang="en-US"/>
        </a:p>
      </dgm:t>
    </dgm:pt>
  </dgm:ptLst>
  <dgm:cxnLst>
    <dgm:cxn modelId="{49B46A75-1F6C-4F74-AD47-51F2EAA6F7E5}" type="presOf" srcId="{08071EF7-EA02-4C41-8BCE-06AB4F850114}" destId="{36F14D43-0549-44CA-B53E-F618921843C9}" srcOrd="0" destOrd="0" presId="urn:microsoft.com/office/officeart/2005/8/layout/radial1"/>
    <dgm:cxn modelId="{E1C85C9A-34A6-4127-B862-6008CD54D7C2}" type="presOf" srcId="{AC87F1FF-2CFA-4102-B3D7-66FE5A9B6F21}" destId="{34A75A83-FB94-496A-B071-FCB83565828D}" srcOrd="1" destOrd="0" presId="urn:microsoft.com/office/officeart/2005/8/layout/radial1"/>
    <dgm:cxn modelId="{012A44F0-8B91-426E-AC40-1B5E1171F581}" type="presOf" srcId="{A9B2CB2E-7A23-4238-A33C-CF212E4255A3}" destId="{6EF6E65B-62AF-46AF-A101-50B1E87E1057}" srcOrd="0" destOrd="0" presId="urn:microsoft.com/office/officeart/2005/8/layout/radial1"/>
    <dgm:cxn modelId="{E6DC6110-8105-4F62-A2D2-96B2841DA0AE}" type="presOf" srcId="{F68571FE-CE0E-46EE-A50A-2388DEA69DF0}" destId="{11D5DBEF-CCE7-454F-9305-9CFA6BB9A772}" srcOrd="0" destOrd="0" presId="urn:microsoft.com/office/officeart/2005/8/layout/radial1"/>
    <dgm:cxn modelId="{D0B5BC80-B6D8-411A-AAF4-BA1539872197}" type="presOf" srcId="{D2AF6E34-46D2-4746-A99F-B639FE91A29C}" destId="{D44A8E13-601A-4A91-86AC-3A61E266809E}" srcOrd="0" destOrd="0" presId="urn:microsoft.com/office/officeart/2005/8/layout/radial1"/>
    <dgm:cxn modelId="{615A29F6-4E35-401C-91B1-A6A8EF577CB0}" srcId="{B667E0D2-5CA4-4511-8587-03D88AC9DCD7}" destId="{C8389596-A692-4680-8261-FD76330A73EB}" srcOrd="1" destOrd="0" parTransId="{F68571FE-CE0E-46EE-A50A-2388DEA69DF0}" sibTransId="{C9C879E4-6BF1-4C9C-B866-739DD79C0647}"/>
    <dgm:cxn modelId="{7A3E64F9-4C69-465D-9794-52C548428A65}" srcId="{B667E0D2-5CA4-4511-8587-03D88AC9DCD7}" destId="{A9B2CB2E-7A23-4238-A33C-CF212E4255A3}" srcOrd="3" destOrd="0" parTransId="{5EC19C5A-2BA1-436E-8094-529B69435FD8}" sibTransId="{28E29C82-57B1-4A8E-9D5C-574BE6422F31}"/>
    <dgm:cxn modelId="{C14E1E12-37CE-43A0-B440-58DBE6BF393D}" type="presOf" srcId="{5EC19C5A-2BA1-436E-8094-529B69435FD8}" destId="{5DD6BD3A-155E-44EA-A8E7-153883827105}" srcOrd="0" destOrd="0" presId="urn:microsoft.com/office/officeart/2005/8/layout/radial1"/>
    <dgm:cxn modelId="{47977F0C-13E7-447A-A6FA-A3F1EF8472C9}" type="presOf" srcId="{C8389596-A692-4680-8261-FD76330A73EB}" destId="{94E6F140-D49F-403D-9920-2D666A3538ED}" srcOrd="0" destOrd="0" presId="urn:microsoft.com/office/officeart/2005/8/layout/radial1"/>
    <dgm:cxn modelId="{8A0179F2-37AF-4703-BD43-EF50B7CBEAD8}" type="presOf" srcId="{08071EF7-EA02-4C41-8BCE-06AB4F850114}" destId="{97E1D3F5-9E80-42B2-BA24-91FA0498B332}" srcOrd="1" destOrd="0" presId="urn:microsoft.com/office/officeart/2005/8/layout/radial1"/>
    <dgm:cxn modelId="{CE0B27DF-1548-48D7-8D33-377CD5F69A81}" type="presOf" srcId="{F68571FE-CE0E-46EE-A50A-2388DEA69DF0}" destId="{FE2DE5E5-40EE-417E-906C-6FA0DA4A5A62}" srcOrd="1" destOrd="0" presId="urn:microsoft.com/office/officeart/2005/8/layout/radial1"/>
    <dgm:cxn modelId="{5C524937-2A52-4364-94C6-18379E4E4975}" srcId="{B667E0D2-5CA4-4511-8587-03D88AC9DCD7}" destId="{E9AB61BF-524C-4FA2-9D15-E0449CB736AF}" srcOrd="2" destOrd="0" parTransId="{AC87F1FF-2CFA-4102-B3D7-66FE5A9B6F21}" sibTransId="{857206EE-BAE6-44F5-BCAC-BDD6509B21A0}"/>
    <dgm:cxn modelId="{F988DDBC-86EC-49E6-A1AA-97D670C75C1D}" srcId="{B667E0D2-5CA4-4511-8587-03D88AC9DCD7}" destId="{E5DF0561-47D8-4A34-9F42-7BB3B8A325B9}" srcOrd="0" destOrd="0" parTransId="{86A4770F-8129-426D-94C6-FEACF674E6AF}" sibTransId="{3C53305D-39F6-4636-A25E-706C18D61B7B}"/>
    <dgm:cxn modelId="{1E7B1DAC-B96C-4855-B4DA-B8370F0287D9}" srcId="{B667E0D2-5CA4-4511-8587-03D88AC9DCD7}" destId="{D81F74D4-0CD3-46CB-B262-E7285FAC20BE}" srcOrd="4" destOrd="0" parTransId="{08071EF7-EA02-4C41-8BCE-06AB4F850114}" sibTransId="{AE5BB6C1-D25D-4AA2-83AF-470C0A4E91A4}"/>
    <dgm:cxn modelId="{EE21B130-75BD-4030-8B0D-8A8B699FD992}" type="presOf" srcId="{B667E0D2-5CA4-4511-8587-03D88AC9DCD7}" destId="{D080C05F-3A15-4DEF-8C47-C4EFFC3F11F2}" srcOrd="0" destOrd="0" presId="urn:microsoft.com/office/officeart/2005/8/layout/radial1"/>
    <dgm:cxn modelId="{1E1A57F4-1110-44A5-A2C8-948B0471B1B3}" type="presOf" srcId="{D81F74D4-0CD3-46CB-B262-E7285FAC20BE}" destId="{EE189D16-5A79-4DBF-9665-8DFB84C440AC}" srcOrd="0" destOrd="0" presId="urn:microsoft.com/office/officeart/2005/8/layout/radial1"/>
    <dgm:cxn modelId="{04F17F1C-B5F8-41A6-B7C0-8789B9434789}" type="presOf" srcId="{E9AB61BF-524C-4FA2-9D15-E0449CB736AF}" destId="{8704FD7B-AB6A-4502-8E42-A2E9F147043A}" srcOrd="0" destOrd="0" presId="urn:microsoft.com/office/officeart/2005/8/layout/radial1"/>
    <dgm:cxn modelId="{55965529-D108-4414-A8D5-D9D53625F219}" type="presOf" srcId="{86A4770F-8129-426D-94C6-FEACF674E6AF}" destId="{0C689386-82DB-4B85-A60A-831ADF899EC8}" srcOrd="0" destOrd="0" presId="urn:microsoft.com/office/officeart/2005/8/layout/radial1"/>
    <dgm:cxn modelId="{B01C773A-0388-4A43-8542-06E2AF8BF54F}" type="presOf" srcId="{AC87F1FF-2CFA-4102-B3D7-66FE5A9B6F21}" destId="{D3CE0613-9B70-4BDA-85F5-74944F0F3EBC}" srcOrd="0" destOrd="0" presId="urn:microsoft.com/office/officeart/2005/8/layout/radial1"/>
    <dgm:cxn modelId="{5BA74B93-76F9-43FF-ABBD-7773A78EA0D2}" type="presOf" srcId="{86A4770F-8129-426D-94C6-FEACF674E6AF}" destId="{BC56B602-B43D-432F-AB3A-5788E5567766}" srcOrd="1" destOrd="0" presId="urn:microsoft.com/office/officeart/2005/8/layout/radial1"/>
    <dgm:cxn modelId="{E00DF2CA-F674-49AD-B446-9999FC5B4C6E}" type="presOf" srcId="{E5DF0561-47D8-4A34-9F42-7BB3B8A325B9}" destId="{AD0D170C-82AA-43C6-A084-D750C767A729}" srcOrd="0" destOrd="0" presId="urn:microsoft.com/office/officeart/2005/8/layout/radial1"/>
    <dgm:cxn modelId="{30910F25-2EE8-499A-9E0E-8D8977050C44}" srcId="{D2AF6E34-46D2-4746-A99F-B639FE91A29C}" destId="{B667E0D2-5CA4-4511-8587-03D88AC9DCD7}" srcOrd="0" destOrd="0" parTransId="{D592FCEA-85F7-4398-ADAB-CCA8BEADF0E3}" sibTransId="{678E5F34-6982-4974-967B-83D167999E4B}"/>
    <dgm:cxn modelId="{0AE9B20B-78A4-4C95-A732-1BDC3A8E07B6}" type="presOf" srcId="{5EC19C5A-2BA1-436E-8094-529B69435FD8}" destId="{DF09E9D5-42F8-4790-B996-E6E2E4A02C99}" srcOrd="1" destOrd="0" presId="urn:microsoft.com/office/officeart/2005/8/layout/radial1"/>
    <dgm:cxn modelId="{C27C7310-78B8-46C2-BED8-7A49C90E6EC6}" type="presParOf" srcId="{D44A8E13-601A-4A91-86AC-3A61E266809E}" destId="{D080C05F-3A15-4DEF-8C47-C4EFFC3F11F2}" srcOrd="0" destOrd="0" presId="urn:microsoft.com/office/officeart/2005/8/layout/radial1"/>
    <dgm:cxn modelId="{E50BD348-BCF4-455E-B713-66389A37CC1A}" type="presParOf" srcId="{D44A8E13-601A-4A91-86AC-3A61E266809E}" destId="{0C689386-82DB-4B85-A60A-831ADF899EC8}" srcOrd="1" destOrd="0" presId="urn:microsoft.com/office/officeart/2005/8/layout/radial1"/>
    <dgm:cxn modelId="{5ADD3929-DEC1-4837-A8A7-76D91587A492}" type="presParOf" srcId="{0C689386-82DB-4B85-A60A-831ADF899EC8}" destId="{BC56B602-B43D-432F-AB3A-5788E5567766}" srcOrd="0" destOrd="0" presId="urn:microsoft.com/office/officeart/2005/8/layout/radial1"/>
    <dgm:cxn modelId="{2053B9B2-5FB3-42DA-80E3-E47E42398EE8}" type="presParOf" srcId="{D44A8E13-601A-4A91-86AC-3A61E266809E}" destId="{AD0D170C-82AA-43C6-A084-D750C767A729}" srcOrd="2" destOrd="0" presId="urn:microsoft.com/office/officeart/2005/8/layout/radial1"/>
    <dgm:cxn modelId="{13929A6E-E35F-464F-A915-0CC7B308F3C3}" type="presParOf" srcId="{D44A8E13-601A-4A91-86AC-3A61E266809E}" destId="{11D5DBEF-CCE7-454F-9305-9CFA6BB9A772}" srcOrd="3" destOrd="0" presId="urn:microsoft.com/office/officeart/2005/8/layout/radial1"/>
    <dgm:cxn modelId="{ECE75F43-5C9F-41C8-A389-A289BB012C2F}" type="presParOf" srcId="{11D5DBEF-CCE7-454F-9305-9CFA6BB9A772}" destId="{FE2DE5E5-40EE-417E-906C-6FA0DA4A5A62}" srcOrd="0" destOrd="0" presId="urn:microsoft.com/office/officeart/2005/8/layout/radial1"/>
    <dgm:cxn modelId="{486D0C32-3E59-4E17-8F6D-7BDC66862837}" type="presParOf" srcId="{D44A8E13-601A-4A91-86AC-3A61E266809E}" destId="{94E6F140-D49F-403D-9920-2D666A3538ED}" srcOrd="4" destOrd="0" presId="urn:microsoft.com/office/officeart/2005/8/layout/radial1"/>
    <dgm:cxn modelId="{9C3A3619-235D-4708-9C9C-4A01C5D54F7F}" type="presParOf" srcId="{D44A8E13-601A-4A91-86AC-3A61E266809E}" destId="{D3CE0613-9B70-4BDA-85F5-74944F0F3EBC}" srcOrd="5" destOrd="0" presId="urn:microsoft.com/office/officeart/2005/8/layout/radial1"/>
    <dgm:cxn modelId="{AFEC376C-3818-476B-BA8A-301C36FB883A}" type="presParOf" srcId="{D3CE0613-9B70-4BDA-85F5-74944F0F3EBC}" destId="{34A75A83-FB94-496A-B071-FCB83565828D}" srcOrd="0" destOrd="0" presId="urn:microsoft.com/office/officeart/2005/8/layout/radial1"/>
    <dgm:cxn modelId="{870FFADE-72F9-437D-AD1D-0F32011FBB37}" type="presParOf" srcId="{D44A8E13-601A-4A91-86AC-3A61E266809E}" destId="{8704FD7B-AB6A-4502-8E42-A2E9F147043A}" srcOrd="6" destOrd="0" presId="urn:microsoft.com/office/officeart/2005/8/layout/radial1"/>
    <dgm:cxn modelId="{4695BAE1-8E7D-4B3A-A5B1-3CBB65D9B6BC}" type="presParOf" srcId="{D44A8E13-601A-4A91-86AC-3A61E266809E}" destId="{5DD6BD3A-155E-44EA-A8E7-153883827105}" srcOrd="7" destOrd="0" presId="urn:microsoft.com/office/officeart/2005/8/layout/radial1"/>
    <dgm:cxn modelId="{82887C20-1B03-4DDA-80D9-9A4C4C93CABB}" type="presParOf" srcId="{5DD6BD3A-155E-44EA-A8E7-153883827105}" destId="{DF09E9D5-42F8-4790-B996-E6E2E4A02C99}" srcOrd="0" destOrd="0" presId="urn:microsoft.com/office/officeart/2005/8/layout/radial1"/>
    <dgm:cxn modelId="{6DD8C17F-0DAB-48DE-BB5A-486DB5DCE6F1}" type="presParOf" srcId="{D44A8E13-601A-4A91-86AC-3A61E266809E}" destId="{6EF6E65B-62AF-46AF-A101-50B1E87E1057}" srcOrd="8" destOrd="0" presId="urn:microsoft.com/office/officeart/2005/8/layout/radial1"/>
    <dgm:cxn modelId="{F64CD273-C927-4F18-AC00-ED8338EAA06F}" type="presParOf" srcId="{D44A8E13-601A-4A91-86AC-3A61E266809E}" destId="{36F14D43-0549-44CA-B53E-F618921843C9}" srcOrd="9" destOrd="0" presId="urn:microsoft.com/office/officeart/2005/8/layout/radial1"/>
    <dgm:cxn modelId="{7C16F74C-D230-41B7-B4CB-D83948B0444C}" type="presParOf" srcId="{36F14D43-0549-44CA-B53E-F618921843C9}" destId="{97E1D3F5-9E80-42B2-BA24-91FA0498B332}" srcOrd="0" destOrd="0" presId="urn:microsoft.com/office/officeart/2005/8/layout/radial1"/>
    <dgm:cxn modelId="{66BDA309-D592-4784-AA49-07492B408706}" type="presParOf" srcId="{D44A8E13-601A-4A91-86AC-3A61E266809E}" destId="{EE189D16-5A79-4DBF-9665-8DFB84C440A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0C05F-3A15-4DEF-8C47-C4EFFC3F11F2}">
      <dsp:nvSpPr>
        <dsp:cNvPr id="0" name=""/>
        <dsp:cNvSpPr/>
      </dsp:nvSpPr>
      <dsp:spPr>
        <a:xfrm>
          <a:off x="1370873" y="1599191"/>
          <a:ext cx="1763016" cy="182831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P-file Data </a:t>
          </a:r>
          <a:r>
            <a:rPr lang="en-US" sz="1800" b="0" kern="1200" dirty="0" smtClean="0"/>
            <a:t>submitted to MDE</a:t>
          </a:r>
          <a:endParaRPr lang="en-US" sz="1800" b="0" kern="1200" dirty="0"/>
        </a:p>
      </dsp:txBody>
      <dsp:txXfrm>
        <a:off x="1629061" y="1866942"/>
        <a:ext cx="1246640" cy="1292814"/>
      </dsp:txXfrm>
    </dsp:sp>
    <dsp:sp modelId="{0C689386-82DB-4B85-A60A-831ADF899EC8}">
      <dsp:nvSpPr>
        <dsp:cNvPr id="0" name=""/>
        <dsp:cNvSpPr/>
      </dsp:nvSpPr>
      <dsp:spPr>
        <a:xfrm rot="16200000">
          <a:off x="2193753" y="1514881"/>
          <a:ext cx="117256" cy="51363"/>
        </a:xfrm>
        <a:custGeom>
          <a:avLst/>
          <a:gdLst/>
          <a:ahLst/>
          <a:cxnLst/>
          <a:rect l="0" t="0" r="0" b="0"/>
          <a:pathLst>
            <a:path>
              <a:moveTo>
                <a:pt x="0" y="25681"/>
              </a:moveTo>
              <a:lnTo>
                <a:pt x="117256" y="2568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249450" y="1537631"/>
        <a:ext cx="5862" cy="5862"/>
      </dsp:txXfrm>
    </dsp:sp>
    <dsp:sp modelId="{AD0D170C-82AA-43C6-A084-D750C767A729}">
      <dsp:nvSpPr>
        <dsp:cNvPr id="0" name=""/>
        <dsp:cNvSpPr/>
      </dsp:nvSpPr>
      <dsp:spPr>
        <a:xfrm>
          <a:off x="1609662" y="196497"/>
          <a:ext cx="1285437" cy="128543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MARSS</a:t>
          </a:r>
          <a:endParaRPr lang="en-US" sz="1000" kern="1200" dirty="0"/>
        </a:p>
      </dsp:txBody>
      <dsp:txXfrm>
        <a:off x="1797910" y="384745"/>
        <a:ext cx="908941" cy="908941"/>
      </dsp:txXfrm>
    </dsp:sp>
    <dsp:sp modelId="{11D5DBEF-CCE7-454F-9305-9CFA6BB9A772}">
      <dsp:nvSpPr>
        <dsp:cNvPr id="0" name=""/>
        <dsp:cNvSpPr/>
      </dsp:nvSpPr>
      <dsp:spPr>
        <a:xfrm rot="20520000">
          <a:off x="3089972" y="2191646"/>
          <a:ext cx="146938" cy="51363"/>
        </a:xfrm>
        <a:custGeom>
          <a:avLst/>
          <a:gdLst/>
          <a:ahLst/>
          <a:cxnLst/>
          <a:rect l="0" t="0" r="0" b="0"/>
          <a:pathLst>
            <a:path>
              <a:moveTo>
                <a:pt x="0" y="25681"/>
              </a:moveTo>
              <a:lnTo>
                <a:pt x="146938" y="2568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9767" y="2213654"/>
        <a:ext cx="7346" cy="7346"/>
      </dsp:txXfrm>
    </dsp:sp>
    <dsp:sp modelId="{94E6F140-D49F-403D-9920-2D666A3538ED}">
      <dsp:nvSpPr>
        <dsp:cNvPr id="0" name=""/>
        <dsp:cNvSpPr/>
      </dsp:nvSpPr>
      <dsp:spPr>
        <a:xfrm>
          <a:off x="3201857" y="1353295"/>
          <a:ext cx="1285437" cy="128543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Migrant Flag</a:t>
          </a:r>
          <a:endParaRPr lang="en-US" sz="1700" b="1" kern="1200" dirty="0"/>
        </a:p>
      </dsp:txBody>
      <dsp:txXfrm>
        <a:off x="3390105" y="1541543"/>
        <a:ext cx="908941" cy="908941"/>
      </dsp:txXfrm>
    </dsp:sp>
    <dsp:sp modelId="{D3CE0613-9B70-4BDA-85F5-74944F0F3EBC}">
      <dsp:nvSpPr>
        <dsp:cNvPr id="0" name=""/>
        <dsp:cNvSpPr/>
      </dsp:nvSpPr>
      <dsp:spPr>
        <a:xfrm rot="3240000">
          <a:off x="2756264" y="3269941"/>
          <a:ext cx="128942" cy="51363"/>
        </a:xfrm>
        <a:custGeom>
          <a:avLst/>
          <a:gdLst/>
          <a:ahLst/>
          <a:cxnLst/>
          <a:rect l="0" t="0" r="0" b="0"/>
          <a:pathLst>
            <a:path>
              <a:moveTo>
                <a:pt x="0" y="25681"/>
              </a:moveTo>
              <a:lnTo>
                <a:pt x="128942" y="2568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17512" y="3292399"/>
        <a:ext cx="6447" cy="6447"/>
      </dsp:txXfrm>
    </dsp:sp>
    <dsp:sp modelId="{8704FD7B-AB6A-4502-8E42-A2E9F147043A}">
      <dsp:nvSpPr>
        <dsp:cNvPr id="0" name=""/>
        <dsp:cNvSpPr/>
      </dsp:nvSpPr>
      <dsp:spPr>
        <a:xfrm>
          <a:off x="2593693" y="3225032"/>
          <a:ext cx="1285437" cy="128543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SLEDS</a:t>
          </a:r>
          <a:endParaRPr lang="en-US" sz="1200" kern="1200" dirty="0"/>
        </a:p>
      </dsp:txBody>
      <dsp:txXfrm>
        <a:off x="2781941" y="3413280"/>
        <a:ext cx="908941" cy="908941"/>
      </dsp:txXfrm>
    </dsp:sp>
    <dsp:sp modelId="{5DD6BD3A-155E-44EA-A8E7-153883827105}">
      <dsp:nvSpPr>
        <dsp:cNvPr id="0" name=""/>
        <dsp:cNvSpPr/>
      </dsp:nvSpPr>
      <dsp:spPr>
        <a:xfrm rot="7560000">
          <a:off x="1619555" y="3269941"/>
          <a:ext cx="128942" cy="51363"/>
        </a:xfrm>
        <a:custGeom>
          <a:avLst/>
          <a:gdLst/>
          <a:ahLst/>
          <a:cxnLst/>
          <a:rect l="0" t="0" r="0" b="0"/>
          <a:pathLst>
            <a:path>
              <a:moveTo>
                <a:pt x="0" y="25681"/>
              </a:moveTo>
              <a:lnTo>
                <a:pt x="128942" y="2568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80803" y="3292399"/>
        <a:ext cx="6447" cy="6447"/>
      </dsp:txXfrm>
    </dsp:sp>
    <dsp:sp modelId="{6EF6E65B-62AF-46AF-A101-50B1E87E1057}">
      <dsp:nvSpPr>
        <dsp:cNvPr id="0" name=""/>
        <dsp:cNvSpPr/>
      </dsp:nvSpPr>
      <dsp:spPr>
        <a:xfrm>
          <a:off x="625631" y="3225032"/>
          <a:ext cx="1285437" cy="1285437"/>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err="1" smtClean="0"/>
            <a:t>Dept</a:t>
          </a:r>
          <a:r>
            <a:rPr lang="en-US" sz="2200" b="1" kern="1200" dirty="0" smtClean="0"/>
            <a:t> of Health</a:t>
          </a:r>
          <a:endParaRPr lang="en-US" sz="2200" kern="1200" dirty="0"/>
        </a:p>
      </dsp:txBody>
      <dsp:txXfrm>
        <a:off x="813879" y="3413280"/>
        <a:ext cx="908941" cy="908941"/>
      </dsp:txXfrm>
    </dsp:sp>
    <dsp:sp modelId="{36F14D43-0549-44CA-B53E-F618921843C9}">
      <dsp:nvSpPr>
        <dsp:cNvPr id="0" name=""/>
        <dsp:cNvSpPr/>
      </dsp:nvSpPr>
      <dsp:spPr>
        <a:xfrm rot="11880000">
          <a:off x="1267852" y="2191646"/>
          <a:ext cx="146938" cy="51363"/>
        </a:xfrm>
        <a:custGeom>
          <a:avLst/>
          <a:gdLst/>
          <a:ahLst/>
          <a:cxnLst/>
          <a:rect l="0" t="0" r="0" b="0"/>
          <a:pathLst>
            <a:path>
              <a:moveTo>
                <a:pt x="0" y="25681"/>
              </a:moveTo>
              <a:lnTo>
                <a:pt x="146938" y="2568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37648" y="2213654"/>
        <a:ext cx="7346" cy="7346"/>
      </dsp:txXfrm>
    </dsp:sp>
    <dsp:sp modelId="{EE189D16-5A79-4DBF-9665-8DFB84C440AC}">
      <dsp:nvSpPr>
        <dsp:cNvPr id="0" name=""/>
        <dsp:cNvSpPr/>
      </dsp:nvSpPr>
      <dsp:spPr>
        <a:xfrm>
          <a:off x="17467" y="1353295"/>
          <a:ext cx="1285437" cy="128543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100000"/>
            </a:lnSpc>
            <a:spcBef>
              <a:spcPct val="0"/>
            </a:spcBef>
            <a:spcAft>
              <a:spcPct val="35000"/>
            </a:spcAft>
          </a:pPr>
          <a:r>
            <a:rPr lang="en-US" sz="1700" b="1" kern="1200" dirty="0" smtClean="0"/>
            <a:t>MCA/ MTAS</a:t>
          </a:r>
          <a:endParaRPr lang="en-US" sz="1000" kern="1200" dirty="0"/>
        </a:p>
      </dsp:txBody>
      <dsp:txXfrm>
        <a:off x="205715" y="1541543"/>
        <a:ext cx="908941" cy="9089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9/2/2020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9/2/2020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9/2/2020</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9/2/2020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657250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9/2/2020</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9/2/2020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9/2/2020</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smtClean="0"/>
              <a:t>Leading for educational excellence and equity, every day for every one. </a:t>
            </a:r>
            <a:r>
              <a:rPr lang="en-US" dirty="0" smtClean="0">
                <a:solidFill>
                  <a:schemeClr val="accent2"/>
                </a:solidFill>
              </a:rPr>
              <a:t>|</a:t>
            </a:r>
            <a:r>
              <a:rPr lang="en-US" dirty="0" smtClean="0"/>
              <a:t> education.mn.gov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9/2/2020</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2" r:id="rId3"/>
    <p:sldLayoutId id="2147483790" r:id="rId4"/>
    <p:sldLayoutId id="2147483789" r:id="rId5"/>
    <p:sldLayoutId id="214748379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ducation.mn.gov/MDE/dse/datasub/"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eds.mn.go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nnstate.edu/system/cte/perkins-consortia.html" TargetMode="External"/><Relationship Id="rId2" Type="http://schemas.openxmlformats.org/officeDocument/2006/relationships/hyperlink" Target="https://www.minnstate.edu/system/cte/Strengthening-CTE/index.html"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hyperlink" Target="https://public.education.mn.gov/MDEAnalytics/DataSecure.js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chart" Target="../charts/chart3.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25.emf"/><Relationship Id="rId5" Type="http://schemas.openxmlformats.org/officeDocument/2006/relationships/oleObject" Target="../embeddings/oleObject15.bin"/><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ucation.mn.gov/MDE/dse/cte/progApp/"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New Secondary Data Reports</a:t>
            </a:r>
            <a:endParaRPr lang="en-US" dirty="0"/>
          </a:p>
        </p:txBody>
      </p:sp>
      <p:sp>
        <p:nvSpPr>
          <p:cNvPr id="2" name="Text Placeholder 1"/>
          <p:cNvSpPr>
            <a:spLocks noGrp="1"/>
          </p:cNvSpPr>
          <p:nvPr>
            <p:ph type="body" sz="quarter" idx="14"/>
          </p:nvPr>
        </p:nvSpPr>
        <p:spPr/>
        <p:txBody>
          <a:bodyPr>
            <a:normAutofit/>
          </a:bodyPr>
          <a:lstStyle/>
          <a:p>
            <a:r>
              <a:rPr lang="en-US" dirty="0" smtClean="0"/>
              <a:t>Kari-Ann Ediger </a:t>
            </a:r>
            <a:r>
              <a:rPr lang="en-US" dirty="0" smtClean="0">
                <a:solidFill>
                  <a:schemeClr val="accent2"/>
                </a:solidFill>
              </a:rPr>
              <a:t>|</a:t>
            </a:r>
            <a:r>
              <a:rPr lang="en-US" dirty="0" smtClean="0"/>
              <a:t> </a:t>
            </a:r>
            <a:r>
              <a:rPr lang="en-US" dirty="0" smtClean="0"/>
              <a:t>Results Measurement</a:t>
            </a:r>
            <a:endParaRPr lang="en-US" dirty="0"/>
          </a:p>
          <a:p>
            <a:r>
              <a:rPr lang="en-US" dirty="0" smtClean="0"/>
              <a:t>September 3, 2020</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updates to Table C</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10</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42463448"/>
              </p:ext>
            </p:extLst>
          </p:nvPr>
        </p:nvGraphicFramePr>
        <p:xfrm>
          <a:off x="759125" y="1392064"/>
          <a:ext cx="10877910" cy="3510280"/>
        </p:xfrm>
        <a:graphic>
          <a:graphicData uri="http://schemas.openxmlformats.org/drawingml/2006/table">
            <a:tbl>
              <a:tblPr firstRow="1" bandRow="1">
                <a:tableStyleId>{5C22544A-7EE6-4342-B048-85BDC9FD1C3A}</a:tableStyleId>
              </a:tblPr>
              <a:tblGrid>
                <a:gridCol w="2690004">
                  <a:extLst>
                    <a:ext uri="{9D8B030D-6E8A-4147-A177-3AD203B41FA5}">
                      <a16:colId xmlns:a16="http://schemas.microsoft.com/office/drawing/2014/main" val="917207277"/>
                    </a:ext>
                  </a:extLst>
                </a:gridCol>
                <a:gridCol w="3481414">
                  <a:extLst>
                    <a:ext uri="{9D8B030D-6E8A-4147-A177-3AD203B41FA5}">
                      <a16:colId xmlns:a16="http://schemas.microsoft.com/office/drawing/2014/main" val="3071058143"/>
                    </a:ext>
                  </a:extLst>
                </a:gridCol>
                <a:gridCol w="4706492">
                  <a:extLst>
                    <a:ext uri="{9D8B030D-6E8A-4147-A177-3AD203B41FA5}">
                      <a16:colId xmlns:a16="http://schemas.microsoft.com/office/drawing/2014/main" val="1988026915"/>
                    </a:ext>
                  </a:extLst>
                </a:gridCol>
              </a:tblGrid>
              <a:tr h="370840">
                <a:tc>
                  <a:txBody>
                    <a:bodyPr/>
                    <a:lstStyle/>
                    <a:p>
                      <a:r>
                        <a:rPr lang="en-US" dirty="0" smtClean="0"/>
                        <a:t>Content Area</a:t>
                      </a:r>
                      <a:endParaRPr lang="en-US" dirty="0"/>
                    </a:p>
                  </a:txBody>
                  <a:tcPr/>
                </a:tc>
                <a:tc>
                  <a:txBody>
                    <a:bodyPr/>
                    <a:lstStyle/>
                    <a:p>
                      <a:r>
                        <a:rPr lang="en-US" i="1" dirty="0" smtClean="0"/>
                        <a:t>Piloting the process</a:t>
                      </a:r>
                      <a:r>
                        <a:rPr lang="en-US" dirty="0" smtClean="0"/>
                        <a:t>:</a:t>
                      </a:r>
                    </a:p>
                    <a:p>
                      <a:r>
                        <a:rPr lang="en-US" dirty="0" smtClean="0"/>
                        <a:t>All</a:t>
                      </a:r>
                      <a:r>
                        <a:rPr lang="en-US" baseline="0" dirty="0" smtClean="0"/>
                        <a:t> cycle year PA’s use new codes New codes seen on Reports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Updating cycle complete</a:t>
                      </a:r>
                      <a:r>
                        <a:rPr lang="en-US" baseline="0"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Public-facing </a:t>
                      </a:r>
                      <a:r>
                        <a:rPr lang="en-US" i="1" dirty="0" smtClean="0"/>
                        <a:t>and</a:t>
                      </a:r>
                      <a:r>
                        <a:rPr lang="en-US" dirty="0" smtClean="0"/>
                        <a:t> programmed</a:t>
                      </a:r>
                      <a:r>
                        <a:rPr lang="en-US" baseline="0" dirty="0" smtClean="0"/>
                        <a:t> Table C updated</a:t>
                      </a:r>
                      <a:endParaRPr lang="en-US" dirty="0" smtClean="0"/>
                    </a:p>
                    <a:p>
                      <a:r>
                        <a:rPr lang="en-US" dirty="0" smtClean="0"/>
                        <a:t>All Perkins data reported</a:t>
                      </a:r>
                      <a:r>
                        <a:rPr lang="en-US" baseline="0" dirty="0" smtClean="0"/>
                        <a:t> using updated codes</a:t>
                      </a:r>
                    </a:p>
                  </a:txBody>
                  <a:tcPr/>
                </a:tc>
                <a:extLst>
                  <a:ext uri="{0D108BD9-81ED-4DB2-BD59-A6C34878D82A}">
                    <a16:rowId xmlns:a16="http://schemas.microsoft.com/office/drawing/2014/main" val="1467524961"/>
                  </a:ext>
                </a:extLst>
              </a:tr>
              <a:tr h="370840">
                <a:tc>
                  <a:txBody>
                    <a:bodyPr/>
                    <a:lstStyle/>
                    <a:p>
                      <a:r>
                        <a:rPr lang="en-US" dirty="0" smtClean="0"/>
                        <a:t>Family Consumer Science</a:t>
                      </a:r>
                      <a:endParaRPr lang="en-US" dirty="0"/>
                    </a:p>
                  </a:txBody>
                  <a:tcPr/>
                </a:tc>
                <a:tc>
                  <a:txBody>
                    <a:bodyPr/>
                    <a:lstStyle/>
                    <a:p>
                      <a:r>
                        <a:rPr lang="en-US" sz="1700" dirty="0" smtClean="0"/>
                        <a:t>Cycle Nov 5,</a:t>
                      </a:r>
                      <a:r>
                        <a:rPr lang="en-US" sz="1700" baseline="0" dirty="0" smtClean="0"/>
                        <a:t> </a:t>
                      </a:r>
                      <a:r>
                        <a:rPr lang="en-US" sz="1700" dirty="0" smtClean="0"/>
                        <a:t>FY17.</a:t>
                      </a:r>
                      <a:r>
                        <a:rPr lang="en-US" sz="1700" baseline="0" dirty="0" smtClean="0"/>
                        <a:t> Reports Dec FY17.</a:t>
                      </a:r>
                      <a:endParaRPr lang="en-US" sz="1700" dirty="0"/>
                    </a:p>
                  </a:txBody>
                  <a:tcPr/>
                </a:tc>
                <a:tc>
                  <a:txBody>
                    <a:bodyPr/>
                    <a:lstStyle/>
                    <a:p>
                      <a:r>
                        <a:rPr lang="en-US" dirty="0" smtClean="0"/>
                        <a:t>April FY18</a:t>
                      </a:r>
                      <a:r>
                        <a:rPr lang="en-US" baseline="0" dirty="0" smtClean="0"/>
                        <a:t>. Data collection Sept FY18.</a:t>
                      </a:r>
                      <a:endParaRPr lang="en-US" dirty="0"/>
                    </a:p>
                  </a:txBody>
                  <a:tcPr/>
                </a:tc>
                <a:extLst>
                  <a:ext uri="{0D108BD9-81ED-4DB2-BD59-A6C34878D82A}">
                    <a16:rowId xmlns:a16="http://schemas.microsoft.com/office/drawing/2014/main" val="1277090862"/>
                  </a:ext>
                </a:extLst>
              </a:tr>
              <a:tr h="370840">
                <a:tc>
                  <a:txBody>
                    <a:bodyPr/>
                    <a:lstStyle/>
                    <a:p>
                      <a:r>
                        <a:rPr lang="en-US" dirty="0" smtClean="0"/>
                        <a:t>Business/Marketing</a:t>
                      </a:r>
                      <a:endParaRPr lang="en-US" dirty="0"/>
                    </a:p>
                  </a:txBody>
                  <a:tcPr/>
                </a:tc>
                <a:tc>
                  <a:txBody>
                    <a:bodyPr/>
                    <a:lstStyle/>
                    <a:p>
                      <a:r>
                        <a:rPr lang="en-US" sz="1700" dirty="0" smtClean="0"/>
                        <a:t>Cycle</a:t>
                      </a:r>
                      <a:r>
                        <a:rPr lang="en-US" sz="1700" baseline="0" dirty="0" smtClean="0"/>
                        <a:t> </a:t>
                      </a:r>
                      <a:r>
                        <a:rPr lang="en-US" sz="1700" dirty="0" smtClean="0"/>
                        <a:t>Nov</a:t>
                      </a:r>
                      <a:r>
                        <a:rPr lang="en-US" sz="1700" baseline="0" dirty="0" smtClean="0"/>
                        <a:t> 5, FY19. Reports Dec FY19.</a:t>
                      </a:r>
                      <a:endParaRPr lang="en-US" sz="1700" dirty="0"/>
                    </a:p>
                  </a:txBody>
                  <a:tcPr/>
                </a:tc>
                <a:tc>
                  <a:txBody>
                    <a:bodyPr/>
                    <a:lstStyle/>
                    <a:p>
                      <a:r>
                        <a:rPr lang="en-US" dirty="0" smtClean="0"/>
                        <a:t>April FY20. Data collection </a:t>
                      </a:r>
                      <a:r>
                        <a:rPr lang="en-US" baseline="0" dirty="0" smtClean="0"/>
                        <a:t>Sept FY20.</a:t>
                      </a:r>
                      <a:endParaRPr lang="en-US" dirty="0"/>
                    </a:p>
                  </a:txBody>
                  <a:tcPr/>
                </a:tc>
                <a:extLst>
                  <a:ext uri="{0D108BD9-81ED-4DB2-BD59-A6C34878D82A}">
                    <a16:rowId xmlns:a16="http://schemas.microsoft.com/office/drawing/2014/main" val="3600702036"/>
                  </a:ext>
                </a:extLst>
              </a:tr>
              <a:tr h="370840">
                <a:tc>
                  <a:txBody>
                    <a:bodyPr/>
                    <a:lstStyle/>
                    <a:p>
                      <a:r>
                        <a:rPr lang="en-US" dirty="0" smtClean="0"/>
                        <a:t>Trade &amp; Industry</a:t>
                      </a:r>
                      <a:endParaRPr lang="en-US" dirty="0"/>
                    </a:p>
                  </a:txBody>
                  <a:tcPr/>
                </a:tc>
                <a:tc>
                  <a:txBody>
                    <a:bodyPr/>
                    <a:lstStyle/>
                    <a:p>
                      <a:r>
                        <a:rPr lang="en-US" sz="1700" dirty="0" smtClean="0"/>
                        <a:t>Cycle</a:t>
                      </a:r>
                      <a:r>
                        <a:rPr lang="en-US" sz="1700" baseline="0" dirty="0" smtClean="0"/>
                        <a:t> </a:t>
                      </a:r>
                      <a:r>
                        <a:rPr lang="en-US" sz="1700" dirty="0" smtClean="0"/>
                        <a:t>Nov</a:t>
                      </a:r>
                      <a:r>
                        <a:rPr lang="en-US" sz="1700" baseline="0" dirty="0" smtClean="0"/>
                        <a:t> 5, FY20. Reports Dec FY20.</a:t>
                      </a:r>
                      <a:endParaRPr lang="en-US" sz="1700" dirty="0"/>
                    </a:p>
                  </a:txBody>
                  <a:tcPr/>
                </a:tc>
                <a:tc>
                  <a:txBody>
                    <a:bodyPr/>
                    <a:lstStyle/>
                    <a:p>
                      <a:r>
                        <a:rPr lang="en-US" sz="1800" dirty="0" smtClean="0"/>
                        <a:t>April</a:t>
                      </a:r>
                      <a:r>
                        <a:rPr lang="en-US" sz="1800" baseline="0" dirty="0" smtClean="0"/>
                        <a:t> FY21. Data collection Sept FY21.</a:t>
                      </a:r>
                      <a:endParaRPr lang="en-US" sz="1800" dirty="0"/>
                    </a:p>
                  </a:txBody>
                  <a:tcPr/>
                </a:tc>
                <a:extLst>
                  <a:ext uri="{0D108BD9-81ED-4DB2-BD59-A6C34878D82A}">
                    <a16:rowId xmlns:a16="http://schemas.microsoft.com/office/drawing/2014/main" val="2238066645"/>
                  </a:ext>
                </a:extLst>
              </a:tr>
              <a:tr h="370840">
                <a:tc>
                  <a:txBody>
                    <a:bodyPr/>
                    <a:lstStyle/>
                    <a:p>
                      <a:r>
                        <a:rPr lang="en-US" dirty="0" smtClean="0"/>
                        <a:t>Work-based Learning</a:t>
                      </a:r>
                      <a:endParaRPr lang="en-US" dirty="0"/>
                    </a:p>
                  </a:txBody>
                  <a:tcPr/>
                </a:tc>
                <a:tc>
                  <a:txBody>
                    <a:bodyPr/>
                    <a:lstStyle/>
                    <a:p>
                      <a:r>
                        <a:rPr lang="en-US" sz="1700" dirty="0" smtClean="0"/>
                        <a:t>Cycle</a:t>
                      </a:r>
                      <a:r>
                        <a:rPr lang="en-US" sz="1700" baseline="0" dirty="0" smtClean="0"/>
                        <a:t> </a:t>
                      </a:r>
                      <a:r>
                        <a:rPr lang="en-US" sz="1700" dirty="0" smtClean="0"/>
                        <a:t>Nov</a:t>
                      </a:r>
                      <a:r>
                        <a:rPr lang="en-US" sz="1700" baseline="0" dirty="0" smtClean="0"/>
                        <a:t> 5, FY20. Reports Dec FY20.</a:t>
                      </a:r>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April </a:t>
                      </a:r>
                      <a:r>
                        <a:rPr lang="en-US" sz="1800" baseline="0" dirty="0" smtClean="0"/>
                        <a:t>FY21. Data collection  Dec FY21.</a:t>
                      </a:r>
                      <a:endParaRPr lang="en-US" sz="1800" dirty="0" smtClean="0"/>
                    </a:p>
                  </a:txBody>
                  <a:tcPr/>
                </a:tc>
                <a:extLst>
                  <a:ext uri="{0D108BD9-81ED-4DB2-BD59-A6C34878D82A}">
                    <a16:rowId xmlns:a16="http://schemas.microsoft.com/office/drawing/2014/main" val="885928497"/>
                  </a:ext>
                </a:extLst>
              </a:tr>
              <a:tr h="370840">
                <a:tc>
                  <a:txBody>
                    <a:bodyPr/>
                    <a:lstStyle/>
                    <a:p>
                      <a:r>
                        <a:rPr lang="en-US" dirty="0" smtClean="0"/>
                        <a:t>*Health Technologies</a:t>
                      </a:r>
                      <a:endParaRPr lang="en-US" dirty="0"/>
                    </a:p>
                  </a:txBody>
                  <a:tcPr/>
                </a:tc>
                <a:tc>
                  <a:txBody>
                    <a:bodyPr/>
                    <a:lstStyle/>
                    <a:p>
                      <a:r>
                        <a:rPr lang="en-US" sz="1700" dirty="0" smtClean="0"/>
                        <a:t>Cycle</a:t>
                      </a:r>
                      <a:r>
                        <a:rPr lang="en-US" sz="1700" baseline="0" dirty="0" smtClean="0"/>
                        <a:t> Nov 5, FY21. Reports Dec FY21.</a:t>
                      </a:r>
                      <a:endParaRPr lang="en-US" sz="1700" dirty="0"/>
                    </a:p>
                  </a:txBody>
                  <a:tcPr/>
                </a:tc>
                <a:tc>
                  <a:txBody>
                    <a:bodyPr/>
                    <a:lstStyle/>
                    <a:p>
                      <a:r>
                        <a:rPr lang="en-US" dirty="0" smtClean="0"/>
                        <a:t>April FY22. </a:t>
                      </a:r>
                      <a:r>
                        <a:rPr lang="en-US" sz="1800" baseline="0" dirty="0" smtClean="0"/>
                        <a:t>Data collection </a:t>
                      </a:r>
                      <a:r>
                        <a:rPr lang="en-US" dirty="0" smtClean="0"/>
                        <a:t> Dec FY22.</a:t>
                      </a:r>
                      <a:endParaRPr lang="en-US" dirty="0"/>
                    </a:p>
                  </a:txBody>
                  <a:tcPr/>
                </a:tc>
                <a:extLst>
                  <a:ext uri="{0D108BD9-81ED-4DB2-BD59-A6C34878D82A}">
                    <a16:rowId xmlns:a16="http://schemas.microsoft.com/office/drawing/2014/main" val="1640613518"/>
                  </a:ext>
                </a:extLst>
              </a:tr>
              <a:tr h="370840">
                <a:tc>
                  <a:txBody>
                    <a:bodyPr/>
                    <a:lstStyle/>
                    <a:p>
                      <a:r>
                        <a:rPr lang="en-US" dirty="0" smtClean="0"/>
                        <a:t>*AFNR</a:t>
                      </a:r>
                      <a:endParaRPr lang="en-US" dirty="0"/>
                    </a:p>
                  </a:txBody>
                  <a:tcPr>
                    <a:solidFill>
                      <a:schemeClr val="tx1">
                        <a:lumMod val="10000"/>
                        <a:lumOff val="90000"/>
                      </a:schemeClr>
                    </a:solidFill>
                  </a:tcPr>
                </a:tc>
                <a:tc>
                  <a:txBody>
                    <a:bodyPr/>
                    <a:lstStyle/>
                    <a:p>
                      <a:r>
                        <a:rPr lang="en-US" i="1" dirty="0" smtClean="0"/>
                        <a:t>Possible</a:t>
                      </a:r>
                      <a:r>
                        <a:rPr lang="en-US" i="1" baseline="0" dirty="0" smtClean="0"/>
                        <a:t> updates FY21.</a:t>
                      </a:r>
                      <a:endParaRPr lang="en-US" i="1" dirty="0"/>
                    </a:p>
                  </a:txBody>
                  <a:tcPr>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Possible </a:t>
                      </a:r>
                      <a:r>
                        <a:rPr lang="en-US" i="1" baseline="0" dirty="0" smtClean="0"/>
                        <a:t>updates FY22.</a:t>
                      </a:r>
                      <a:endParaRPr lang="en-US" i="1" dirty="0" smtClean="0"/>
                    </a:p>
                  </a:txBody>
                  <a:tcPr>
                    <a:solidFill>
                      <a:schemeClr val="tx1">
                        <a:lumMod val="10000"/>
                        <a:lumOff val="90000"/>
                      </a:schemeClr>
                    </a:solidFill>
                  </a:tcPr>
                </a:tc>
                <a:extLst>
                  <a:ext uri="{0D108BD9-81ED-4DB2-BD59-A6C34878D82A}">
                    <a16:rowId xmlns:a16="http://schemas.microsoft.com/office/drawing/2014/main" val="1260141559"/>
                  </a:ext>
                </a:extLst>
              </a:tr>
              <a:tr h="370840">
                <a:tc>
                  <a:txBody>
                    <a:bodyPr/>
                    <a:lstStyle/>
                    <a:p>
                      <a:r>
                        <a:rPr lang="en-US" dirty="0" smtClean="0"/>
                        <a:t>*Family Consumer</a:t>
                      </a:r>
                      <a:r>
                        <a:rPr lang="en-US" baseline="0" dirty="0" smtClean="0"/>
                        <a:t> Science</a:t>
                      </a:r>
                      <a:endParaRPr lang="en-US" dirty="0"/>
                    </a:p>
                  </a:txBody>
                  <a:tcPr>
                    <a:solidFill>
                      <a:schemeClr val="tx1">
                        <a:lumMod val="10000"/>
                        <a:lumOff val="90000"/>
                      </a:schemeClr>
                    </a:solidFill>
                  </a:tcPr>
                </a:tc>
                <a:tc>
                  <a:txBody>
                    <a:bodyPr/>
                    <a:lstStyle/>
                    <a:p>
                      <a:r>
                        <a:rPr lang="en-US" i="1" dirty="0" smtClean="0"/>
                        <a:t>Possible</a:t>
                      </a:r>
                      <a:r>
                        <a:rPr lang="en-US" i="1" baseline="0" dirty="0" smtClean="0"/>
                        <a:t> updates FY21 or FY22.</a:t>
                      </a:r>
                      <a:endParaRPr lang="en-US" i="1" dirty="0"/>
                    </a:p>
                  </a:txBody>
                  <a:tcPr>
                    <a:solidFill>
                      <a:schemeClr val="tx1">
                        <a:lumMod val="10000"/>
                        <a:lumOff val="90000"/>
                      </a:schemeClr>
                    </a:solidFill>
                  </a:tcPr>
                </a:tc>
                <a:tc>
                  <a:txBody>
                    <a:bodyPr/>
                    <a:lstStyle/>
                    <a:p>
                      <a:r>
                        <a:rPr lang="en-US" i="1" dirty="0" smtClean="0"/>
                        <a:t>Possible updates FY21 or FY22.</a:t>
                      </a:r>
                      <a:endParaRPr lang="en-US" i="1" dirty="0"/>
                    </a:p>
                  </a:txBody>
                  <a:tcPr>
                    <a:solidFill>
                      <a:schemeClr val="tx1">
                        <a:lumMod val="10000"/>
                        <a:lumOff val="90000"/>
                      </a:schemeClr>
                    </a:solidFill>
                  </a:tcPr>
                </a:tc>
                <a:extLst>
                  <a:ext uri="{0D108BD9-81ED-4DB2-BD59-A6C34878D82A}">
                    <a16:rowId xmlns:a16="http://schemas.microsoft.com/office/drawing/2014/main" val="1042972657"/>
                  </a:ext>
                </a:extLst>
              </a:tr>
            </a:tbl>
          </a:graphicData>
        </a:graphic>
      </p:graphicFrame>
      <p:sp>
        <p:nvSpPr>
          <p:cNvPr id="10" name="TextBox 9"/>
          <p:cNvSpPr txBox="1"/>
          <p:nvPr/>
        </p:nvSpPr>
        <p:spPr>
          <a:xfrm>
            <a:off x="759125" y="4979982"/>
            <a:ext cx="10049773" cy="1477328"/>
          </a:xfrm>
          <a:prstGeom prst="rect">
            <a:avLst/>
          </a:prstGeom>
          <a:noFill/>
          <a:ln>
            <a:solidFill>
              <a:schemeClr val="bg2">
                <a:lumMod val="50000"/>
              </a:schemeClr>
            </a:solidFill>
          </a:ln>
        </p:spPr>
        <p:txBody>
          <a:bodyPr wrap="square" rtlCol="0">
            <a:spAutoFit/>
          </a:bodyPr>
          <a:lstStyle/>
          <a:p>
            <a:pPr marL="285750" indent="-285750">
              <a:buFont typeface="Arial" panose="020B0604020202020204" pitchFamily="34" charset="0"/>
              <a:buChar char="•"/>
            </a:pPr>
            <a:r>
              <a:rPr lang="en-US" dirty="0" smtClean="0"/>
              <a:t>Career Field specialists work with teachers so that those who are submitting Program Approvals within a given cycle year are aware of the (</a:t>
            </a:r>
            <a:r>
              <a:rPr lang="en-US" i="1" dirty="0" smtClean="0"/>
              <a:t>proposed</a:t>
            </a:r>
            <a:r>
              <a:rPr lang="en-US" dirty="0" smtClean="0"/>
              <a:t>) changes in Table C.</a:t>
            </a:r>
          </a:p>
          <a:p>
            <a:endParaRPr lang="en-US" dirty="0"/>
          </a:p>
          <a:p>
            <a:pPr marL="285750" indent="-285750">
              <a:buFont typeface="Arial" panose="020B0604020202020204" pitchFamily="34" charset="0"/>
              <a:buChar char="•"/>
            </a:pPr>
            <a:r>
              <a:rPr lang="en-US" dirty="0" smtClean="0"/>
              <a:t>Data specialist communicates with data reporters in the field so that they are aware of the program/course code updates. </a:t>
            </a:r>
            <a:endParaRPr lang="en-US" dirty="0"/>
          </a:p>
        </p:txBody>
      </p:sp>
    </p:spTree>
    <p:extLst>
      <p:ext uri="{BB962C8B-B14F-4D97-AF65-F5344CB8AC3E}">
        <p14:creationId xmlns:p14="http://schemas.microsoft.com/office/powerpoint/2010/main" val="181253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Carl D. Perkins Record Layout </a:t>
            </a:r>
            <a:r>
              <a:rPr lang="en-US" dirty="0" smtClean="0"/>
              <a:t>2020</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11</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pic>
        <p:nvPicPr>
          <p:cNvPr id="7" name="Content Placeholder 5" descr="Snapshot showing an example of Carl D. Perkins Record Layout 2016." title="Record Layou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746" y="1254123"/>
            <a:ext cx="9883980" cy="5113868"/>
          </a:xfrm>
        </p:spPr>
      </p:pic>
      <p:sp>
        <p:nvSpPr>
          <p:cNvPr id="8" name="TextBox 7"/>
          <p:cNvSpPr txBox="1"/>
          <p:nvPr/>
        </p:nvSpPr>
        <p:spPr>
          <a:xfrm>
            <a:off x="956733" y="5902838"/>
            <a:ext cx="220134" cy="200055"/>
          </a:xfrm>
          <a:prstGeom prst="rect">
            <a:avLst/>
          </a:prstGeom>
          <a:solidFill>
            <a:schemeClr val="bg1"/>
          </a:solidFill>
        </p:spPr>
        <p:txBody>
          <a:bodyPr wrap="square" rtlCol="0">
            <a:spAutoFit/>
          </a:bodyPr>
          <a:lstStyle/>
          <a:p>
            <a:r>
              <a:rPr lang="en-US" sz="700" dirty="0" smtClean="0"/>
              <a:t>.</a:t>
            </a:r>
            <a:endParaRPr lang="en-US" sz="700" dirty="0"/>
          </a:p>
        </p:txBody>
      </p:sp>
      <p:sp>
        <p:nvSpPr>
          <p:cNvPr id="3" name="TextBox 2"/>
          <p:cNvSpPr txBox="1"/>
          <p:nvPr/>
        </p:nvSpPr>
        <p:spPr>
          <a:xfrm>
            <a:off x="884767" y="5840509"/>
            <a:ext cx="414868" cy="307777"/>
          </a:xfrm>
          <a:prstGeom prst="rect">
            <a:avLst/>
          </a:prstGeom>
          <a:noFill/>
        </p:spPr>
        <p:txBody>
          <a:bodyPr wrap="square" rtlCol="0">
            <a:spAutoFit/>
          </a:bodyPr>
          <a:lstStyle/>
          <a:p>
            <a:r>
              <a:rPr lang="en-US" sz="1400" b="1" dirty="0" smtClean="0">
                <a:solidFill>
                  <a:srgbClr val="FF0000"/>
                </a:solidFill>
              </a:rPr>
              <a:t>20</a:t>
            </a:r>
            <a:endParaRPr lang="en-US" sz="1400" b="1" dirty="0">
              <a:solidFill>
                <a:srgbClr val="FF0000"/>
              </a:solidFill>
            </a:endParaRPr>
          </a:p>
        </p:txBody>
      </p:sp>
    </p:spTree>
    <p:extLst>
      <p:ext uri="{BB962C8B-B14F-4D97-AF65-F5344CB8AC3E}">
        <p14:creationId xmlns:p14="http://schemas.microsoft.com/office/powerpoint/2010/main" val="462858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EDIAM Security</a:t>
            </a:r>
            <a:endParaRPr lang="en-US" dirty="0"/>
          </a:p>
        </p:txBody>
      </p:sp>
    </p:spTree>
    <p:extLst>
      <p:ext uri="{BB962C8B-B14F-4D97-AF65-F5344CB8AC3E}">
        <p14:creationId xmlns:p14="http://schemas.microsoft.com/office/powerpoint/2010/main" val="418307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EDIAM Security System</a:t>
            </a:r>
            <a:endParaRPr lang="en-US" dirty="0"/>
          </a:p>
        </p:txBody>
      </p:sp>
      <p:sp>
        <p:nvSpPr>
          <p:cNvPr id="3" name="Content Placeholder 2"/>
          <p:cNvSpPr>
            <a:spLocks noGrp="1"/>
          </p:cNvSpPr>
          <p:nvPr>
            <p:ph idx="1"/>
          </p:nvPr>
        </p:nvSpPr>
        <p:spPr>
          <a:xfrm>
            <a:off x="215660" y="1414732"/>
            <a:ext cx="11491823" cy="4779484"/>
          </a:xfrm>
        </p:spPr>
        <p:txBody>
          <a:bodyPr>
            <a:normAutofit fontScale="85000" lnSpcReduction="20000"/>
          </a:bodyPr>
          <a:lstStyle/>
          <a:p>
            <a:pPr>
              <a:spcBef>
                <a:spcPts val="0"/>
              </a:spcBef>
              <a:spcAft>
                <a:spcPts val="0"/>
              </a:spcAft>
            </a:pPr>
            <a:r>
              <a:rPr lang="en-US" dirty="0"/>
              <a:t>Everyone needs to set up an </a:t>
            </a:r>
            <a:endParaRPr lang="en-US" dirty="0" smtClean="0"/>
          </a:p>
          <a:p>
            <a:pPr>
              <a:spcBef>
                <a:spcPts val="0"/>
              </a:spcBef>
              <a:spcAft>
                <a:spcPts val="0"/>
              </a:spcAft>
            </a:pPr>
            <a:r>
              <a:rPr lang="en-US" dirty="0" smtClean="0"/>
              <a:t>EDIAM </a:t>
            </a:r>
            <a:r>
              <a:rPr lang="en-US" dirty="0"/>
              <a:t>account</a:t>
            </a:r>
          </a:p>
          <a:p>
            <a:pPr>
              <a:spcBef>
                <a:spcPts val="0"/>
              </a:spcBef>
              <a:spcAft>
                <a:spcPts val="0"/>
              </a:spcAft>
            </a:pPr>
            <a:r>
              <a:rPr lang="en-US" dirty="0" smtClean="0">
                <a:hlinkClick r:id="rId2"/>
              </a:rPr>
              <a:t>https://education.mn.gov/MDE/dse/datasub/</a:t>
            </a:r>
            <a:endParaRPr lang="en-US" dirty="0" smtClean="0"/>
          </a:p>
          <a:p>
            <a:pPr>
              <a:spcBef>
                <a:spcPts val="0"/>
              </a:spcBef>
              <a:spcAft>
                <a:spcPts val="0"/>
              </a:spcAft>
            </a:pPr>
            <a:endParaRPr lang="en-US" dirty="0"/>
          </a:p>
          <a:p>
            <a:pPr>
              <a:spcBef>
                <a:spcPts val="0"/>
              </a:spcBef>
              <a:spcAft>
                <a:spcPts val="0"/>
              </a:spcAft>
            </a:pPr>
            <a:endParaRPr lang="en-US" sz="2400" u="sng" dirty="0" smtClean="0"/>
          </a:p>
          <a:p>
            <a:pPr>
              <a:spcBef>
                <a:spcPts val="0"/>
              </a:spcBef>
              <a:spcAft>
                <a:spcPts val="0"/>
              </a:spcAft>
            </a:pPr>
            <a:r>
              <a:rPr lang="en-US" sz="2400" u="sng" dirty="0" smtClean="0"/>
              <a:t>Superintendent/</a:t>
            </a:r>
            <a:r>
              <a:rPr lang="en-US" sz="2400" u="sng" dirty="0" err="1" smtClean="0"/>
              <a:t>IoWA</a:t>
            </a:r>
            <a:r>
              <a:rPr lang="en-US" sz="2400" u="sng" dirty="0" smtClean="0"/>
              <a:t> </a:t>
            </a:r>
            <a:r>
              <a:rPr lang="en-US" sz="2400" u="sng" dirty="0"/>
              <a:t>Steps</a:t>
            </a:r>
            <a:r>
              <a:rPr lang="en-US" sz="2400" dirty="0"/>
              <a:t>:</a:t>
            </a:r>
          </a:p>
          <a:p>
            <a:pPr>
              <a:spcBef>
                <a:spcPts val="0"/>
              </a:spcBef>
              <a:spcAft>
                <a:spcPts val="0"/>
              </a:spcAft>
            </a:pPr>
            <a:r>
              <a:rPr lang="en-US" sz="2400" dirty="0"/>
              <a:t>*NOTE: Make sure your person has an EDIAM </a:t>
            </a:r>
            <a:endParaRPr lang="en-US" sz="2400" dirty="0" smtClean="0"/>
          </a:p>
          <a:p>
            <a:pPr>
              <a:spcBef>
                <a:spcPts val="0"/>
              </a:spcBef>
              <a:spcAft>
                <a:spcPts val="0"/>
              </a:spcAft>
            </a:pPr>
            <a:r>
              <a:rPr lang="en-US" sz="2400" dirty="0"/>
              <a:t> </a:t>
            </a:r>
            <a:r>
              <a:rPr lang="en-US" sz="2400" dirty="0" smtClean="0"/>
              <a:t>             account </a:t>
            </a:r>
            <a:r>
              <a:rPr lang="en-US" sz="2400" dirty="0"/>
              <a:t>set up, then</a:t>
            </a:r>
            <a:r>
              <a:rPr lang="en-US" sz="2400" dirty="0" smtClean="0"/>
              <a:t>…</a:t>
            </a:r>
          </a:p>
          <a:p>
            <a:pPr>
              <a:spcBef>
                <a:spcPts val="0"/>
              </a:spcBef>
              <a:spcAft>
                <a:spcPts val="0"/>
              </a:spcAft>
            </a:pPr>
            <a:endParaRPr lang="en-US" sz="2400" dirty="0"/>
          </a:p>
          <a:p>
            <a:pPr>
              <a:spcBef>
                <a:spcPts val="0"/>
              </a:spcBef>
              <a:spcAft>
                <a:spcPts val="0"/>
              </a:spcAft>
            </a:pPr>
            <a:r>
              <a:rPr lang="en-US" sz="2400" dirty="0"/>
              <a:t>&gt;Sign into your EDIAM account</a:t>
            </a:r>
          </a:p>
          <a:p>
            <a:pPr>
              <a:spcBef>
                <a:spcPts val="0"/>
              </a:spcBef>
              <a:spcAft>
                <a:spcPts val="0"/>
              </a:spcAft>
            </a:pPr>
            <a:r>
              <a:rPr lang="en-US" sz="2400" dirty="0"/>
              <a:t>&gt;Select, EDIAM Authorizations</a:t>
            </a:r>
          </a:p>
          <a:p>
            <a:pPr>
              <a:spcBef>
                <a:spcPts val="0"/>
              </a:spcBef>
              <a:spcAft>
                <a:spcPts val="0"/>
              </a:spcAft>
            </a:pPr>
            <a:r>
              <a:rPr lang="en-US" sz="2400" dirty="0"/>
              <a:t>&gt;Select, User Search (from the ribbon at the top)</a:t>
            </a:r>
          </a:p>
          <a:p>
            <a:pPr>
              <a:spcBef>
                <a:spcPts val="0"/>
              </a:spcBef>
              <a:spcAft>
                <a:spcPts val="0"/>
              </a:spcAft>
            </a:pPr>
            <a:r>
              <a:rPr lang="en-US" sz="2400" dirty="0"/>
              <a:t>&gt;Search for your person either by </a:t>
            </a:r>
            <a:r>
              <a:rPr lang="en-US" sz="2400" dirty="0" smtClean="0"/>
              <a:t>email or </a:t>
            </a:r>
            <a:r>
              <a:rPr lang="en-US" sz="2400" dirty="0" err="1" smtClean="0"/>
              <a:t>UserID</a:t>
            </a:r>
            <a:endParaRPr lang="en-US" sz="2400" dirty="0"/>
          </a:p>
          <a:p>
            <a:pPr>
              <a:spcBef>
                <a:spcPts val="0"/>
              </a:spcBef>
              <a:spcAft>
                <a:spcPts val="0"/>
              </a:spcAft>
            </a:pPr>
            <a:r>
              <a:rPr lang="en-US" sz="2400" dirty="0"/>
              <a:t>&gt;Select, Add User Role</a:t>
            </a:r>
          </a:p>
          <a:p>
            <a:pPr>
              <a:spcBef>
                <a:spcPts val="0"/>
              </a:spcBef>
              <a:spcAft>
                <a:spcPts val="0"/>
              </a:spcAft>
            </a:pPr>
            <a:r>
              <a:rPr lang="en-US" sz="2400" dirty="0"/>
              <a:t>&gt;Select, Carl </a:t>
            </a:r>
            <a:r>
              <a:rPr lang="en-US" sz="2400" dirty="0" smtClean="0"/>
              <a:t>Perkins (and/or Carl Perkins Secure Reports)</a:t>
            </a:r>
          </a:p>
          <a:p>
            <a:pPr>
              <a:spcBef>
                <a:spcPts val="0"/>
              </a:spcBef>
              <a:spcAft>
                <a:spcPts val="0"/>
              </a:spcAft>
            </a:pPr>
            <a:r>
              <a:rPr lang="en-US" sz="2400" dirty="0" smtClean="0"/>
              <a:t>&gt;Click </a:t>
            </a:r>
            <a:r>
              <a:rPr lang="en-US" sz="2400" dirty="0"/>
              <a:t>on, Select Application</a:t>
            </a:r>
          </a:p>
          <a:p>
            <a:pPr>
              <a:spcBef>
                <a:spcPts val="0"/>
              </a:spcBef>
              <a:spcAft>
                <a:spcPts val="0"/>
              </a:spcAft>
            </a:pPr>
            <a:r>
              <a:rPr lang="en-US" sz="2400" dirty="0"/>
              <a:t>&gt;Select, User role</a:t>
            </a:r>
          </a:p>
          <a:p>
            <a:pPr>
              <a:spcBef>
                <a:spcPts val="0"/>
              </a:spcBef>
              <a:spcAft>
                <a:spcPts val="0"/>
              </a:spcAft>
            </a:pPr>
            <a:r>
              <a:rPr lang="en-US" sz="2400" dirty="0" smtClean="0"/>
              <a:t>&gt;Select, </a:t>
            </a:r>
            <a:r>
              <a:rPr lang="en-US" sz="2400" dirty="0"/>
              <a:t>Authorize Role</a:t>
            </a:r>
          </a:p>
          <a:p>
            <a:pPr>
              <a:spcBef>
                <a:spcPts val="0"/>
              </a:spcBef>
              <a:spcAft>
                <a:spcPts val="0"/>
              </a:spcAft>
            </a:pPr>
            <a:r>
              <a:rPr lang="en-US" sz="2400" dirty="0"/>
              <a:t>&gt;your </a:t>
            </a:r>
            <a:r>
              <a:rPr lang="en-US" sz="2400" dirty="0" smtClean="0"/>
              <a:t>done!</a:t>
            </a:r>
            <a:endParaRPr lang="en-US" sz="2400" dirty="0"/>
          </a:p>
          <a:p>
            <a:pPr>
              <a:spcBef>
                <a:spcPts val="0"/>
              </a:spcBef>
              <a:spcAft>
                <a:spcPts val="0"/>
              </a:spcAft>
            </a:pPr>
            <a:endParaRPr lang="en-US" dirty="0" smtClean="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13</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pic>
        <p:nvPicPr>
          <p:cNvPr id="7" name="Picture 6"/>
          <p:cNvPicPr>
            <a:picLocks noChangeAspect="1"/>
          </p:cNvPicPr>
          <p:nvPr/>
        </p:nvPicPr>
        <p:blipFill>
          <a:blip r:embed="rId3"/>
          <a:stretch>
            <a:fillRect/>
          </a:stretch>
        </p:blipFill>
        <p:spPr>
          <a:xfrm>
            <a:off x="6176513" y="1414732"/>
            <a:ext cx="5177287" cy="4891178"/>
          </a:xfrm>
          <a:prstGeom prst="rect">
            <a:avLst/>
          </a:prstGeom>
        </p:spPr>
      </p:pic>
    </p:spTree>
    <p:extLst>
      <p:ext uri="{BB962C8B-B14F-4D97-AF65-F5344CB8AC3E}">
        <p14:creationId xmlns:p14="http://schemas.microsoft.com/office/powerpoint/2010/main" val="721894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EDIAM gives you access to Carl Perkins Secure Reports</a:t>
            </a:r>
            <a:endParaRPr lang="en-US" dirty="0"/>
          </a:p>
        </p:txBody>
      </p:sp>
      <p:sp>
        <p:nvSpPr>
          <p:cNvPr id="3" name="Content Placeholder 2"/>
          <p:cNvSpPr>
            <a:spLocks noGrp="1"/>
          </p:cNvSpPr>
          <p:nvPr>
            <p:ph idx="1"/>
          </p:nvPr>
        </p:nvSpPr>
        <p:spPr>
          <a:xfrm>
            <a:off x="457199" y="1825625"/>
            <a:ext cx="2826097" cy="4351338"/>
          </a:xfrm>
        </p:spPr>
        <p:txBody>
          <a:bodyPr>
            <a:normAutofit/>
          </a:bodyPr>
          <a:lstStyle/>
          <a:p>
            <a:r>
              <a:rPr lang="en-US" sz="1800" dirty="0" smtClean="0"/>
              <a:t>From MDE’s main page/ribbon:</a:t>
            </a:r>
          </a:p>
          <a:p>
            <a:r>
              <a:rPr lang="en-US" sz="1800" dirty="0" smtClean="0"/>
              <a:t>&gt;Select, Data Center</a:t>
            </a:r>
          </a:p>
          <a:p>
            <a:r>
              <a:rPr lang="en-US" sz="1800" dirty="0" smtClean="0"/>
              <a:t>&gt;Select, Secure Reports</a:t>
            </a:r>
          </a:p>
          <a:p>
            <a:r>
              <a:rPr lang="en-US" sz="1800" dirty="0"/>
              <a:t>&gt;Select the CP report you want</a:t>
            </a:r>
          </a:p>
          <a:p>
            <a:r>
              <a:rPr lang="en-US" sz="1800" dirty="0" smtClean="0"/>
              <a:t>&gt;Sign in using your EDIAM </a:t>
            </a:r>
            <a:r>
              <a:rPr lang="en-US" sz="1800" dirty="0" err="1" smtClean="0"/>
              <a:t>UserID</a:t>
            </a:r>
            <a:r>
              <a:rPr lang="en-US" sz="1800" dirty="0" smtClean="0"/>
              <a:t> and password</a:t>
            </a:r>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pic>
        <p:nvPicPr>
          <p:cNvPr id="7" name="Picture 6"/>
          <p:cNvPicPr>
            <a:picLocks noChangeAspect="1"/>
          </p:cNvPicPr>
          <p:nvPr/>
        </p:nvPicPr>
        <p:blipFill>
          <a:blip r:embed="rId2"/>
          <a:stretch>
            <a:fillRect/>
          </a:stretch>
        </p:blipFill>
        <p:spPr>
          <a:xfrm>
            <a:off x="4014631" y="1374962"/>
            <a:ext cx="6607835" cy="4981388"/>
          </a:xfrm>
          <a:prstGeom prst="rect">
            <a:avLst/>
          </a:prstGeom>
        </p:spPr>
      </p:pic>
    </p:spTree>
    <p:extLst>
      <p:ext uri="{BB962C8B-B14F-4D97-AF65-F5344CB8AC3E}">
        <p14:creationId xmlns:p14="http://schemas.microsoft.com/office/powerpoint/2010/main" val="288853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Longitudinal Education Data System (SLEDS)</a:t>
            </a:r>
            <a:endParaRPr lang="en-US" dirty="0"/>
          </a:p>
        </p:txBody>
      </p:sp>
      <p:sp>
        <p:nvSpPr>
          <p:cNvPr id="3" name="Content Placeholder 2"/>
          <p:cNvSpPr>
            <a:spLocks noGrp="1"/>
          </p:cNvSpPr>
          <p:nvPr>
            <p:ph idx="1"/>
          </p:nvPr>
        </p:nvSpPr>
        <p:spPr>
          <a:xfrm>
            <a:off x="276046" y="1570008"/>
            <a:ext cx="3441940" cy="4606955"/>
          </a:xfrm>
        </p:spPr>
        <p:txBody>
          <a:bodyPr>
            <a:normAutofit lnSpcReduction="10000"/>
          </a:bodyPr>
          <a:lstStyle/>
          <a:p>
            <a:r>
              <a:rPr lang="en-US" sz="1800" dirty="0"/>
              <a:t>SLEDS </a:t>
            </a:r>
            <a:r>
              <a:rPr lang="en-US" sz="1800" dirty="0">
                <a:hlinkClick r:id="rId2"/>
              </a:rPr>
              <a:t>http://sleds.mn.gov</a:t>
            </a:r>
            <a:r>
              <a:rPr lang="en-US" sz="1800" dirty="0" smtClean="0">
                <a:hlinkClick r:id="rId2"/>
              </a:rPr>
              <a:t>/</a:t>
            </a:r>
            <a:endParaRPr lang="en-US" sz="1800" dirty="0" smtClean="0"/>
          </a:p>
          <a:p>
            <a:r>
              <a:rPr lang="en-US" sz="1800" dirty="0" smtClean="0"/>
              <a:t>From MDE’s main page/ribbon:</a:t>
            </a:r>
          </a:p>
          <a:p>
            <a:r>
              <a:rPr lang="en-US" sz="1800" dirty="0" smtClean="0"/>
              <a:t>&gt;Select Data Center</a:t>
            </a:r>
          </a:p>
          <a:p>
            <a:r>
              <a:rPr lang="en-US" sz="1800" dirty="0" smtClean="0"/>
              <a:t>&gt;Select SLEDS</a:t>
            </a:r>
          </a:p>
          <a:p>
            <a:endParaRPr lang="en-US" sz="1800" dirty="0"/>
          </a:p>
          <a:p>
            <a:r>
              <a:rPr lang="en-US" sz="1800" dirty="0" smtClean="0"/>
              <a:t>NOTE: the CTE flag has been updated to represent CTE Concentrators only according to the Perkins V definition of 150+ course hours within a state-approved program, within 1 Career Field.</a:t>
            </a:r>
          </a:p>
          <a:p>
            <a:endParaRPr lang="en-US" sz="1800" dirty="0"/>
          </a:p>
          <a:p>
            <a:endParaRPr lang="en-US" sz="1800"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pic>
        <p:nvPicPr>
          <p:cNvPr id="7" name="Picture 6"/>
          <p:cNvPicPr>
            <a:picLocks noChangeAspect="1"/>
          </p:cNvPicPr>
          <p:nvPr/>
        </p:nvPicPr>
        <p:blipFill>
          <a:blip r:embed="rId3"/>
          <a:stretch>
            <a:fillRect/>
          </a:stretch>
        </p:blipFill>
        <p:spPr>
          <a:xfrm>
            <a:off x="3986806" y="1407603"/>
            <a:ext cx="7986658" cy="5055557"/>
          </a:xfrm>
          <a:prstGeom prst="rect">
            <a:avLst/>
          </a:prstGeom>
        </p:spPr>
      </p:pic>
    </p:spTree>
    <p:extLst>
      <p:ext uri="{BB962C8B-B14F-4D97-AF65-F5344CB8AC3E}">
        <p14:creationId xmlns:p14="http://schemas.microsoft.com/office/powerpoint/2010/main" val="3384972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Accountability Reports</a:t>
            </a:r>
            <a:endParaRPr lang="en-US" dirty="0"/>
          </a:p>
        </p:txBody>
      </p:sp>
    </p:spTree>
    <p:extLst>
      <p:ext uri="{BB962C8B-B14F-4D97-AF65-F5344CB8AC3E}">
        <p14:creationId xmlns:p14="http://schemas.microsoft.com/office/powerpoint/2010/main" val="2465320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Indicators</a:t>
            </a:r>
            <a:endParaRPr lang="en-US" dirty="0"/>
          </a:p>
        </p:txBody>
      </p:sp>
      <p:sp>
        <p:nvSpPr>
          <p:cNvPr id="3" name="Content Placeholder 2"/>
          <p:cNvSpPr>
            <a:spLocks noGrp="1"/>
          </p:cNvSpPr>
          <p:nvPr>
            <p:ph idx="1"/>
          </p:nvPr>
        </p:nvSpPr>
        <p:spPr>
          <a:xfrm>
            <a:off x="508958" y="1549580"/>
            <a:ext cx="10844842" cy="4351338"/>
          </a:xfrm>
        </p:spPr>
        <p:txBody>
          <a:bodyPr>
            <a:normAutofit/>
          </a:bodyPr>
          <a:lstStyle/>
          <a:p>
            <a:pPr>
              <a:spcBef>
                <a:spcPts val="0"/>
              </a:spcBef>
              <a:spcAft>
                <a:spcPts val="0"/>
              </a:spcAft>
            </a:pPr>
            <a:r>
              <a:rPr lang="en-US" dirty="0"/>
              <a:t>Secondary </a:t>
            </a:r>
            <a:r>
              <a:rPr lang="en-US" dirty="0" smtClean="0"/>
              <a:t>Definitions </a:t>
            </a:r>
            <a:r>
              <a:rPr lang="en-US" sz="1800" dirty="0" smtClean="0">
                <a:hlinkClick r:id="rId2"/>
              </a:rPr>
              <a:t>https</a:t>
            </a:r>
            <a:r>
              <a:rPr lang="en-US" sz="1800" dirty="0">
                <a:hlinkClick r:id="rId2"/>
              </a:rPr>
              <a:t>://</a:t>
            </a:r>
            <a:r>
              <a:rPr lang="en-US" sz="1800" dirty="0" smtClean="0">
                <a:hlinkClick r:id="rId2"/>
              </a:rPr>
              <a:t>www.minnstate.edu/system/cte/Strengthening-CTE/index.html</a:t>
            </a:r>
            <a:endParaRPr lang="en-US" sz="1800" dirty="0" smtClean="0"/>
          </a:p>
          <a:p>
            <a:r>
              <a:rPr lang="en-US" dirty="0" smtClean="0"/>
              <a:t>Consortium Levels </a:t>
            </a:r>
            <a:r>
              <a:rPr lang="en-US" dirty="0"/>
              <a:t>of Performance </a:t>
            </a:r>
            <a:r>
              <a:rPr lang="en-US" sz="1800" dirty="0">
                <a:hlinkClick r:id="rId3"/>
              </a:rPr>
              <a:t>https://</a:t>
            </a:r>
            <a:r>
              <a:rPr lang="en-US" sz="1800" dirty="0" smtClean="0">
                <a:hlinkClick r:id="rId3"/>
              </a:rPr>
              <a:t>www.minnstate.edu/system/cte/perkins-consortia.html</a:t>
            </a:r>
            <a:r>
              <a:rPr lang="en-US" sz="1800" dirty="0" smtClean="0"/>
              <a:t> </a:t>
            </a:r>
            <a:endParaRPr lang="en-US" sz="1800"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17</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pic>
        <p:nvPicPr>
          <p:cNvPr id="8" name="Picture 7"/>
          <p:cNvPicPr>
            <a:picLocks noChangeAspect="1"/>
          </p:cNvPicPr>
          <p:nvPr/>
        </p:nvPicPr>
        <p:blipFill>
          <a:blip r:embed="rId4"/>
          <a:stretch>
            <a:fillRect/>
          </a:stretch>
        </p:blipFill>
        <p:spPr>
          <a:xfrm>
            <a:off x="508958" y="2610605"/>
            <a:ext cx="10310362" cy="3449018"/>
          </a:xfrm>
          <a:prstGeom prst="rect">
            <a:avLst/>
          </a:prstGeom>
        </p:spPr>
      </p:pic>
    </p:spTree>
    <p:extLst>
      <p:ext uri="{BB962C8B-B14F-4D97-AF65-F5344CB8AC3E}">
        <p14:creationId xmlns:p14="http://schemas.microsoft.com/office/powerpoint/2010/main" val="1469491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Perkins V Reports</a:t>
            </a:r>
            <a:endParaRPr lang="en-US" dirty="0"/>
          </a:p>
        </p:txBody>
      </p:sp>
      <p:sp>
        <p:nvSpPr>
          <p:cNvPr id="3" name="Content Placeholder 2"/>
          <p:cNvSpPr>
            <a:spLocks noGrp="1"/>
          </p:cNvSpPr>
          <p:nvPr>
            <p:ph idx="1"/>
          </p:nvPr>
        </p:nvSpPr>
        <p:spPr>
          <a:xfrm>
            <a:off x="838200" y="1414732"/>
            <a:ext cx="10515600" cy="4941618"/>
          </a:xfrm>
        </p:spPr>
        <p:txBody>
          <a:bodyPr>
            <a:normAutofit fontScale="85000" lnSpcReduction="10000"/>
          </a:bodyPr>
          <a:lstStyle/>
          <a:p>
            <a:pPr>
              <a:lnSpc>
                <a:spcPct val="120000"/>
              </a:lnSpc>
              <a:spcBef>
                <a:spcPts val="0"/>
              </a:spcBef>
              <a:spcAft>
                <a:spcPts val="0"/>
              </a:spcAft>
            </a:pPr>
            <a:r>
              <a:rPr lang="en-US" b="1" dirty="0"/>
              <a:t>Carl Perkins Secure </a:t>
            </a:r>
            <a:r>
              <a:rPr lang="en-US" b="1" dirty="0"/>
              <a:t>Reports </a:t>
            </a:r>
            <a:r>
              <a:rPr lang="en-US" b="1" dirty="0">
                <a:hlinkClick r:id="rId2"/>
              </a:rPr>
              <a:t>https://</a:t>
            </a:r>
            <a:r>
              <a:rPr lang="en-US" b="1" dirty="0" smtClean="0">
                <a:hlinkClick r:id="rId2"/>
              </a:rPr>
              <a:t>public.education.mn.gov/MDEAnalytics/DataSecure.jsp</a:t>
            </a:r>
            <a:endParaRPr lang="en-US" b="1" dirty="0" smtClean="0"/>
          </a:p>
          <a:p>
            <a:pPr marL="342900" indent="-342900">
              <a:lnSpc>
                <a:spcPct val="120000"/>
              </a:lnSpc>
              <a:spcBef>
                <a:spcPts val="0"/>
              </a:spcBef>
              <a:spcAft>
                <a:spcPts val="0"/>
              </a:spcAft>
              <a:buFont typeface="Arial" panose="020B0604020202020204" pitchFamily="34" charset="0"/>
              <a:buChar char="•"/>
            </a:pPr>
            <a:endParaRPr lang="en-US" dirty="0" smtClean="0"/>
          </a:p>
          <a:p>
            <a:pPr marL="342900" indent="-342900">
              <a:lnSpc>
                <a:spcPct val="120000"/>
              </a:lnSpc>
              <a:spcBef>
                <a:spcPts val="0"/>
              </a:spcBef>
              <a:spcAft>
                <a:spcPts val="0"/>
              </a:spcAft>
              <a:buFont typeface="Arial" panose="020B0604020202020204" pitchFamily="34" charset="0"/>
              <a:buChar char="•"/>
            </a:pPr>
            <a:r>
              <a:rPr lang="en-US" dirty="0" smtClean="0"/>
              <a:t>P-File </a:t>
            </a:r>
            <a:r>
              <a:rPr lang="en-US" dirty="0"/>
              <a:t>Submission Status</a:t>
            </a:r>
          </a:p>
          <a:p>
            <a:pPr marL="342900" indent="-342900">
              <a:lnSpc>
                <a:spcPct val="120000"/>
              </a:lnSpc>
              <a:spcBef>
                <a:spcPts val="0"/>
              </a:spcBef>
              <a:spcAft>
                <a:spcPts val="0"/>
              </a:spcAft>
              <a:buFont typeface="Arial" panose="020B0604020202020204" pitchFamily="34" charset="0"/>
              <a:buChar char="•"/>
            </a:pPr>
            <a:r>
              <a:rPr lang="en-US" dirty="0"/>
              <a:t>Accountability</a:t>
            </a:r>
          </a:p>
          <a:p>
            <a:pPr>
              <a:lnSpc>
                <a:spcPct val="120000"/>
              </a:lnSpc>
              <a:spcBef>
                <a:spcPts val="0"/>
              </a:spcBef>
              <a:spcAft>
                <a:spcPts val="0"/>
              </a:spcAft>
            </a:pPr>
            <a:r>
              <a:rPr lang="en-US" dirty="0"/>
              <a:t>	</a:t>
            </a:r>
            <a:r>
              <a:rPr lang="en-US" dirty="0" smtClean="0"/>
              <a:t>(2) Enrollment (Plan Element #5)</a:t>
            </a:r>
            <a:endParaRPr lang="en-US" dirty="0"/>
          </a:p>
          <a:p>
            <a:pPr>
              <a:lnSpc>
                <a:spcPct val="120000"/>
              </a:lnSpc>
              <a:spcBef>
                <a:spcPts val="0"/>
              </a:spcBef>
              <a:spcAft>
                <a:spcPts val="0"/>
              </a:spcAft>
            </a:pPr>
            <a:r>
              <a:rPr lang="en-US" dirty="0"/>
              <a:t>	</a:t>
            </a:r>
            <a:r>
              <a:rPr lang="en-US" dirty="0" smtClean="0"/>
              <a:t>(6) Performance Indicators (Plan Element #9)</a:t>
            </a:r>
            <a:endParaRPr lang="en-US" dirty="0"/>
          </a:p>
          <a:p>
            <a:pPr marL="342900" indent="-342900">
              <a:lnSpc>
                <a:spcPct val="120000"/>
              </a:lnSpc>
              <a:spcBef>
                <a:spcPts val="0"/>
              </a:spcBef>
              <a:spcAft>
                <a:spcPts val="0"/>
              </a:spcAft>
              <a:buFont typeface="Arial" panose="020B0604020202020204" pitchFamily="34" charset="0"/>
              <a:buChar char="•"/>
            </a:pPr>
            <a:r>
              <a:rPr lang="en-US" dirty="0"/>
              <a:t>Continuous Improvement</a:t>
            </a:r>
          </a:p>
          <a:p>
            <a:pPr>
              <a:lnSpc>
                <a:spcPct val="120000"/>
              </a:lnSpc>
              <a:spcBef>
                <a:spcPts val="0"/>
              </a:spcBef>
              <a:spcAft>
                <a:spcPts val="0"/>
              </a:spcAft>
            </a:pPr>
            <a:r>
              <a:rPr lang="en-US" dirty="0"/>
              <a:t>	</a:t>
            </a:r>
            <a:r>
              <a:rPr lang="en-US" dirty="0" smtClean="0"/>
              <a:t>Enrollment: </a:t>
            </a:r>
            <a:r>
              <a:rPr lang="en-US" dirty="0"/>
              <a:t>Participants &amp; Concentrators</a:t>
            </a:r>
            <a:endParaRPr lang="en-US" dirty="0" smtClean="0"/>
          </a:p>
          <a:p>
            <a:pPr>
              <a:lnSpc>
                <a:spcPct val="120000"/>
              </a:lnSpc>
              <a:spcBef>
                <a:spcPts val="0"/>
              </a:spcBef>
              <a:spcAft>
                <a:spcPts val="0"/>
              </a:spcAft>
            </a:pPr>
            <a:r>
              <a:rPr lang="en-US" dirty="0"/>
              <a:t>	</a:t>
            </a:r>
            <a:r>
              <a:rPr lang="en-US" dirty="0" smtClean="0"/>
              <a:t>Enrollment: Career Field</a:t>
            </a:r>
          </a:p>
          <a:p>
            <a:pPr>
              <a:lnSpc>
                <a:spcPct val="120000"/>
              </a:lnSpc>
              <a:spcBef>
                <a:spcPts val="0"/>
              </a:spcBef>
              <a:spcAft>
                <a:spcPts val="0"/>
              </a:spcAft>
            </a:pPr>
            <a:r>
              <a:rPr lang="en-US" dirty="0"/>
              <a:t>	</a:t>
            </a:r>
            <a:r>
              <a:rPr lang="en-US" dirty="0" smtClean="0"/>
              <a:t>Enrollment: Pathway</a:t>
            </a:r>
            <a:endParaRPr lang="en-US" dirty="0"/>
          </a:p>
          <a:p>
            <a:pPr>
              <a:lnSpc>
                <a:spcPct val="120000"/>
              </a:lnSpc>
              <a:spcBef>
                <a:spcPts val="0"/>
              </a:spcBef>
              <a:spcAft>
                <a:spcPts val="0"/>
              </a:spcAft>
            </a:pPr>
            <a:r>
              <a:rPr lang="en-US" dirty="0"/>
              <a:t>	</a:t>
            </a:r>
            <a:r>
              <a:rPr lang="en-US" dirty="0" smtClean="0"/>
              <a:t>Enrollment: </a:t>
            </a:r>
            <a:r>
              <a:rPr lang="en-US" dirty="0"/>
              <a:t>Course Report</a:t>
            </a:r>
          </a:p>
          <a:p>
            <a:pPr>
              <a:lnSpc>
                <a:spcPct val="120000"/>
              </a:lnSpc>
              <a:spcBef>
                <a:spcPts val="0"/>
              </a:spcBef>
              <a:spcAft>
                <a:spcPts val="0"/>
              </a:spcAft>
            </a:pPr>
            <a:r>
              <a:rPr lang="en-US" dirty="0"/>
              <a:t>	</a:t>
            </a:r>
            <a:r>
              <a:rPr lang="en-US" dirty="0" smtClean="0"/>
              <a:t>Snapshot</a:t>
            </a:r>
            <a:endParaRPr lang="en-US" dirty="0"/>
          </a:p>
          <a:p>
            <a:pPr>
              <a:lnSpc>
                <a:spcPct val="120000"/>
              </a:lnSpc>
              <a:spcBef>
                <a:spcPts val="0"/>
              </a:spcBef>
              <a:spcAft>
                <a:spcPts val="0"/>
              </a:spcAft>
            </a:pPr>
            <a:r>
              <a:rPr lang="en-US" dirty="0"/>
              <a:t>	Waterfall</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775494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Enrollment </a:t>
            </a:r>
            <a:r>
              <a:rPr lang="en-US" dirty="0" smtClean="0"/>
              <a:t>(CTE Participants)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19</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pic>
        <p:nvPicPr>
          <p:cNvPr id="7" name="Picture 6"/>
          <p:cNvPicPr>
            <a:picLocks noChangeAspect="1"/>
          </p:cNvPicPr>
          <p:nvPr/>
        </p:nvPicPr>
        <p:blipFill>
          <a:blip r:embed="rId3"/>
          <a:stretch>
            <a:fillRect/>
          </a:stretch>
        </p:blipFill>
        <p:spPr>
          <a:xfrm>
            <a:off x="2613804" y="1401195"/>
            <a:ext cx="9040483" cy="4955155"/>
          </a:xfrm>
          <a:prstGeom prst="rect">
            <a:avLst/>
          </a:prstGeom>
        </p:spPr>
      </p:pic>
      <p:sp>
        <p:nvSpPr>
          <p:cNvPr id="8" name="TextBox 7"/>
          <p:cNvSpPr txBox="1"/>
          <p:nvPr/>
        </p:nvSpPr>
        <p:spPr>
          <a:xfrm>
            <a:off x="320947" y="3494028"/>
            <a:ext cx="2147978" cy="2862322"/>
          </a:xfrm>
          <a:prstGeom prst="rect">
            <a:avLst/>
          </a:prstGeom>
          <a:noFill/>
          <a:ln>
            <a:solidFill>
              <a:srgbClr val="000000"/>
            </a:solidFill>
          </a:ln>
        </p:spPr>
        <p:txBody>
          <a:bodyPr wrap="square" rtlCol="0">
            <a:spAutoFit/>
          </a:bodyPr>
          <a:lstStyle/>
          <a:p>
            <a:r>
              <a:rPr lang="en-US" sz="2000" b="1" dirty="0"/>
              <a:t>CTE Participant</a:t>
            </a:r>
            <a:r>
              <a:rPr lang="en-US" sz="2000" dirty="0"/>
              <a:t>: </a:t>
            </a:r>
            <a:endParaRPr lang="en-US" sz="2000" dirty="0" smtClean="0"/>
          </a:p>
          <a:p>
            <a:r>
              <a:rPr lang="en-US" sz="2000" dirty="0" smtClean="0"/>
              <a:t>Any </a:t>
            </a:r>
            <a:r>
              <a:rPr lang="en-US" sz="2000" dirty="0"/>
              <a:t>9</a:t>
            </a:r>
            <a:r>
              <a:rPr lang="en-US" sz="2000" baseline="30000" dirty="0"/>
              <a:t>th</a:t>
            </a:r>
            <a:r>
              <a:rPr lang="en-US" sz="2000" dirty="0"/>
              <a:t>-12</a:t>
            </a:r>
            <a:r>
              <a:rPr lang="en-US" sz="2000" baseline="30000" dirty="0"/>
              <a:t>th</a:t>
            </a:r>
            <a:r>
              <a:rPr lang="en-US" sz="2000" dirty="0"/>
              <a:t> grade student who successfully completes one or more courses which are part of a state-approve CTE program.</a:t>
            </a:r>
            <a:endParaRPr lang="en-US" sz="2000" dirty="0"/>
          </a:p>
        </p:txBody>
      </p:sp>
      <p:graphicFrame>
        <p:nvGraphicFramePr>
          <p:cNvPr id="11" name="Object 10"/>
          <p:cNvGraphicFramePr>
            <a:graphicFrameLocks noChangeAspect="1"/>
          </p:cNvGraphicFramePr>
          <p:nvPr/>
        </p:nvGraphicFramePr>
        <p:xfrm>
          <a:off x="320947" y="1389003"/>
          <a:ext cx="2147978" cy="2105025"/>
        </p:xfrm>
        <a:graphic>
          <a:graphicData uri="http://schemas.openxmlformats.org/presentationml/2006/ole">
            <mc:AlternateContent xmlns:mc="http://schemas.openxmlformats.org/markup-compatibility/2006">
              <mc:Choice xmlns:v="urn:schemas-microsoft-com:vml" Requires="v">
                <p:oleObj spid="_x0000_s8212" name="Worksheet" r:id="rId4" imgW="2781192" imgH="2104996" progId="Excel.Sheet.12">
                  <p:embed/>
                </p:oleObj>
              </mc:Choice>
              <mc:Fallback>
                <p:oleObj name="Worksheet" r:id="rId4" imgW="2781192" imgH="2104996" progId="Excel.Sheet.12">
                  <p:embed/>
                  <p:pic>
                    <p:nvPicPr>
                      <p:cNvPr id="11" name="Object 10"/>
                      <p:cNvPicPr/>
                      <p:nvPr/>
                    </p:nvPicPr>
                    <p:blipFill>
                      <a:blip r:embed="rId5"/>
                      <a:stretch>
                        <a:fillRect/>
                      </a:stretch>
                    </p:blipFill>
                    <p:spPr>
                      <a:xfrm>
                        <a:off x="320947" y="1389003"/>
                        <a:ext cx="2147978" cy="2105025"/>
                      </a:xfrm>
                      <a:prstGeom prst="rect">
                        <a:avLst/>
                      </a:prstGeom>
                    </p:spPr>
                  </p:pic>
                </p:oleObj>
              </mc:Fallback>
            </mc:AlternateContent>
          </a:graphicData>
        </a:graphic>
      </p:graphicFrame>
    </p:spTree>
    <p:extLst>
      <p:ext uri="{BB962C8B-B14F-4D97-AF65-F5344CB8AC3E}">
        <p14:creationId xmlns:p14="http://schemas.microsoft.com/office/powerpoint/2010/main" val="2033897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 Topics: </a:t>
            </a:r>
            <a:endParaRPr lang="en-US" dirty="0"/>
          </a:p>
        </p:txBody>
      </p:sp>
      <p:sp>
        <p:nvSpPr>
          <p:cNvPr id="3" name="Content Placeholder 2"/>
          <p:cNvSpPr>
            <a:spLocks noGrp="1"/>
          </p:cNvSpPr>
          <p:nvPr>
            <p:ph idx="1"/>
          </p:nvPr>
        </p:nvSpPr>
        <p:spPr/>
        <p:txBody>
          <a:bodyPr>
            <a:normAutofit lnSpcReduction="10000"/>
          </a:bodyPr>
          <a:lstStyle/>
          <a:p>
            <a:pPr marL="342900" indent="-342900">
              <a:lnSpc>
                <a:spcPct val="120000"/>
              </a:lnSpc>
              <a:spcBef>
                <a:spcPts val="0"/>
              </a:spcBef>
              <a:spcAft>
                <a:spcPts val="0"/>
              </a:spcAft>
              <a:buFont typeface="Arial" panose="020B0604020202020204" pitchFamily="34" charset="0"/>
              <a:buChar char="•"/>
            </a:pPr>
            <a:r>
              <a:rPr lang="en-US" dirty="0" smtClean="0"/>
              <a:t>Timeline: when will I be able to access the new reports?</a:t>
            </a:r>
          </a:p>
          <a:p>
            <a:pPr marL="342900" indent="-342900">
              <a:lnSpc>
                <a:spcPct val="120000"/>
              </a:lnSpc>
              <a:spcBef>
                <a:spcPts val="0"/>
              </a:spcBef>
              <a:spcAft>
                <a:spcPts val="0"/>
              </a:spcAft>
              <a:buFont typeface="Arial" panose="020B0604020202020204" pitchFamily="34" charset="0"/>
              <a:buChar char="•"/>
            </a:pPr>
            <a:r>
              <a:rPr lang="en-US" dirty="0" smtClean="0"/>
              <a:t>Data Sources: </a:t>
            </a:r>
            <a:r>
              <a:rPr lang="en-US" dirty="0"/>
              <a:t>w</a:t>
            </a:r>
            <a:r>
              <a:rPr lang="en-US" dirty="0" smtClean="0"/>
              <a:t>here do the data come from?</a:t>
            </a:r>
          </a:p>
          <a:p>
            <a:pPr marL="342900" indent="-342900">
              <a:lnSpc>
                <a:spcPct val="120000"/>
              </a:lnSpc>
              <a:spcBef>
                <a:spcPts val="0"/>
              </a:spcBef>
              <a:spcAft>
                <a:spcPts val="0"/>
              </a:spcAft>
              <a:buFont typeface="Arial" panose="020B0604020202020204" pitchFamily="34" charset="0"/>
              <a:buChar char="•"/>
            </a:pPr>
            <a:r>
              <a:rPr lang="en-US" dirty="0"/>
              <a:t>EDIAM Security </a:t>
            </a:r>
            <a:r>
              <a:rPr lang="en-US" dirty="0" smtClean="0"/>
              <a:t>System: how do I (and my districts) access the reports? </a:t>
            </a:r>
          </a:p>
          <a:p>
            <a:pPr marL="342900" indent="-342900">
              <a:lnSpc>
                <a:spcPct val="120000"/>
              </a:lnSpc>
              <a:spcBef>
                <a:spcPts val="0"/>
              </a:spcBef>
              <a:spcAft>
                <a:spcPts val="0"/>
              </a:spcAft>
              <a:buFont typeface="Arial" panose="020B0604020202020204" pitchFamily="34" charset="0"/>
              <a:buChar char="•"/>
            </a:pPr>
            <a:r>
              <a:rPr lang="en-US" dirty="0" smtClean="0"/>
              <a:t>Performance Indicators: what </a:t>
            </a:r>
            <a:r>
              <a:rPr lang="en-US" dirty="0" smtClean="0"/>
              <a:t>am I accountable for?</a:t>
            </a:r>
          </a:p>
          <a:p>
            <a:pPr marL="342900" indent="-342900">
              <a:lnSpc>
                <a:spcPct val="120000"/>
              </a:lnSpc>
              <a:spcBef>
                <a:spcPts val="0"/>
              </a:spcBef>
              <a:spcAft>
                <a:spcPts val="0"/>
              </a:spcAft>
              <a:buFont typeface="Arial" panose="020B0604020202020204" pitchFamily="34" charset="0"/>
              <a:buChar char="•"/>
            </a:pPr>
            <a:r>
              <a:rPr lang="en-US" dirty="0"/>
              <a:t>Organization of Perkins V </a:t>
            </a:r>
            <a:r>
              <a:rPr lang="en-US" dirty="0" smtClean="0"/>
              <a:t>Reports: what reports will be available?</a:t>
            </a:r>
          </a:p>
          <a:p>
            <a:pPr marL="1028700" lvl="1" indent="-342900">
              <a:lnSpc>
                <a:spcPct val="120000"/>
              </a:lnSpc>
              <a:spcBef>
                <a:spcPts val="0"/>
              </a:spcBef>
              <a:spcAft>
                <a:spcPts val="0"/>
              </a:spcAft>
            </a:pPr>
            <a:r>
              <a:rPr lang="en-US" dirty="0" smtClean="0"/>
              <a:t>Accountability</a:t>
            </a:r>
          </a:p>
          <a:p>
            <a:pPr marL="1485900" lvl="2" indent="-342900">
              <a:lnSpc>
                <a:spcPct val="120000"/>
              </a:lnSpc>
              <a:spcBef>
                <a:spcPts val="0"/>
              </a:spcBef>
              <a:spcAft>
                <a:spcPts val="0"/>
              </a:spcAft>
            </a:pPr>
            <a:r>
              <a:rPr lang="en-US" dirty="0" smtClean="0"/>
              <a:t>Enrollment Data (Element #5)</a:t>
            </a:r>
          </a:p>
          <a:p>
            <a:pPr marL="1485900" lvl="2" indent="-342900">
              <a:lnSpc>
                <a:spcPct val="120000"/>
              </a:lnSpc>
              <a:spcBef>
                <a:spcPts val="0"/>
              </a:spcBef>
              <a:spcAft>
                <a:spcPts val="0"/>
              </a:spcAft>
            </a:pPr>
            <a:r>
              <a:rPr lang="en-US" dirty="0" smtClean="0"/>
              <a:t>Performance Data (Element #9)</a:t>
            </a:r>
          </a:p>
          <a:p>
            <a:pPr marL="1028700" lvl="1" indent="-342900">
              <a:lnSpc>
                <a:spcPct val="120000"/>
              </a:lnSpc>
              <a:spcBef>
                <a:spcPts val="0"/>
              </a:spcBef>
              <a:spcAft>
                <a:spcPts val="0"/>
              </a:spcAft>
            </a:pPr>
            <a:r>
              <a:rPr lang="en-US" dirty="0" smtClean="0"/>
              <a:t>Continuous Improvement</a:t>
            </a:r>
          </a:p>
          <a:p>
            <a:pPr marL="342900" indent="-342900">
              <a:lnSpc>
                <a:spcPct val="120000"/>
              </a:lnSpc>
              <a:spcBef>
                <a:spcPts val="0"/>
              </a:spcBef>
              <a:spcAft>
                <a:spcPts val="0"/>
              </a:spcAft>
              <a:buFont typeface="Arial" panose="020B0604020202020204" pitchFamily="34" charset="0"/>
              <a:buChar char="•"/>
            </a:pPr>
            <a:r>
              <a:rPr lang="en-US" dirty="0" smtClean="0"/>
              <a:t>Gaps: what are they?</a:t>
            </a:r>
          </a:p>
          <a:p>
            <a:pPr marL="342900" indent="-342900">
              <a:lnSpc>
                <a:spcPct val="120000"/>
              </a:lnSpc>
              <a:spcBef>
                <a:spcPts val="0"/>
              </a:spcBef>
              <a:spcAft>
                <a:spcPts val="0"/>
              </a:spcAft>
              <a:buFont typeface="Arial" panose="020B0604020202020204" pitchFamily="34" charset="0"/>
              <a:buChar char="•"/>
            </a:pPr>
            <a:r>
              <a:rPr lang="en-US" dirty="0" smtClean="0"/>
              <a:t>Data Privacy: who can I share student information with?</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730983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Enrollment (Concentrators)</a:t>
            </a:r>
            <a:endParaRPr lang="en-US" dirty="0"/>
          </a:p>
        </p:txBody>
      </p:sp>
      <p:pic>
        <p:nvPicPr>
          <p:cNvPr id="7" name="Content Placeholder 6"/>
          <p:cNvPicPr>
            <a:picLocks noGrp="1" noChangeAspect="1"/>
          </p:cNvPicPr>
          <p:nvPr>
            <p:ph idx="1"/>
          </p:nvPr>
        </p:nvPicPr>
        <p:blipFill>
          <a:blip r:embed="rId2"/>
          <a:stretch>
            <a:fillRect/>
          </a:stretch>
        </p:blipFill>
        <p:spPr>
          <a:xfrm>
            <a:off x="2781739" y="1462404"/>
            <a:ext cx="8873215" cy="4915739"/>
          </a:xfrm>
          <a:prstGeom prst="rect">
            <a:avLst/>
          </a:prstGeom>
        </p:spPr>
      </p:pic>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
        <p:nvSpPr>
          <p:cNvPr id="8" name="TextBox 7"/>
          <p:cNvSpPr txBox="1"/>
          <p:nvPr/>
        </p:nvSpPr>
        <p:spPr>
          <a:xfrm>
            <a:off x="169582" y="1462404"/>
            <a:ext cx="2504607" cy="2585323"/>
          </a:xfrm>
          <a:prstGeom prst="rect">
            <a:avLst/>
          </a:prstGeom>
          <a:noFill/>
          <a:ln>
            <a:solidFill>
              <a:srgbClr val="000000"/>
            </a:solidFill>
          </a:ln>
        </p:spPr>
        <p:txBody>
          <a:bodyPr wrap="square" rtlCol="0">
            <a:spAutoFit/>
          </a:bodyPr>
          <a:lstStyle/>
          <a:p>
            <a:r>
              <a:rPr lang="en-US" b="1" dirty="0"/>
              <a:t>CTE Concentrator: </a:t>
            </a:r>
            <a:r>
              <a:rPr lang="en-US" dirty="0"/>
              <a:t>Any 9</a:t>
            </a:r>
            <a:r>
              <a:rPr lang="en-US" baseline="30000" dirty="0"/>
              <a:t>th</a:t>
            </a:r>
            <a:r>
              <a:rPr lang="en-US" dirty="0"/>
              <a:t>-12</a:t>
            </a:r>
            <a:r>
              <a:rPr lang="en-US" baseline="30000" dirty="0"/>
              <a:t>th</a:t>
            </a:r>
            <a:r>
              <a:rPr lang="en-US" dirty="0"/>
              <a:t> grade student who successfully completes 150+ course hours (or more), which are part of a state-approved secondary CTE program, within one career field.</a:t>
            </a:r>
            <a:endParaRPr lang="en-US" sz="2000" dirty="0"/>
          </a:p>
        </p:txBody>
      </p:sp>
    </p:spTree>
    <p:extLst>
      <p:ext uri="{BB962C8B-B14F-4D97-AF65-F5344CB8AC3E}">
        <p14:creationId xmlns:p14="http://schemas.microsoft.com/office/powerpoint/2010/main" val="407182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5S3 Program Quality (WBL)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21</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7" name="Object 6"/>
          <p:cNvGraphicFramePr>
            <a:graphicFrameLocks noChangeAspect="1"/>
          </p:cNvGraphicFramePr>
          <p:nvPr/>
        </p:nvGraphicFramePr>
        <p:xfrm>
          <a:off x="4458713" y="1390646"/>
          <a:ext cx="6163753" cy="4965704"/>
        </p:xfrm>
        <a:graphic>
          <a:graphicData uri="http://schemas.openxmlformats.org/presentationml/2006/ole">
            <mc:AlternateContent xmlns:mc="http://schemas.openxmlformats.org/markup-compatibility/2006">
              <mc:Choice xmlns:v="urn:schemas-microsoft-com:vml" Requires="v">
                <p:oleObj spid="_x0000_s9254" name="Worksheet" r:id="rId3" imgW="7105873" imgH="5724613" progId="Excel.Sheet.12">
                  <p:embed/>
                </p:oleObj>
              </mc:Choice>
              <mc:Fallback>
                <p:oleObj name="Worksheet" r:id="rId3" imgW="7105873" imgH="5724613" progId="Excel.Sheet.12">
                  <p:embed/>
                  <p:pic>
                    <p:nvPicPr>
                      <p:cNvPr id="7" name="Object 6"/>
                      <p:cNvPicPr/>
                      <p:nvPr/>
                    </p:nvPicPr>
                    <p:blipFill>
                      <a:blip r:embed="rId4"/>
                      <a:stretch>
                        <a:fillRect/>
                      </a:stretch>
                    </p:blipFill>
                    <p:spPr>
                      <a:xfrm>
                        <a:off x="4458713" y="1390646"/>
                        <a:ext cx="6163753" cy="4965704"/>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66084" y="1381425"/>
          <a:ext cx="3333750" cy="2867025"/>
        </p:xfrm>
        <a:graphic>
          <a:graphicData uri="http://schemas.openxmlformats.org/presentationml/2006/ole">
            <mc:AlternateContent xmlns:mc="http://schemas.openxmlformats.org/markup-compatibility/2006">
              <mc:Choice xmlns:v="urn:schemas-microsoft-com:vml" Requires="v">
                <p:oleObj spid="_x0000_s9255" name="Worksheet" r:id="rId5" imgW="3333579" imgH="2866996" progId="Excel.Sheet.12">
                  <p:embed/>
                </p:oleObj>
              </mc:Choice>
              <mc:Fallback>
                <p:oleObj name="Worksheet" r:id="rId5" imgW="3333579" imgH="2866996" progId="Excel.Sheet.12">
                  <p:embed/>
                  <p:pic>
                    <p:nvPicPr>
                      <p:cNvPr id="8" name="Object 7"/>
                      <p:cNvPicPr/>
                      <p:nvPr/>
                    </p:nvPicPr>
                    <p:blipFill>
                      <a:blip r:embed="rId6"/>
                      <a:stretch>
                        <a:fillRect/>
                      </a:stretch>
                    </p:blipFill>
                    <p:spPr>
                      <a:xfrm>
                        <a:off x="366084" y="1381425"/>
                        <a:ext cx="3333750" cy="2867025"/>
                      </a:xfrm>
                      <a:prstGeom prst="rect">
                        <a:avLst/>
                      </a:prstGeom>
                    </p:spPr>
                  </p:pic>
                </p:oleObj>
              </mc:Fallback>
            </mc:AlternateContent>
          </a:graphicData>
        </a:graphic>
      </p:graphicFrame>
    </p:spTree>
    <p:extLst>
      <p:ext uri="{BB962C8B-B14F-4D97-AF65-F5344CB8AC3E}">
        <p14:creationId xmlns:p14="http://schemas.microsoft.com/office/powerpoint/2010/main" val="3438028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3S1 Post-Program Placement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929008247"/>
              </p:ext>
            </p:extLst>
          </p:nvPr>
        </p:nvGraphicFramePr>
        <p:xfrm>
          <a:off x="4266970" y="1381425"/>
          <a:ext cx="6306448" cy="5035311"/>
        </p:xfrm>
        <a:graphic>
          <a:graphicData uri="http://schemas.openxmlformats.org/presentationml/2006/ole">
            <mc:AlternateContent xmlns:mc="http://schemas.openxmlformats.org/markup-compatibility/2006">
              <mc:Choice xmlns:v="urn:schemas-microsoft-com:vml" Requires="v">
                <p:oleObj spid="_x0000_s2085" name="Worksheet" r:id="rId3" imgW="6839074" imgH="5534230" progId="Excel.Sheet.12">
                  <p:embed/>
                </p:oleObj>
              </mc:Choice>
              <mc:Fallback>
                <p:oleObj name="Worksheet" r:id="rId3" imgW="6839074" imgH="5534230" progId="Excel.Sheet.12">
                  <p:embed/>
                  <p:pic>
                    <p:nvPicPr>
                      <p:cNvPr id="0" name=""/>
                      <p:cNvPicPr/>
                      <p:nvPr/>
                    </p:nvPicPr>
                    <p:blipFill>
                      <a:blip r:embed="rId4"/>
                      <a:stretch>
                        <a:fillRect/>
                      </a:stretch>
                    </p:blipFill>
                    <p:spPr>
                      <a:xfrm>
                        <a:off x="4266970" y="1381425"/>
                        <a:ext cx="6306448" cy="5035311"/>
                      </a:xfrm>
                      <a:prstGeom prst="rect">
                        <a:avLst/>
                      </a:prstGeom>
                    </p:spPr>
                  </p:pic>
                </p:oleObj>
              </mc:Fallback>
            </mc:AlternateContent>
          </a:graphicData>
        </a:graphic>
      </p:graphicFrame>
      <p:sp>
        <p:nvSpPr>
          <p:cNvPr id="10" name="TextBox 9"/>
          <p:cNvSpPr txBox="1"/>
          <p:nvPr/>
        </p:nvSpPr>
        <p:spPr>
          <a:xfrm>
            <a:off x="215660" y="1381425"/>
            <a:ext cx="3623095" cy="5078313"/>
          </a:xfrm>
          <a:prstGeom prst="rect">
            <a:avLst/>
          </a:prstGeom>
          <a:noFill/>
        </p:spPr>
        <p:txBody>
          <a:bodyPr wrap="square" rtlCol="0">
            <a:spAutoFit/>
          </a:bodyPr>
          <a:lstStyle/>
          <a:p>
            <a:r>
              <a:rPr lang="en-US" dirty="0" smtClean="0"/>
              <a:t>NOTES: </a:t>
            </a:r>
          </a:p>
          <a:p>
            <a:pPr marL="285750" indent="-285750">
              <a:buFont typeface="Arial" panose="020B0604020202020204" pitchFamily="34" charset="0"/>
              <a:buChar char="•"/>
            </a:pPr>
            <a:r>
              <a:rPr lang="en-US" dirty="0" smtClean="0"/>
              <a:t>a student could be counted as enrolled in postsecondary AND counted as being employed.</a:t>
            </a:r>
          </a:p>
          <a:p>
            <a:endParaRPr lang="en-US" dirty="0"/>
          </a:p>
          <a:p>
            <a:pPr marL="285750" indent="-285750">
              <a:buFont typeface="Arial" panose="020B0604020202020204" pitchFamily="34" charset="0"/>
              <a:buChar char="•"/>
            </a:pPr>
            <a:r>
              <a:rPr lang="en-US" dirty="0" smtClean="0"/>
              <a:t>Grand Total provides an unduplicated count of students for this performance indicator.</a:t>
            </a:r>
          </a:p>
          <a:p>
            <a:pPr marL="285750" indent="-285750">
              <a:buFont typeface="Arial" panose="020B0604020202020204" pitchFamily="34" charset="0"/>
              <a:buChar char="•"/>
            </a:pPr>
            <a:endParaRPr lang="en-US" dirty="0"/>
          </a:p>
          <a:p>
            <a:r>
              <a:rPr lang="en-US" dirty="0"/>
              <a:t>Employment flag in SLEDS:</a:t>
            </a:r>
          </a:p>
          <a:p>
            <a:r>
              <a:rPr lang="en-US" dirty="0"/>
              <a:t>In the second quarter after graduation, </a:t>
            </a:r>
          </a:p>
          <a:p>
            <a:r>
              <a:rPr lang="en-US" dirty="0"/>
              <a:t>IF Quarterly Wages Paid is greater than &gt;0, OR if Quarterly Hours Worked are greater than &gt;0 in the calendar year then </a:t>
            </a:r>
            <a:r>
              <a:rPr lang="en-US" dirty="0" smtClean="0"/>
              <a:t>include that student in the Employment count</a:t>
            </a:r>
            <a:r>
              <a:rPr lang="en-US" dirty="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95891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Performance Indicators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
        <p:nvSpPr>
          <p:cNvPr id="9" name="TextBox 8"/>
          <p:cNvSpPr txBox="1"/>
          <p:nvPr/>
        </p:nvSpPr>
        <p:spPr>
          <a:xfrm>
            <a:off x="433407" y="1416201"/>
            <a:ext cx="3750404" cy="3416320"/>
          </a:xfrm>
          <a:prstGeom prst="rect">
            <a:avLst/>
          </a:prstGeom>
          <a:noFill/>
          <a:ln>
            <a:solidFill>
              <a:srgbClr val="0D0D0D"/>
            </a:solidFill>
          </a:ln>
        </p:spPr>
        <p:txBody>
          <a:bodyPr wrap="square" rtlCol="0">
            <a:spAutoFit/>
          </a:bodyPr>
          <a:lstStyle/>
          <a:p>
            <a:r>
              <a:rPr lang="en-US" b="1" dirty="0" smtClean="0"/>
              <a:t>Gap </a:t>
            </a:r>
            <a:r>
              <a:rPr lang="en-US" b="1" dirty="0" smtClean="0">
                <a:solidFill>
                  <a:schemeClr val="accent2">
                    <a:lumMod val="75000"/>
                  </a:schemeClr>
                </a:solidFill>
              </a:rPr>
              <a:t>(from Actual) </a:t>
            </a:r>
            <a:r>
              <a:rPr lang="en-US" dirty="0" smtClean="0"/>
              <a:t>= Distance from the </a:t>
            </a:r>
            <a:r>
              <a:rPr lang="en-US" dirty="0"/>
              <a:t>student group Actual</a:t>
            </a:r>
          </a:p>
          <a:p>
            <a:r>
              <a:rPr lang="en-US" dirty="0" smtClean="0"/>
              <a:t> to the State/Consortium Actual</a:t>
            </a:r>
            <a:endParaRPr lang="en-US" dirty="0"/>
          </a:p>
          <a:p>
            <a:endParaRPr lang="en-US" b="1" dirty="0" smtClean="0"/>
          </a:p>
          <a:p>
            <a:r>
              <a:rPr lang="en-US" b="1" dirty="0" smtClean="0"/>
              <a:t>Gap (from Target) </a:t>
            </a:r>
            <a:r>
              <a:rPr lang="en-US" dirty="0" smtClean="0"/>
              <a:t>= Distance from the student group Actual to the State/Consortium Actual</a:t>
            </a:r>
          </a:p>
          <a:p>
            <a:endParaRPr lang="en-US" dirty="0"/>
          </a:p>
          <a:p>
            <a:r>
              <a:rPr lang="en-US" dirty="0" smtClean="0">
                <a:solidFill>
                  <a:srgbClr val="C00000"/>
                </a:solidFill>
              </a:rPr>
              <a:t>Conditional </a:t>
            </a:r>
            <a:r>
              <a:rPr lang="en-US" dirty="0">
                <a:solidFill>
                  <a:srgbClr val="C00000"/>
                </a:solidFill>
              </a:rPr>
              <a:t>formatting </a:t>
            </a:r>
            <a:r>
              <a:rPr lang="en-US" dirty="0" smtClean="0"/>
              <a:t>indicates whether the gap is less than 90% of the overall performance relative to the State/Consortium Actual or Target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529829965"/>
              </p:ext>
            </p:extLst>
          </p:nvPr>
        </p:nvGraphicFramePr>
        <p:xfrm>
          <a:off x="4604889" y="1416201"/>
          <a:ext cx="7105650" cy="5010150"/>
        </p:xfrm>
        <a:graphic>
          <a:graphicData uri="http://schemas.openxmlformats.org/presentationml/2006/ole">
            <mc:AlternateContent xmlns:mc="http://schemas.openxmlformats.org/markup-compatibility/2006">
              <mc:Choice xmlns:v="urn:schemas-microsoft-com:vml" Requires="v">
                <p:oleObj spid="_x0000_s1059" name="Worksheet" r:id="rId3" imgW="7105873" imgH="5009974" progId="Excel.Sheet.12">
                  <p:embed/>
                </p:oleObj>
              </mc:Choice>
              <mc:Fallback>
                <p:oleObj name="Worksheet" r:id="rId3" imgW="7105873" imgH="5009974" progId="Excel.Sheet.12">
                  <p:embed/>
                  <p:pic>
                    <p:nvPicPr>
                      <p:cNvPr id="0" name=""/>
                      <p:cNvPicPr/>
                      <p:nvPr/>
                    </p:nvPicPr>
                    <p:blipFill>
                      <a:blip r:embed="rId4"/>
                      <a:stretch>
                        <a:fillRect/>
                      </a:stretch>
                    </p:blipFill>
                    <p:spPr>
                      <a:xfrm>
                        <a:off x="4604889" y="1416201"/>
                        <a:ext cx="7105650" cy="5010150"/>
                      </a:xfrm>
                      <a:prstGeom prst="rect">
                        <a:avLst/>
                      </a:prstGeom>
                    </p:spPr>
                  </p:pic>
                </p:oleObj>
              </mc:Fallback>
            </mc:AlternateContent>
          </a:graphicData>
        </a:graphic>
      </p:graphicFrame>
      <p:sp>
        <p:nvSpPr>
          <p:cNvPr id="10" name="Oval 9"/>
          <p:cNvSpPr/>
          <p:nvPr/>
        </p:nvSpPr>
        <p:spPr>
          <a:xfrm>
            <a:off x="8563083" y="1531393"/>
            <a:ext cx="897148" cy="63835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653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Gaps: Equitable access and performance outcomes</a:t>
            </a:r>
            <a:endParaRPr lang="en-US" dirty="0"/>
          </a:p>
        </p:txBody>
      </p:sp>
      <p:sp>
        <p:nvSpPr>
          <p:cNvPr id="3" name="Content Placeholder 2"/>
          <p:cNvSpPr>
            <a:spLocks noGrp="1"/>
          </p:cNvSpPr>
          <p:nvPr>
            <p:ph idx="1"/>
          </p:nvPr>
        </p:nvSpPr>
        <p:spPr>
          <a:xfrm>
            <a:off x="838200" y="1578634"/>
            <a:ext cx="10515600" cy="4598329"/>
          </a:xfrm>
        </p:spPr>
        <p:txBody>
          <a:bodyPr>
            <a:normAutofit lnSpcReduction="10000"/>
          </a:bodyPr>
          <a:lstStyle/>
          <a:p>
            <a:r>
              <a:rPr lang="en-US" sz="2300" dirty="0"/>
              <a:t>Perkins V legislation calls on both the state and consortia to annually prepare reports in which they “identify and quantify any disparities or gaps in performance” between categories of students (i.e., gender, race/ethnicity, special populations) and the performance of all CTE Concentrators (Sec. 113, 3.C.ii [state] and Sec. 113, 4,B,ii [local/consortium]) </a:t>
            </a:r>
          </a:p>
          <a:p>
            <a:r>
              <a:rPr lang="en-US" sz="2300" dirty="0" smtClean="0">
                <a:solidFill>
                  <a:schemeClr val="accent2"/>
                </a:solidFill>
              </a:rPr>
              <a:t>CLNA and Local Plan</a:t>
            </a:r>
          </a:p>
          <a:p>
            <a:r>
              <a:rPr lang="en-US" sz="2300" dirty="0" smtClean="0">
                <a:solidFill>
                  <a:schemeClr val="accent2"/>
                </a:solidFill>
              </a:rPr>
              <a:t>Element #5</a:t>
            </a:r>
            <a:r>
              <a:rPr lang="en-US" sz="2300" dirty="0" smtClean="0"/>
              <a:t>, use the Accountability enrollment reports to note any gaps in overall enrollment and/or enrollment gaps in Career Clusters. Equitable access to CTE and CTE programs.</a:t>
            </a:r>
          </a:p>
          <a:p>
            <a:r>
              <a:rPr lang="en-US" sz="2300" dirty="0" smtClean="0">
                <a:solidFill>
                  <a:schemeClr val="accent2"/>
                </a:solidFill>
              </a:rPr>
              <a:t>Element #9</a:t>
            </a:r>
            <a:r>
              <a:rPr lang="en-US" sz="2300" dirty="0" smtClean="0"/>
              <a:t>, use the Accountability Performance Indicator reports to note any gaps in performance.</a:t>
            </a:r>
            <a:endParaRPr lang="en-US" sz="2300"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24</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893196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Enrollment and Performance gaps:</a:t>
            </a:r>
            <a:endParaRPr lang="en-US" dirty="0"/>
          </a:p>
        </p:txBody>
      </p:sp>
      <p:sp>
        <p:nvSpPr>
          <p:cNvPr id="3" name="Content Placeholder 2"/>
          <p:cNvSpPr>
            <a:spLocks noGrp="1"/>
          </p:cNvSpPr>
          <p:nvPr>
            <p:ph idx="1"/>
          </p:nvPr>
        </p:nvSpPr>
        <p:spPr>
          <a:xfrm>
            <a:off x="838200" y="1578634"/>
            <a:ext cx="10515600" cy="4598329"/>
          </a:xfrm>
        </p:spPr>
        <p:txBody>
          <a:bodyPr>
            <a:normAutofit/>
          </a:bodyPr>
          <a:lstStyle/>
          <a:p>
            <a:pPr>
              <a:spcBef>
                <a:spcPts val="0"/>
              </a:spcBef>
              <a:spcAft>
                <a:spcPts val="0"/>
              </a:spcAft>
            </a:pPr>
            <a:r>
              <a:rPr lang="en-US" sz="2000" dirty="0" smtClean="0"/>
              <a:t>Perkins data specialists (secondary and postsecondary) are working on compiling guidance for identifying meaningful gaps. However, a few ideas for consideration might be:</a:t>
            </a:r>
          </a:p>
          <a:p>
            <a:pPr>
              <a:spcBef>
                <a:spcPts val="0"/>
              </a:spcBef>
              <a:spcAft>
                <a:spcPts val="0"/>
              </a:spcAft>
            </a:pPr>
            <a:endParaRPr lang="en-US" sz="2000" dirty="0" smtClean="0"/>
          </a:p>
          <a:p>
            <a:pPr>
              <a:spcBef>
                <a:spcPts val="0"/>
              </a:spcBef>
              <a:spcAft>
                <a:spcPts val="0"/>
              </a:spcAft>
            </a:pPr>
            <a:r>
              <a:rPr lang="en-US" sz="2000" b="1" dirty="0" smtClean="0"/>
              <a:t>Population size</a:t>
            </a:r>
            <a:r>
              <a:rPr lang="en-US" sz="2000" dirty="0" smtClean="0"/>
              <a:t>:</a:t>
            </a:r>
          </a:p>
          <a:p>
            <a:pPr marL="342900" indent="-342900">
              <a:spcBef>
                <a:spcPts val="0"/>
              </a:spcBef>
              <a:spcAft>
                <a:spcPts val="0"/>
              </a:spcAft>
              <a:buFont typeface="Arial" panose="020B0604020202020204" pitchFamily="34" charset="0"/>
              <a:buChar char="•"/>
            </a:pPr>
            <a:r>
              <a:rPr lang="en-US" sz="2000" dirty="0" smtClean="0"/>
              <a:t>Is the size of the student group small or large (5 </a:t>
            </a:r>
            <a:r>
              <a:rPr lang="en-US" sz="2000" dirty="0" err="1" smtClean="0"/>
              <a:t>ppl</a:t>
            </a:r>
            <a:r>
              <a:rPr lang="en-US" sz="2000" dirty="0" smtClean="0"/>
              <a:t> or 500 </a:t>
            </a:r>
            <a:r>
              <a:rPr lang="en-US" sz="2000" dirty="0" err="1" smtClean="0"/>
              <a:t>ppl</a:t>
            </a:r>
            <a:r>
              <a:rPr lang="en-US" sz="2000" dirty="0" smtClean="0"/>
              <a:t>) relative to the whole population?</a:t>
            </a:r>
          </a:p>
          <a:p>
            <a:pPr>
              <a:spcBef>
                <a:spcPts val="0"/>
              </a:spcBef>
              <a:spcAft>
                <a:spcPts val="0"/>
              </a:spcAft>
            </a:pPr>
            <a:endParaRPr lang="en-US" sz="2000" dirty="0"/>
          </a:p>
          <a:p>
            <a:pPr>
              <a:spcBef>
                <a:spcPts val="0"/>
              </a:spcBef>
              <a:spcAft>
                <a:spcPts val="0"/>
              </a:spcAft>
            </a:pPr>
            <a:r>
              <a:rPr lang="en-US" sz="2000" b="1" dirty="0" smtClean="0"/>
              <a:t>Size of the gap</a:t>
            </a:r>
            <a:r>
              <a:rPr lang="en-US" sz="2000" dirty="0" smtClean="0"/>
              <a:t>:</a:t>
            </a:r>
          </a:p>
          <a:p>
            <a:pPr marL="342900" indent="-342900">
              <a:spcBef>
                <a:spcPts val="0"/>
              </a:spcBef>
              <a:spcAft>
                <a:spcPts val="0"/>
              </a:spcAft>
              <a:buFont typeface="Arial" panose="020B0604020202020204" pitchFamily="34" charset="0"/>
              <a:buChar char="•"/>
            </a:pPr>
            <a:r>
              <a:rPr lang="en-US" sz="2000" dirty="0" smtClean="0"/>
              <a:t>Does the gap fall outside of 90% of the Actual performance? By how much?</a:t>
            </a:r>
          </a:p>
          <a:p>
            <a:pPr marL="342900" indent="-342900">
              <a:spcBef>
                <a:spcPts val="0"/>
              </a:spcBef>
              <a:spcAft>
                <a:spcPts val="0"/>
              </a:spcAft>
              <a:buFont typeface="Arial" panose="020B0604020202020204" pitchFamily="34" charset="0"/>
              <a:buChar char="•"/>
            </a:pPr>
            <a:r>
              <a:rPr lang="en-US" sz="2000" dirty="0" smtClean="0"/>
              <a:t>Is the gap for a particular student group consistent across time (persistent gap)?</a:t>
            </a:r>
          </a:p>
          <a:p>
            <a:pPr marL="342900" indent="-342900">
              <a:spcBef>
                <a:spcPts val="0"/>
              </a:spcBef>
              <a:spcAft>
                <a:spcPts val="0"/>
              </a:spcAft>
              <a:buFont typeface="Arial" panose="020B0604020202020204" pitchFamily="34" charset="0"/>
              <a:buChar char="•"/>
            </a:pPr>
            <a:r>
              <a:rPr lang="en-US" sz="2000" dirty="0" smtClean="0"/>
              <a:t>Is the gap greater in this population than the gap for other student groups? </a:t>
            </a:r>
          </a:p>
          <a:p>
            <a:pPr marL="342900" indent="-342900">
              <a:spcBef>
                <a:spcPts val="0"/>
              </a:spcBef>
              <a:spcAft>
                <a:spcPts val="0"/>
              </a:spcAft>
              <a:buFont typeface="Arial" panose="020B0604020202020204" pitchFamily="34" charset="0"/>
              <a:buChar char="•"/>
            </a:pPr>
            <a:r>
              <a:rPr lang="en-US" sz="2000" dirty="0" smtClean="0"/>
              <a:t>Or, are there persistent gaps for multiple student groups?</a:t>
            </a:r>
          </a:p>
          <a:p>
            <a:pPr>
              <a:spcBef>
                <a:spcPts val="0"/>
              </a:spcBef>
              <a:spcAft>
                <a:spcPts val="0"/>
              </a:spcAft>
            </a:pPr>
            <a:endParaRPr lang="en-US" sz="2000" dirty="0" smtClean="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25</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164557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Performance gaps:</a:t>
            </a:r>
            <a:endParaRPr lang="en-US" dirty="0"/>
          </a:p>
        </p:txBody>
      </p:sp>
      <p:sp>
        <p:nvSpPr>
          <p:cNvPr id="3" name="Content Placeholder 2"/>
          <p:cNvSpPr>
            <a:spLocks noGrp="1"/>
          </p:cNvSpPr>
          <p:nvPr>
            <p:ph idx="1"/>
          </p:nvPr>
        </p:nvSpPr>
        <p:spPr>
          <a:xfrm>
            <a:off x="838200" y="1578634"/>
            <a:ext cx="10515600" cy="4598329"/>
          </a:xfrm>
        </p:spPr>
        <p:txBody>
          <a:bodyPr>
            <a:normAutofit lnSpcReduction="10000"/>
          </a:bodyPr>
          <a:lstStyle/>
          <a:p>
            <a:pPr>
              <a:spcBef>
                <a:spcPts val="0"/>
              </a:spcBef>
              <a:spcAft>
                <a:spcPts val="0"/>
              </a:spcAft>
            </a:pPr>
            <a:r>
              <a:rPr lang="en-US" sz="2200" b="1" dirty="0" smtClean="0"/>
              <a:t>Additional considerations</a:t>
            </a:r>
            <a:r>
              <a:rPr lang="en-US" sz="2200" dirty="0" smtClean="0"/>
              <a:t>:</a:t>
            </a:r>
          </a:p>
          <a:p>
            <a:pPr>
              <a:spcBef>
                <a:spcPts val="0"/>
              </a:spcBef>
              <a:spcAft>
                <a:spcPts val="0"/>
              </a:spcAft>
            </a:pPr>
            <a:endParaRPr lang="en-US" sz="2000" dirty="0"/>
          </a:p>
          <a:p>
            <a:pPr>
              <a:spcBef>
                <a:spcPts val="0"/>
              </a:spcBef>
              <a:spcAft>
                <a:spcPts val="0"/>
              </a:spcAft>
            </a:pPr>
            <a:r>
              <a:rPr lang="en-US" sz="2000" dirty="0" smtClean="0"/>
              <a:t>Outcomes for all students need to increase, however, outcomes for students within an identified gap group need to increase at a greater rate in order to close performance gaps. </a:t>
            </a:r>
            <a:r>
              <a:rPr lang="en-US" sz="2000" dirty="0"/>
              <a:t>Once gaps have been identified, it is important to consider your ability to positively impact outcomes for students. </a:t>
            </a:r>
            <a:endParaRPr lang="en-US" sz="2000" dirty="0" smtClean="0"/>
          </a:p>
          <a:p>
            <a:pPr>
              <a:spcBef>
                <a:spcPts val="0"/>
              </a:spcBef>
              <a:spcAft>
                <a:spcPts val="0"/>
              </a:spcAft>
            </a:pPr>
            <a:endParaRPr lang="en-US" sz="2000" dirty="0"/>
          </a:p>
          <a:p>
            <a:pPr marL="342900" indent="-342900">
              <a:spcBef>
                <a:spcPts val="0"/>
              </a:spcBef>
              <a:spcAft>
                <a:spcPts val="0"/>
              </a:spcAft>
              <a:buFont typeface="Arial" panose="020B0604020202020204" pitchFamily="34" charset="0"/>
              <a:buChar char="•"/>
            </a:pPr>
            <a:r>
              <a:rPr lang="en-US" sz="2000" dirty="0" smtClean="0"/>
              <a:t>What programs/courses have the highest concentration for that particular student group? In which career fields or pathways are these students enrolling and becoming CTE Concentrators?</a:t>
            </a:r>
          </a:p>
          <a:p>
            <a:pPr>
              <a:spcBef>
                <a:spcPts val="0"/>
              </a:spcBef>
              <a:spcAft>
                <a:spcPts val="0"/>
              </a:spcAft>
            </a:pPr>
            <a:endParaRPr lang="en-US" sz="2000" dirty="0" smtClean="0"/>
          </a:p>
          <a:p>
            <a:pPr marL="342900" indent="-342900">
              <a:spcBef>
                <a:spcPts val="0"/>
              </a:spcBef>
              <a:spcAft>
                <a:spcPts val="0"/>
              </a:spcAft>
              <a:buFont typeface="Arial" panose="020B0604020202020204" pitchFamily="34" charset="0"/>
              <a:buChar char="•"/>
            </a:pPr>
            <a:r>
              <a:rPr lang="en-US" sz="2000" dirty="0" smtClean="0"/>
              <a:t>What initiatives are local districts already engaging in and demonstrating success? In what ways can CTE provide additional/collaborative support?</a:t>
            </a:r>
          </a:p>
          <a:p>
            <a:pPr>
              <a:spcBef>
                <a:spcPts val="0"/>
              </a:spcBef>
              <a:spcAft>
                <a:spcPts val="0"/>
              </a:spcAft>
            </a:pPr>
            <a:endParaRPr lang="en-US" sz="2000" dirty="0"/>
          </a:p>
          <a:p>
            <a:pPr marL="342900" indent="-342900">
              <a:spcBef>
                <a:spcPts val="0"/>
              </a:spcBef>
              <a:spcAft>
                <a:spcPts val="0"/>
              </a:spcAft>
              <a:buFont typeface="Arial" panose="020B0604020202020204" pitchFamily="34" charset="0"/>
              <a:buChar char="•"/>
            </a:pPr>
            <a:r>
              <a:rPr lang="en-US" sz="2000" dirty="0" smtClean="0"/>
              <a:t>For </a:t>
            </a:r>
            <a:r>
              <a:rPr lang="en-US" sz="2000" dirty="0"/>
              <a:t>each individual district within a consortium, what gaps are identified within the World’s Best Workforce plan and/or Achievement and Integration plan (if one exists)? Is there a way to partner with current </a:t>
            </a:r>
            <a:r>
              <a:rPr lang="en-US" sz="2000" dirty="0" smtClean="0"/>
              <a:t>goals and objectives around closing </a:t>
            </a:r>
            <a:r>
              <a:rPr lang="en-US" sz="2000" dirty="0"/>
              <a:t>performance gaps.</a:t>
            </a:r>
          </a:p>
          <a:p>
            <a:pPr>
              <a:spcBef>
                <a:spcPts val="0"/>
              </a:spcBef>
              <a:spcAft>
                <a:spcPts val="0"/>
              </a:spcAft>
            </a:pPr>
            <a:endParaRPr lang="en-US" sz="2000" dirty="0" smtClean="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26</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3301310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Continuous Improvement Reports</a:t>
            </a:r>
            <a:endParaRPr lang="en-US" dirty="0"/>
          </a:p>
        </p:txBody>
      </p:sp>
    </p:spTree>
    <p:extLst>
      <p:ext uri="{BB962C8B-B14F-4D97-AF65-F5344CB8AC3E}">
        <p14:creationId xmlns:p14="http://schemas.microsoft.com/office/powerpoint/2010/main" val="4229040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*New*Continuous Improvement Reports</a:t>
            </a:r>
            <a:endParaRPr lang="en-US" dirty="0"/>
          </a:p>
        </p:txBody>
      </p:sp>
      <p:sp>
        <p:nvSpPr>
          <p:cNvPr id="7" name="Content Placeholder 6"/>
          <p:cNvSpPr>
            <a:spLocks noGrp="1"/>
          </p:cNvSpPr>
          <p:nvPr>
            <p:ph sz="half" idx="1"/>
          </p:nvPr>
        </p:nvSpPr>
        <p:spPr>
          <a:xfrm>
            <a:off x="269505" y="1594623"/>
            <a:ext cx="3854570" cy="4582339"/>
          </a:xfrm>
          <a:ln>
            <a:solidFill>
              <a:srgbClr val="0D0D0D"/>
            </a:solidFill>
          </a:ln>
        </p:spPr>
        <p:txBody>
          <a:bodyPr/>
          <a:lstStyle/>
          <a:p>
            <a:pPr>
              <a:spcBef>
                <a:spcPts val="0"/>
              </a:spcBef>
              <a:spcAft>
                <a:spcPts val="0"/>
              </a:spcAft>
            </a:pPr>
            <a:r>
              <a:rPr lang="en-US" dirty="0" smtClean="0"/>
              <a:t>Enrollment: </a:t>
            </a:r>
          </a:p>
          <a:p>
            <a:pPr>
              <a:spcBef>
                <a:spcPts val="0"/>
              </a:spcBef>
              <a:spcAft>
                <a:spcPts val="0"/>
              </a:spcAft>
            </a:pPr>
            <a:r>
              <a:rPr lang="en-US" dirty="0" smtClean="0"/>
              <a:t>Participant &amp; Concentrator</a:t>
            </a:r>
          </a:p>
          <a:p>
            <a:endParaRPr lang="en-US" dirty="0"/>
          </a:p>
        </p:txBody>
      </p:sp>
      <p:sp>
        <p:nvSpPr>
          <p:cNvPr id="8" name="Content Placeholder 7"/>
          <p:cNvSpPr>
            <a:spLocks noGrp="1"/>
          </p:cNvSpPr>
          <p:nvPr>
            <p:ph sz="half" idx="2"/>
          </p:nvPr>
        </p:nvSpPr>
        <p:spPr>
          <a:xfrm>
            <a:off x="4192438" y="1594622"/>
            <a:ext cx="3398159" cy="4582339"/>
          </a:xfrm>
          <a:ln>
            <a:solidFill>
              <a:srgbClr val="0D0D0D"/>
            </a:solidFill>
          </a:ln>
        </p:spPr>
        <p:txBody>
          <a:bodyPr/>
          <a:lstStyle/>
          <a:p>
            <a:pPr>
              <a:spcBef>
                <a:spcPts val="0"/>
              </a:spcBef>
              <a:spcAft>
                <a:spcPts val="0"/>
              </a:spcAft>
            </a:pPr>
            <a:r>
              <a:rPr lang="en-US" dirty="0" smtClean="0"/>
              <a:t>Enrollment:</a:t>
            </a:r>
          </a:p>
          <a:p>
            <a:pPr>
              <a:spcBef>
                <a:spcPts val="0"/>
              </a:spcBef>
              <a:spcAft>
                <a:spcPts val="0"/>
              </a:spcAft>
            </a:pPr>
            <a:r>
              <a:rPr lang="en-US" dirty="0" smtClean="0"/>
              <a:t>Career Fields</a:t>
            </a:r>
          </a:p>
          <a:p>
            <a:pPr>
              <a:spcBef>
                <a:spcPts val="0"/>
              </a:spcBef>
              <a:spcAft>
                <a:spcPts val="0"/>
              </a:spcAft>
            </a:pPr>
            <a:endParaRPr lang="en-US" dirty="0"/>
          </a:p>
          <a:p>
            <a:pPr>
              <a:spcBef>
                <a:spcPts val="0"/>
              </a:spcBef>
              <a:spcAft>
                <a:spcPts val="0"/>
              </a:spcAft>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28</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114577548"/>
              </p:ext>
            </p:extLst>
          </p:nvPr>
        </p:nvGraphicFramePr>
        <p:xfrm>
          <a:off x="337868" y="2495520"/>
          <a:ext cx="2095500" cy="1914525"/>
        </p:xfrm>
        <a:graphic>
          <a:graphicData uri="http://schemas.openxmlformats.org/presentationml/2006/ole">
            <mc:AlternateContent xmlns:mc="http://schemas.openxmlformats.org/markup-compatibility/2006">
              <mc:Choice xmlns:v="urn:schemas-microsoft-com:vml" Requires="v">
                <p:oleObj spid="_x0000_s5179" name="Worksheet" r:id="rId3" imgW="2095406" imgH="1914613" progId="Excel.Sheet.12">
                  <p:embed/>
                </p:oleObj>
              </mc:Choice>
              <mc:Fallback>
                <p:oleObj name="Worksheet" r:id="rId3" imgW="2095406" imgH="1914613" progId="Excel.Sheet.12">
                  <p:embed/>
                  <p:pic>
                    <p:nvPicPr>
                      <p:cNvPr id="0" name=""/>
                      <p:cNvPicPr/>
                      <p:nvPr/>
                    </p:nvPicPr>
                    <p:blipFill>
                      <a:blip r:embed="rId4"/>
                      <a:stretch>
                        <a:fillRect/>
                      </a:stretch>
                    </p:blipFill>
                    <p:spPr>
                      <a:xfrm>
                        <a:off x="337868" y="2495520"/>
                        <a:ext cx="2095500" cy="1914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4696946"/>
              </p:ext>
            </p:extLst>
          </p:nvPr>
        </p:nvGraphicFramePr>
        <p:xfrm>
          <a:off x="4305121" y="2447293"/>
          <a:ext cx="2305050" cy="2486025"/>
        </p:xfrm>
        <a:graphic>
          <a:graphicData uri="http://schemas.openxmlformats.org/presentationml/2006/ole">
            <mc:AlternateContent xmlns:mc="http://schemas.openxmlformats.org/markup-compatibility/2006">
              <mc:Choice xmlns:v="urn:schemas-microsoft-com:vml" Requires="v">
                <p:oleObj spid="_x0000_s5180" name="Worksheet" r:id="rId5" imgW="2304899" imgH="2486230" progId="Excel.Sheet.12">
                  <p:embed/>
                </p:oleObj>
              </mc:Choice>
              <mc:Fallback>
                <p:oleObj name="Worksheet" r:id="rId5" imgW="2304899" imgH="2486230" progId="Excel.Sheet.12">
                  <p:embed/>
                  <p:pic>
                    <p:nvPicPr>
                      <p:cNvPr id="0" name=""/>
                      <p:cNvPicPr/>
                      <p:nvPr/>
                    </p:nvPicPr>
                    <p:blipFill>
                      <a:blip r:embed="rId6"/>
                      <a:stretch>
                        <a:fillRect/>
                      </a:stretch>
                    </p:blipFill>
                    <p:spPr>
                      <a:xfrm>
                        <a:off x="4305121" y="2447293"/>
                        <a:ext cx="2305050" cy="2486025"/>
                      </a:xfrm>
                      <a:prstGeom prst="rect">
                        <a:avLst/>
                      </a:prstGeom>
                    </p:spPr>
                  </p:pic>
                </p:oleObj>
              </mc:Fallback>
            </mc:AlternateContent>
          </a:graphicData>
        </a:graphic>
      </p:graphicFrame>
      <p:sp>
        <p:nvSpPr>
          <p:cNvPr id="12" name="Content Placeholder 7"/>
          <p:cNvSpPr txBox="1">
            <a:spLocks/>
          </p:cNvSpPr>
          <p:nvPr/>
        </p:nvSpPr>
        <p:spPr>
          <a:xfrm>
            <a:off x="7786777" y="1594621"/>
            <a:ext cx="4074544" cy="4582339"/>
          </a:xfrm>
          <a:prstGeom prst="rect">
            <a:avLst/>
          </a:prstGeom>
          <a:solidFill>
            <a:schemeClr val="bg1"/>
          </a:solidFill>
          <a:ln>
            <a:solidFill>
              <a:srgbClr val="0D0D0D"/>
            </a:solidFill>
          </a:ln>
        </p:spPr>
        <p:txBody>
          <a:bodyPr vert="horz" lIns="91440" tIns="45720" rIns="91440" bIns="45720" rtlCol="0">
            <a:norm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dirty="0" smtClean="0"/>
              <a:t>Enrollment:</a:t>
            </a:r>
          </a:p>
          <a:p>
            <a:pPr>
              <a:spcBef>
                <a:spcPts val="0"/>
              </a:spcBef>
              <a:spcAft>
                <a:spcPts val="0"/>
              </a:spcAft>
            </a:pPr>
            <a:r>
              <a:rPr lang="en-US" dirty="0" smtClean="0"/>
              <a:t>Pathway</a:t>
            </a:r>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994241500"/>
              </p:ext>
            </p:extLst>
          </p:nvPr>
        </p:nvGraphicFramePr>
        <p:xfrm>
          <a:off x="7904222" y="2357435"/>
          <a:ext cx="3819525" cy="3819525"/>
        </p:xfrm>
        <a:graphic>
          <a:graphicData uri="http://schemas.openxmlformats.org/presentationml/2006/ole">
            <mc:AlternateContent xmlns:mc="http://schemas.openxmlformats.org/markup-compatibility/2006">
              <mc:Choice xmlns:v="urn:schemas-microsoft-com:vml" Requires="v">
                <p:oleObj spid="_x0000_s5181" name="Worksheet" r:id="rId7" imgW="3819735" imgH="3819378" progId="Excel.Sheet.12">
                  <p:embed/>
                </p:oleObj>
              </mc:Choice>
              <mc:Fallback>
                <p:oleObj name="Worksheet" r:id="rId7" imgW="3819735" imgH="3819378" progId="Excel.Sheet.12">
                  <p:embed/>
                  <p:pic>
                    <p:nvPicPr>
                      <p:cNvPr id="0" name=""/>
                      <p:cNvPicPr/>
                      <p:nvPr/>
                    </p:nvPicPr>
                    <p:blipFill>
                      <a:blip r:embed="rId8"/>
                      <a:stretch>
                        <a:fillRect/>
                      </a:stretch>
                    </p:blipFill>
                    <p:spPr>
                      <a:xfrm>
                        <a:off x="7904222" y="2357435"/>
                        <a:ext cx="3819525" cy="3819525"/>
                      </a:xfrm>
                      <a:prstGeom prst="rect">
                        <a:avLst/>
                      </a:prstGeom>
                    </p:spPr>
                  </p:pic>
                </p:oleObj>
              </mc:Fallback>
            </mc:AlternateContent>
          </a:graphicData>
        </a:graphic>
      </p:graphicFrame>
    </p:spTree>
    <p:extLst>
      <p:ext uri="{BB962C8B-B14F-4D97-AF65-F5344CB8AC3E}">
        <p14:creationId xmlns:p14="http://schemas.microsoft.com/office/powerpoint/2010/main" val="3778403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Enrollment: Participants and Concentrators</a:t>
            </a:r>
            <a:endParaRPr lang="en-US" dirty="0"/>
          </a:p>
        </p:txBody>
      </p:sp>
    </p:spTree>
    <p:extLst>
      <p:ext uri="{BB962C8B-B14F-4D97-AF65-F5344CB8AC3E}">
        <p14:creationId xmlns:p14="http://schemas.microsoft.com/office/powerpoint/2010/main" val="268290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Timeline</a:t>
            </a:r>
            <a:endParaRPr lang="en-US" dirty="0"/>
          </a:p>
        </p:txBody>
      </p:sp>
    </p:spTree>
    <p:extLst>
      <p:ext uri="{BB962C8B-B14F-4D97-AF65-F5344CB8AC3E}">
        <p14:creationId xmlns:p14="http://schemas.microsoft.com/office/powerpoint/2010/main" val="288035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and Concentrator Report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30</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2494673"/>
              </p:ext>
            </p:extLst>
          </p:nvPr>
        </p:nvGraphicFramePr>
        <p:xfrm>
          <a:off x="376327" y="1511300"/>
          <a:ext cx="11163300" cy="4400550"/>
        </p:xfrm>
        <a:graphic>
          <a:graphicData uri="http://schemas.openxmlformats.org/presentationml/2006/ole">
            <mc:AlternateContent xmlns:mc="http://schemas.openxmlformats.org/markup-compatibility/2006">
              <mc:Choice xmlns:v="urn:schemas-microsoft-com:vml" Requires="v">
                <p:oleObj spid="_x0000_s6164" name="Worksheet" r:id="rId3" imgW="11163285" imgH="4400374" progId="Excel.Sheet.12">
                  <p:embed/>
                </p:oleObj>
              </mc:Choice>
              <mc:Fallback>
                <p:oleObj name="Worksheet" r:id="rId3" imgW="11163285" imgH="4400374" progId="Excel.Sheet.12">
                  <p:embed/>
                  <p:pic>
                    <p:nvPicPr>
                      <p:cNvPr id="0" name=""/>
                      <p:cNvPicPr/>
                      <p:nvPr/>
                    </p:nvPicPr>
                    <p:blipFill>
                      <a:blip r:embed="rId4"/>
                      <a:stretch>
                        <a:fillRect/>
                      </a:stretch>
                    </p:blipFill>
                    <p:spPr>
                      <a:xfrm>
                        <a:off x="376327" y="1511300"/>
                        <a:ext cx="11163300" cy="4400550"/>
                      </a:xfrm>
                      <a:prstGeom prst="rect">
                        <a:avLst/>
                      </a:prstGeom>
                    </p:spPr>
                  </p:pic>
                </p:oleObj>
              </mc:Fallback>
            </mc:AlternateContent>
          </a:graphicData>
        </a:graphic>
      </p:graphicFrame>
    </p:spTree>
    <p:extLst>
      <p:ext uri="{BB962C8B-B14F-4D97-AF65-F5344CB8AC3E}">
        <p14:creationId xmlns:p14="http://schemas.microsoft.com/office/powerpoint/2010/main" val="13784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and Concentrators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31</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8" name="Chart 7"/>
          <p:cNvGraphicFramePr>
            <a:graphicFrameLocks/>
          </p:cNvGraphicFramePr>
          <p:nvPr>
            <p:extLst>
              <p:ext uri="{D42A27DB-BD31-4B8C-83A1-F6EECF244321}">
                <p14:modId xmlns:p14="http://schemas.microsoft.com/office/powerpoint/2010/main" val="280294832"/>
              </p:ext>
            </p:extLst>
          </p:nvPr>
        </p:nvGraphicFramePr>
        <p:xfrm>
          <a:off x="369140" y="1687512"/>
          <a:ext cx="5496822" cy="404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389676697"/>
              </p:ext>
            </p:extLst>
          </p:nvPr>
        </p:nvGraphicFramePr>
        <p:xfrm>
          <a:off x="6098875" y="1687512"/>
          <a:ext cx="5713563" cy="4048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807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and Concentrators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32</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6840445"/>
              </p:ext>
            </p:extLst>
          </p:nvPr>
        </p:nvGraphicFramePr>
        <p:xfrm>
          <a:off x="2312687" y="1434276"/>
          <a:ext cx="6048375" cy="2114550"/>
        </p:xfrm>
        <a:graphic>
          <a:graphicData uri="http://schemas.openxmlformats.org/presentationml/2006/ole">
            <mc:AlternateContent xmlns:mc="http://schemas.openxmlformats.org/markup-compatibility/2006">
              <mc:Choice xmlns:v="urn:schemas-microsoft-com:vml" Requires="v">
                <p:oleObj spid="_x0000_s12306" name="Worksheet" r:id="rId3" imgW="6048541" imgH="2114374" progId="Excel.Sheet.12">
                  <p:embed/>
                </p:oleObj>
              </mc:Choice>
              <mc:Fallback>
                <p:oleObj name="Worksheet" r:id="rId3" imgW="6048541" imgH="2114374" progId="Excel.Sheet.12">
                  <p:embed/>
                  <p:pic>
                    <p:nvPicPr>
                      <p:cNvPr id="0" name=""/>
                      <p:cNvPicPr/>
                      <p:nvPr/>
                    </p:nvPicPr>
                    <p:blipFill>
                      <a:blip r:embed="rId4"/>
                      <a:stretch>
                        <a:fillRect/>
                      </a:stretch>
                    </p:blipFill>
                    <p:spPr>
                      <a:xfrm>
                        <a:off x="2312687" y="1434276"/>
                        <a:ext cx="6048375" cy="2114550"/>
                      </a:xfrm>
                      <a:prstGeom prst="rect">
                        <a:avLst/>
                      </a:prstGeom>
                    </p:spPr>
                  </p:pic>
                </p:oleObj>
              </mc:Fallback>
            </mc:AlternateContent>
          </a:graphicData>
        </a:graphic>
      </p:graphicFrame>
      <p:graphicFrame>
        <p:nvGraphicFramePr>
          <p:cNvPr id="8" name="Chart 7"/>
          <p:cNvGraphicFramePr>
            <a:graphicFrameLocks/>
          </p:cNvGraphicFramePr>
          <p:nvPr>
            <p:extLst>
              <p:ext uri="{D42A27DB-BD31-4B8C-83A1-F6EECF244321}">
                <p14:modId xmlns:p14="http://schemas.microsoft.com/office/powerpoint/2010/main" val="2187448493"/>
              </p:ext>
            </p:extLst>
          </p:nvPr>
        </p:nvGraphicFramePr>
        <p:xfrm>
          <a:off x="1945975" y="3548826"/>
          <a:ext cx="6781800" cy="28075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9090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Participants and Concentrators: Career Field (drill down)</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33</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012859308"/>
              </p:ext>
            </p:extLst>
          </p:nvPr>
        </p:nvGraphicFramePr>
        <p:xfrm>
          <a:off x="795336" y="1511300"/>
          <a:ext cx="10601325" cy="4400550"/>
        </p:xfrm>
        <a:graphic>
          <a:graphicData uri="http://schemas.openxmlformats.org/presentationml/2006/ole">
            <mc:AlternateContent xmlns:mc="http://schemas.openxmlformats.org/markup-compatibility/2006">
              <mc:Choice xmlns:v="urn:schemas-microsoft-com:vml" Requires="v">
                <p:oleObj spid="_x0000_s13329" name="Worksheet" r:id="rId3" imgW="10601504" imgH="4400374" progId="Excel.Sheet.12">
                  <p:embed/>
                </p:oleObj>
              </mc:Choice>
              <mc:Fallback>
                <p:oleObj name="Worksheet" r:id="rId3" imgW="10601504" imgH="4400374" progId="Excel.Sheet.12">
                  <p:embed/>
                  <p:pic>
                    <p:nvPicPr>
                      <p:cNvPr id="0" name=""/>
                      <p:cNvPicPr/>
                      <p:nvPr/>
                    </p:nvPicPr>
                    <p:blipFill>
                      <a:blip r:embed="rId4"/>
                      <a:stretch>
                        <a:fillRect/>
                      </a:stretch>
                    </p:blipFill>
                    <p:spPr>
                      <a:xfrm>
                        <a:off x="795336" y="1511300"/>
                        <a:ext cx="10601325" cy="4400550"/>
                      </a:xfrm>
                      <a:prstGeom prst="rect">
                        <a:avLst/>
                      </a:prstGeom>
                    </p:spPr>
                  </p:pic>
                </p:oleObj>
              </mc:Fallback>
            </mc:AlternateContent>
          </a:graphicData>
        </a:graphic>
      </p:graphicFrame>
    </p:spTree>
    <p:extLst>
      <p:ext uri="{BB962C8B-B14F-4D97-AF65-F5344CB8AC3E}">
        <p14:creationId xmlns:p14="http://schemas.microsoft.com/office/powerpoint/2010/main" val="390474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Enrollment: Career Field</a:t>
            </a:r>
            <a:endParaRPr lang="en-US" dirty="0"/>
          </a:p>
        </p:txBody>
      </p:sp>
    </p:spTree>
    <p:extLst>
      <p:ext uri="{BB962C8B-B14F-4D97-AF65-F5344CB8AC3E}">
        <p14:creationId xmlns:p14="http://schemas.microsoft.com/office/powerpoint/2010/main" val="3229916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Career Fields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35</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56061948"/>
              </p:ext>
            </p:extLst>
          </p:nvPr>
        </p:nvGraphicFramePr>
        <p:xfrm>
          <a:off x="254138" y="2088889"/>
          <a:ext cx="11511193" cy="1542320"/>
        </p:xfrm>
        <a:graphic>
          <a:graphicData uri="http://schemas.openxmlformats.org/presentationml/2006/ole">
            <mc:AlternateContent xmlns:mc="http://schemas.openxmlformats.org/markup-compatibility/2006">
              <mc:Choice xmlns:v="urn:schemas-microsoft-com:vml" Requires="v">
                <p:oleObj spid="_x0000_s14352" name="Worksheet" r:id="rId3" imgW="12868356" imgH="1724230" progId="Excel.Sheet.12">
                  <p:embed/>
                </p:oleObj>
              </mc:Choice>
              <mc:Fallback>
                <p:oleObj name="Worksheet" r:id="rId3" imgW="12868356" imgH="1724230" progId="Excel.Sheet.12">
                  <p:embed/>
                  <p:pic>
                    <p:nvPicPr>
                      <p:cNvPr id="0" name=""/>
                      <p:cNvPicPr/>
                      <p:nvPr/>
                    </p:nvPicPr>
                    <p:blipFill>
                      <a:blip r:embed="rId4"/>
                      <a:stretch>
                        <a:fillRect/>
                      </a:stretch>
                    </p:blipFill>
                    <p:spPr>
                      <a:xfrm>
                        <a:off x="254138" y="2088889"/>
                        <a:ext cx="11511193" cy="1542320"/>
                      </a:xfrm>
                      <a:prstGeom prst="rect">
                        <a:avLst/>
                      </a:prstGeom>
                    </p:spPr>
                  </p:pic>
                </p:oleObj>
              </mc:Fallback>
            </mc:AlternateContent>
          </a:graphicData>
        </a:graphic>
      </p:graphicFrame>
    </p:spTree>
    <p:extLst>
      <p:ext uri="{BB962C8B-B14F-4D97-AF65-F5344CB8AC3E}">
        <p14:creationId xmlns:p14="http://schemas.microsoft.com/office/powerpoint/2010/main" val="1069154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Career Fields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36</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03376694"/>
              </p:ext>
            </p:extLst>
          </p:nvPr>
        </p:nvGraphicFramePr>
        <p:xfrm>
          <a:off x="293297" y="1604513"/>
          <a:ext cx="11541510" cy="4632384"/>
        </p:xfrm>
        <a:graphic>
          <a:graphicData uri="http://schemas.openxmlformats.org/presentationml/2006/ole">
            <mc:AlternateContent xmlns:mc="http://schemas.openxmlformats.org/markup-compatibility/2006">
              <mc:Choice xmlns:v="urn:schemas-microsoft-com:vml" Requires="v">
                <p:oleObj spid="_x0000_s15375" name="Worksheet" r:id="rId3" imgW="15687595" imgH="6296230" progId="Excel.Sheet.12">
                  <p:embed/>
                </p:oleObj>
              </mc:Choice>
              <mc:Fallback>
                <p:oleObj name="Worksheet" r:id="rId3" imgW="15687595" imgH="6296230" progId="Excel.Sheet.12">
                  <p:embed/>
                  <p:pic>
                    <p:nvPicPr>
                      <p:cNvPr id="0" name=""/>
                      <p:cNvPicPr/>
                      <p:nvPr/>
                    </p:nvPicPr>
                    <p:blipFill>
                      <a:blip r:embed="rId4"/>
                      <a:stretch>
                        <a:fillRect/>
                      </a:stretch>
                    </p:blipFill>
                    <p:spPr>
                      <a:xfrm>
                        <a:off x="293297" y="1604513"/>
                        <a:ext cx="11541510" cy="4632384"/>
                      </a:xfrm>
                      <a:prstGeom prst="rect">
                        <a:avLst/>
                      </a:prstGeom>
                    </p:spPr>
                  </p:pic>
                </p:oleObj>
              </mc:Fallback>
            </mc:AlternateContent>
          </a:graphicData>
        </a:graphic>
      </p:graphicFrame>
    </p:spTree>
    <p:extLst>
      <p:ext uri="{BB962C8B-B14F-4D97-AF65-F5344CB8AC3E}">
        <p14:creationId xmlns:p14="http://schemas.microsoft.com/office/powerpoint/2010/main" val="3099771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Enrollment: Pathway</a:t>
            </a:r>
            <a:endParaRPr lang="en-US" dirty="0"/>
          </a:p>
        </p:txBody>
      </p:sp>
    </p:spTree>
    <p:extLst>
      <p:ext uri="{BB962C8B-B14F-4D97-AF65-F5344CB8AC3E}">
        <p14:creationId xmlns:p14="http://schemas.microsoft.com/office/powerpoint/2010/main" val="1228626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Pathway</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38</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81150066"/>
              </p:ext>
            </p:extLst>
          </p:nvPr>
        </p:nvGraphicFramePr>
        <p:xfrm>
          <a:off x="259303" y="4183811"/>
          <a:ext cx="11673391" cy="1578634"/>
        </p:xfrm>
        <a:graphic>
          <a:graphicData uri="http://schemas.openxmlformats.org/presentationml/2006/ole">
            <mc:AlternateContent xmlns:mc="http://schemas.openxmlformats.org/markup-compatibility/2006">
              <mc:Choice xmlns:v="urn:schemas-microsoft-com:vml" Requires="v">
                <p:oleObj spid="_x0000_s16412" name="Worksheet" r:id="rId3" imgW="15497360" imgH="1533378" progId="Excel.Sheet.12">
                  <p:embed/>
                </p:oleObj>
              </mc:Choice>
              <mc:Fallback>
                <p:oleObj name="Worksheet" r:id="rId3" imgW="15497360" imgH="1533378" progId="Excel.Sheet.12">
                  <p:embed/>
                  <p:pic>
                    <p:nvPicPr>
                      <p:cNvPr id="0" name=""/>
                      <p:cNvPicPr/>
                      <p:nvPr/>
                    </p:nvPicPr>
                    <p:blipFill>
                      <a:blip r:embed="rId4"/>
                      <a:stretch>
                        <a:fillRect/>
                      </a:stretch>
                    </p:blipFill>
                    <p:spPr>
                      <a:xfrm>
                        <a:off x="259303" y="4183811"/>
                        <a:ext cx="11673391" cy="157863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3973327"/>
              </p:ext>
            </p:extLst>
          </p:nvPr>
        </p:nvGraphicFramePr>
        <p:xfrm>
          <a:off x="287027" y="1502914"/>
          <a:ext cx="3819525" cy="2486025"/>
        </p:xfrm>
        <a:graphic>
          <a:graphicData uri="http://schemas.openxmlformats.org/presentationml/2006/ole">
            <mc:AlternateContent xmlns:mc="http://schemas.openxmlformats.org/markup-compatibility/2006">
              <mc:Choice xmlns:v="urn:schemas-microsoft-com:vml" Requires="v">
                <p:oleObj spid="_x0000_s16413" name="Worksheet" r:id="rId5" imgW="3819735" imgH="2486230" progId="Excel.Sheet.12">
                  <p:embed/>
                </p:oleObj>
              </mc:Choice>
              <mc:Fallback>
                <p:oleObj name="Worksheet" r:id="rId5" imgW="3819735" imgH="2486230" progId="Excel.Sheet.12">
                  <p:embed/>
                  <p:pic>
                    <p:nvPicPr>
                      <p:cNvPr id="0" name=""/>
                      <p:cNvPicPr/>
                      <p:nvPr/>
                    </p:nvPicPr>
                    <p:blipFill>
                      <a:blip r:embed="rId6"/>
                      <a:stretch>
                        <a:fillRect/>
                      </a:stretch>
                    </p:blipFill>
                    <p:spPr>
                      <a:xfrm>
                        <a:off x="287027" y="1502914"/>
                        <a:ext cx="3819525" cy="2486025"/>
                      </a:xfrm>
                      <a:prstGeom prst="rect">
                        <a:avLst/>
                      </a:prstGeom>
                    </p:spPr>
                  </p:pic>
                </p:oleObj>
              </mc:Fallback>
            </mc:AlternateContent>
          </a:graphicData>
        </a:graphic>
      </p:graphicFrame>
    </p:spTree>
    <p:extLst>
      <p:ext uri="{BB962C8B-B14F-4D97-AF65-F5344CB8AC3E}">
        <p14:creationId xmlns:p14="http://schemas.microsoft.com/office/powerpoint/2010/main" val="310948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Privacy</a:t>
            </a:r>
            <a:endParaRPr lang="en-US" dirty="0"/>
          </a:p>
        </p:txBody>
      </p:sp>
    </p:spTree>
    <p:extLst>
      <p:ext uri="{BB962C8B-B14F-4D97-AF65-F5344CB8AC3E}">
        <p14:creationId xmlns:p14="http://schemas.microsoft.com/office/powerpoint/2010/main" val="387840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7" name="Content Placeholder 2">
            <a:extLst>
              <a:ext uri="{FF2B5EF4-FFF2-40B4-BE49-F238E27FC236}">
                <a16:creationId xmlns:a16="http://schemas.microsoft.com/office/drawing/2014/main" id="{A64FE8ED-5916-44C6-9710-BC8AA08B1DAB}"/>
              </a:ext>
            </a:extLst>
          </p:cNvPr>
          <p:cNvGraphicFramePr>
            <a:graphicFrameLocks noGrp="1"/>
          </p:cNvGraphicFramePr>
          <p:nvPr>
            <p:ph idx="1"/>
            <p:extLst>
              <p:ext uri="{D42A27DB-BD31-4B8C-83A1-F6EECF244321}">
                <p14:modId xmlns:p14="http://schemas.microsoft.com/office/powerpoint/2010/main" val="3486149269"/>
              </p:ext>
            </p:extLst>
          </p:nvPr>
        </p:nvGraphicFramePr>
        <p:xfrm>
          <a:off x="1921667" y="1682480"/>
          <a:ext cx="8348664" cy="4058189"/>
        </p:xfrm>
        <a:graphic>
          <a:graphicData uri="http://schemas.openxmlformats.org/drawingml/2006/table">
            <a:tbl>
              <a:tblPr firstRow="1" bandRow="1"/>
              <a:tblGrid>
                <a:gridCol w="385135">
                  <a:extLst>
                    <a:ext uri="{9D8B030D-6E8A-4147-A177-3AD203B41FA5}">
                      <a16:colId xmlns:a16="http://schemas.microsoft.com/office/drawing/2014/main" val="4068915503"/>
                    </a:ext>
                  </a:extLst>
                </a:gridCol>
                <a:gridCol w="2985933">
                  <a:extLst>
                    <a:ext uri="{9D8B030D-6E8A-4147-A177-3AD203B41FA5}">
                      <a16:colId xmlns:a16="http://schemas.microsoft.com/office/drawing/2014/main" val="2205440689"/>
                    </a:ext>
                  </a:extLst>
                </a:gridCol>
                <a:gridCol w="4977596">
                  <a:extLst>
                    <a:ext uri="{9D8B030D-6E8A-4147-A177-3AD203B41FA5}">
                      <a16:colId xmlns:a16="http://schemas.microsoft.com/office/drawing/2014/main" val="4061279571"/>
                    </a:ext>
                  </a:extLst>
                </a:gridCol>
              </a:tblGrid>
              <a:tr h="333473">
                <a:tc gridSpan="3">
                  <a:txBody>
                    <a:bodyPr/>
                    <a:lstStyle/>
                    <a:p>
                      <a:pPr marL="0" algn="ctr" rtl="0" eaLnBrk="1" fontAlgn="t" latinLnBrk="0" hangingPunct="1">
                        <a:spcBef>
                          <a:spcPts val="0"/>
                        </a:spcBef>
                        <a:spcAft>
                          <a:spcPts val="0"/>
                        </a:spcAft>
                      </a:pPr>
                      <a:r>
                        <a:rPr lang="en-US" sz="1700" b="1" i="0" u="none" strike="noStrike" kern="1200" dirty="0">
                          <a:solidFill>
                            <a:srgbClr val="FFFFFF"/>
                          </a:solidFill>
                          <a:effectLst/>
                          <a:latin typeface="Calibri" panose="020F0502020204030204" pitchFamily="34" charset="0"/>
                        </a:rPr>
                        <a:t>Data Availability</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86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8295590"/>
                  </a:ext>
                </a:extLst>
              </a:tr>
              <a:tr h="333473">
                <a:tc gridSpan="2">
                  <a:txBody>
                    <a:bodyPr/>
                    <a:lstStyle/>
                    <a:p>
                      <a:pPr marL="0" algn="l" rtl="0" eaLnBrk="1" fontAlgn="t" latinLnBrk="0" hangingPunct="1">
                        <a:spcBef>
                          <a:spcPts val="0"/>
                        </a:spcBef>
                        <a:spcAft>
                          <a:spcPts val="0"/>
                        </a:spcAft>
                      </a:pPr>
                      <a:r>
                        <a:rPr lang="en-US" sz="1700" b="0" i="0" u="none" strike="noStrike" kern="1200" dirty="0">
                          <a:solidFill>
                            <a:srgbClr val="003865"/>
                          </a:solidFill>
                          <a:effectLst/>
                          <a:latin typeface="Calibri" panose="020F0502020204030204" pitchFamily="34" charset="0"/>
                        </a:rPr>
                        <a:t>Accountability Webinars</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hMerge="1">
                  <a:txBody>
                    <a:bodyPr/>
                    <a:lstStyle/>
                    <a:p>
                      <a:endParaRPr lang="en-US"/>
                    </a:p>
                  </a:txBody>
                  <a:tcPr/>
                </a:tc>
                <a:tc>
                  <a:txBody>
                    <a:bodyPr/>
                    <a:lstStyle/>
                    <a:p>
                      <a:pPr marL="0" algn="l" rtl="0" eaLnBrk="1" fontAlgn="t" latinLnBrk="0" hangingPunct="1">
                        <a:spcBef>
                          <a:spcPts val="0"/>
                        </a:spcBef>
                        <a:spcAft>
                          <a:spcPts val="0"/>
                        </a:spcAft>
                      </a:pPr>
                      <a:r>
                        <a:rPr lang="en-US" sz="1700" b="0" i="0" u="none" strike="noStrike" kern="1200" dirty="0">
                          <a:solidFill>
                            <a:srgbClr val="003865"/>
                          </a:solidFill>
                          <a:effectLst/>
                          <a:latin typeface="Calibri" panose="020F0502020204030204" pitchFamily="34" charset="0"/>
                        </a:rPr>
                        <a:t>September </a:t>
                      </a:r>
                      <a:r>
                        <a:rPr lang="en-US" sz="1700" b="0" i="0" u="none" strike="noStrike" kern="1200" dirty="0" smtClean="0">
                          <a:solidFill>
                            <a:srgbClr val="003865"/>
                          </a:solidFill>
                          <a:effectLst/>
                          <a:latin typeface="Calibri" panose="020F0502020204030204" pitchFamily="34" charset="0"/>
                        </a:rPr>
                        <a:t>2020</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extLst>
                  <a:ext uri="{0D108BD9-81ED-4DB2-BD59-A6C34878D82A}">
                    <a16:rowId xmlns:a16="http://schemas.microsoft.com/office/drawing/2014/main" val="2522421411"/>
                  </a:ext>
                </a:extLst>
              </a:tr>
              <a:tr h="333473">
                <a:tc gridSpan="2">
                  <a:txBody>
                    <a:bodyPr/>
                    <a:lstStyle/>
                    <a:p>
                      <a:pPr marL="0" algn="l" rtl="0" eaLnBrk="1" fontAlgn="t" latinLnBrk="0" hangingPunct="1">
                        <a:spcBef>
                          <a:spcPts val="0"/>
                        </a:spcBef>
                        <a:spcAft>
                          <a:spcPts val="0"/>
                        </a:spcAft>
                      </a:pPr>
                      <a:r>
                        <a:rPr lang="en-US" sz="1700" b="0" i="0" u="none" strike="noStrike" kern="1200" dirty="0">
                          <a:solidFill>
                            <a:srgbClr val="003865"/>
                          </a:solidFill>
                          <a:effectLst/>
                          <a:latin typeface="Calibri" panose="020F0502020204030204" pitchFamily="34" charset="0"/>
                        </a:rPr>
                        <a:t>All</a:t>
                      </a:r>
                      <a:r>
                        <a:rPr lang="en-US" sz="1700" b="0" i="0" u="none" strike="noStrike" kern="1200" baseline="0" dirty="0">
                          <a:solidFill>
                            <a:srgbClr val="003865"/>
                          </a:solidFill>
                          <a:effectLst/>
                          <a:latin typeface="Calibri" panose="020F0502020204030204" pitchFamily="34" charset="0"/>
                        </a:rPr>
                        <a:t> P-file data submitted to MDE</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hMerge="1">
                  <a:txBody>
                    <a:bodyPr/>
                    <a:lstStyle/>
                    <a:p>
                      <a:endParaRPr lang="en-US"/>
                    </a:p>
                  </a:txBody>
                  <a:tcPr/>
                </a:tc>
                <a:tc>
                  <a:txBody>
                    <a:bodyPr/>
                    <a:lstStyle/>
                    <a:p>
                      <a:pPr marL="0" algn="l" rtl="0" eaLnBrk="1" fontAlgn="t" latinLnBrk="0" hangingPunct="1">
                        <a:spcBef>
                          <a:spcPts val="0"/>
                        </a:spcBef>
                        <a:spcAft>
                          <a:spcPts val="0"/>
                        </a:spcAft>
                      </a:pPr>
                      <a:r>
                        <a:rPr lang="en-US" sz="1700" b="0" i="0" u="none" strike="noStrike" kern="1200" dirty="0">
                          <a:solidFill>
                            <a:srgbClr val="003865"/>
                          </a:solidFill>
                          <a:effectLst/>
                          <a:latin typeface="Calibri" panose="020F0502020204030204" pitchFamily="34" charset="0"/>
                        </a:rPr>
                        <a:t>September </a:t>
                      </a:r>
                      <a:r>
                        <a:rPr lang="en-US" sz="1700" b="0" i="0" u="none" strike="noStrike" kern="1200" dirty="0" smtClean="0">
                          <a:solidFill>
                            <a:srgbClr val="003865"/>
                          </a:solidFill>
                          <a:effectLst/>
                          <a:latin typeface="Calibri" panose="020F0502020204030204" pitchFamily="34" charset="0"/>
                        </a:rPr>
                        <a:t>2020, </a:t>
                      </a:r>
                      <a:r>
                        <a:rPr lang="en-US" sz="1700" b="0" i="0" u="none" strike="noStrike" kern="1200" dirty="0">
                          <a:solidFill>
                            <a:srgbClr val="003865"/>
                          </a:solidFill>
                          <a:effectLst/>
                          <a:latin typeface="Calibri" panose="020F0502020204030204" pitchFamily="34" charset="0"/>
                        </a:rPr>
                        <a:t>for </a:t>
                      </a:r>
                      <a:r>
                        <a:rPr lang="en-US" sz="1700" b="0" i="0" u="none" strike="noStrike" kern="1200" dirty="0" smtClean="0">
                          <a:solidFill>
                            <a:srgbClr val="003865"/>
                          </a:solidFill>
                          <a:effectLst/>
                          <a:latin typeface="Calibri" panose="020F0502020204030204" pitchFamily="34" charset="0"/>
                        </a:rPr>
                        <a:t>SY2019-20</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1222160866"/>
                  </a:ext>
                </a:extLst>
              </a:tr>
              <a:tr h="333473">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3865"/>
                          </a:solidFill>
                          <a:effectLst/>
                          <a:latin typeface="Calibri" panose="020F0502020204030204" pitchFamily="34" charset="0"/>
                        </a:rPr>
                        <a:t>Performance Indicator data available</a:t>
                      </a:r>
                      <a:endParaRPr lang="en-US" sz="1400" b="0" i="0" u="none" strike="noStrike" dirty="0" smtClean="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hMerge="1">
                  <a:txBody>
                    <a:bodyPr/>
                    <a:lstStyle/>
                    <a:p>
                      <a:endParaRPr lang="en-US"/>
                    </a:p>
                  </a:txBody>
                  <a:tcPr/>
                </a:tc>
                <a:tc>
                  <a:txBody>
                    <a:bodyPr/>
                    <a:lstStyle/>
                    <a:p>
                      <a:pPr marL="0" algn="l" rtl="0" eaLnBrk="1" fontAlgn="t" latinLnBrk="0" hangingPunct="1">
                        <a:spcBef>
                          <a:spcPts val="0"/>
                        </a:spcBef>
                        <a:spcAft>
                          <a:spcPts val="0"/>
                        </a:spcAft>
                      </a:pPr>
                      <a:r>
                        <a:rPr lang="en-US" sz="1500" b="0" i="0" u="none" strike="noStrike" dirty="0" smtClean="0">
                          <a:effectLst/>
                          <a:latin typeface="Arial" panose="020B0604020202020204" pitchFamily="34" charset="0"/>
                        </a:rPr>
                        <a:t>December 2020</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extLst>
                  <a:ext uri="{0D108BD9-81ED-4DB2-BD59-A6C34878D82A}">
                    <a16:rowId xmlns:a16="http://schemas.microsoft.com/office/drawing/2014/main" val="4019035539"/>
                  </a:ext>
                </a:extLst>
              </a:tr>
              <a:tr h="312096">
                <a:tc gridSpan="2">
                  <a:txBody>
                    <a:bodyPr/>
                    <a:lstStyle/>
                    <a:p>
                      <a:pPr marL="0" algn="l" rtl="0" eaLnBrk="1" fontAlgn="t" latinLnBrk="0" hangingPunct="1">
                        <a:spcBef>
                          <a:spcPts val="0"/>
                        </a:spcBef>
                        <a:spcAft>
                          <a:spcPts val="0"/>
                        </a:spcAft>
                      </a:pP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a:txBody>
                    <a:bodyPr/>
                    <a:lstStyle/>
                    <a:p>
                      <a:pPr marL="0" algn="l" rtl="0" eaLnBrk="1" fontAlgn="t" latinLnBrk="0" hangingPunct="1">
                        <a:spcBef>
                          <a:spcPts val="0"/>
                        </a:spcBef>
                        <a:spcAft>
                          <a:spcPts val="0"/>
                        </a:spcAft>
                      </a:pPr>
                      <a:endParaRPr lang="en-US" sz="1500" b="0" i="0" u="none" strike="noStrike">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46786447"/>
                  </a:ext>
                </a:extLst>
              </a:tr>
              <a:tr h="333473">
                <a:tc gridSpan="3">
                  <a:txBody>
                    <a:bodyPr/>
                    <a:lstStyle/>
                    <a:p>
                      <a:pPr marL="0" algn="ctr" rtl="0" eaLnBrk="1" fontAlgn="t" latinLnBrk="0" hangingPunct="1">
                        <a:spcBef>
                          <a:spcPts val="0"/>
                        </a:spcBef>
                        <a:spcAft>
                          <a:spcPts val="0"/>
                        </a:spcAft>
                      </a:pPr>
                      <a:r>
                        <a:rPr lang="en-US" sz="1700" b="1" i="0" u="none" strike="noStrike" kern="1200" dirty="0">
                          <a:solidFill>
                            <a:srgbClr val="003865"/>
                          </a:solidFill>
                          <a:effectLst/>
                          <a:latin typeface="Calibri" panose="020F0502020204030204" pitchFamily="34" charset="0"/>
                        </a:rPr>
                        <a:t>CAR Reporting</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4300431"/>
                  </a:ext>
                </a:extLst>
              </a:tr>
              <a:tr h="312096">
                <a:tc>
                  <a:txBody>
                    <a:bodyPr/>
                    <a:lstStyle/>
                    <a:p>
                      <a:pPr marL="0" algn="l" rtl="0" eaLnBrk="1" fontAlgn="t" latinLnBrk="0" hangingPunct="1">
                        <a:spcBef>
                          <a:spcPts val="0"/>
                        </a:spcBef>
                        <a:spcAft>
                          <a:spcPts val="0"/>
                        </a:spcAft>
                      </a:pPr>
                      <a:endParaRPr lang="en-US" sz="1500" b="0" i="0" u="none" strike="sng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0" i="0" u="none" strike="sngStrike" kern="1200" dirty="0" smtClean="0">
                          <a:solidFill>
                            <a:srgbClr val="003865"/>
                          </a:solidFill>
                          <a:effectLst/>
                          <a:latin typeface="Calibri" panose="020F0502020204030204" pitchFamily="34" charset="0"/>
                        </a:rPr>
                        <a:t>December, FY2019</a:t>
                      </a:r>
                      <a:endParaRPr lang="en-US" sz="1500" b="0" i="0" u="none" strike="sngStrike" dirty="0" smtClean="0">
                        <a:effectLst/>
                        <a:latin typeface="Arial" panose="020B0604020202020204" pitchFamily="34" charset="0"/>
                      </a:endParaRPr>
                    </a:p>
                  </a:txBody>
                  <a:tcPr marL="76955" marR="76955" marT="38478" marB="38478">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a:txBody>
                    <a:bodyPr/>
                    <a:lstStyle/>
                    <a:p>
                      <a:pPr marL="0" marR="0" indent="0" algn="l" rtl="0" eaLnBrk="1" fontAlgn="auto" latinLnBrk="0" hangingPunct="1">
                        <a:spcBef>
                          <a:spcPts val="0"/>
                        </a:spcBef>
                        <a:spcAft>
                          <a:spcPts val="0"/>
                        </a:spcAft>
                      </a:pPr>
                      <a:r>
                        <a:rPr lang="en-US" sz="1500" b="0" i="0" u="none" strike="sngStrike" kern="1200" dirty="0">
                          <a:solidFill>
                            <a:srgbClr val="003865"/>
                          </a:solidFill>
                          <a:effectLst/>
                          <a:latin typeface="Calibri" panose="020F0502020204030204" pitchFamily="34" charset="0"/>
                        </a:rPr>
                        <a:t>Final Perkins IV year:</a:t>
                      </a:r>
                      <a:r>
                        <a:rPr lang="en-US" sz="1500" b="0" i="0" u="none" strike="sngStrike" kern="1200" baseline="0" dirty="0">
                          <a:solidFill>
                            <a:srgbClr val="003865"/>
                          </a:solidFill>
                          <a:effectLst/>
                          <a:latin typeface="Calibri" panose="020F0502020204030204" pitchFamily="34" charset="0"/>
                        </a:rPr>
                        <a:t> </a:t>
                      </a:r>
                      <a:r>
                        <a:rPr lang="en-US" sz="1500" b="0" i="0" u="none" strike="sngStrike" kern="1200" dirty="0">
                          <a:solidFill>
                            <a:srgbClr val="003865"/>
                          </a:solidFill>
                          <a:effectLst/>
                          <a:latin typeface="Calibri" panose="020F0502020204030204" pitchFamily="34" charset="0"/>
                        </a:rPr>
                        <a:t>Enrollment data only (reports available)</a:t>
                      </a:r>
                      <a:endParaRPr lang="en-US" sz="1500" b="0" i="0" u="none" strike="sng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extLst>
                  <a:ext uri="{0D108BD9-81ED-4DB2-BD59-A6C34878D82A}">
                    <a16:rowId xmlns:a16="http://schemas.microsoft.com/office/drawing/2014/main" val="2786519936"/>
                  </a:ext>
                </a:extLst>
              </a:tr>
              <a:tr h="312096">
                <a:tc>
                  <a:txBody>
                    <a:bodyPr/>
                    <a:lstStyle/>
                    <a:p>
                      <a:endParaRPr lang="en-US"/>
                    </a:p>
                  </a:txBody>
                  <a:tcPr marL="76955" marR="76955" marT="38478" marB="38478">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marL="0" algn="l" rtl="0" eaLnBrk="1" fontAlgn="t" latinLnBrk="0" hangingPunct="1">
                        <a:spcBef>
                          <a:spcPts val="0"/>
                        </a:spcBef>
                        <a:spcAft>
                          <a:spcPts val="0"/>
                        </a:spcAft>
                      </a:pPr>
                      <a:r>
                        <a:rPr lang="en-US" sz="1500" b="0" i="0" u="none" strike="noStrike" kern="1200" dirty="0">
                          <a:solidFill>
                            <a:srgbClr val="003865"/>
                          </a:solidFill>
                          <a:effectLst/>
                          <a:latin typeface="Calibri" panose="020F0502020204030204" pitchFamily="34" charset="0"/>
                        </a:rPr>
                        <a:t>December, FY2020</a:t>
                      </a:r>
                      <a:endParaRPr lang="en-US" sz="1500" b="0" i="0" u="none" strike="noStrike" dirty="0">
                        <a:effectLst/>
                        <a:latin typeface="Arial" panose="020B0604020202020204" pitchFamily="34" charset="0"/>
                      </a:endParaRPr>
                    </a:p>
                  </a:txBody>
                  <a:tcPr marL="76955" marR="76955" marT="38478" marB="38478">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marL="0" algn="l" rtl="0" eaLnBrk="1" fontAlgn="t" latinLnBrk="0" hangingPunct="1">
                        <a:spcBef>
                          <a:spcPts val="0"/>
                        </a:spcBef>
                        <a:spcAft>
                          <a:spcPts val="0"/>
                        </a:spcAft>
                      </a:pPr>
                      <a:r>
                        <a:rPr lang="en-US" sz="1500" b="0" i="0" u="none" strike="noStrike" kern="1200" dirty="0">
                          <a:solidFill>
                            <a:srgbClr val="003865"/>
                          </a:solidFill>
                          <a:effectLst/>
                          <a:latin typeface="Calibri" panose="020F0502020204030204" pitchFamily="34" charset="0"/>
                        </a:rPr>
                        <a:t>Transition to Perkins V: Enrollment data &amp; Baseline PI data</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2101732517"/>
                  </a:ext>
                </a:extLst>
              </a:tr>
              <a:tr h="312096">
                <a:tc>
                  <a:txBody>
                    <a:bodyPr/>
                    <a:lstStyle/>
                    <a:p>
                      <a:endParaRPr lang="en-US"/>
                    </a:p>
                  </a:txBody>
                  <a:tcPr marL="76955" marR="76955" marT="38478" marB="38478">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a:txBody>
                    <a:bodyPr/>
                    <a:lstStyle/>
                    <a:p>
                      <a:pPr marL="0" algn="l" rtl="0" eaLnBrk="1" fontAlgn="t" latinLnBrk="0" hangingPunct="1">
                        <a:spcBef>
                          <a:spcPts val="0"/>
                        </a:spcBef>
                        <a:spcAft>
                          <a:spcPts val="0"/>
                        </a:spcAft>
                      </a:pPr>
                      <a:r>
                        <a:rPr lang="en-US" sz="1500" b="0" i="0" u="none" strike="noStrike" kern="1200" dirty="0">
                          <a:solidFill>
                            <a:srgbClr val="003865"/>
                          </a:solidFill>
                          <a:effectLst/>
                          <a:latin typeface="Calibri" panose="020F0502020204030204" pitchFamily="34" charset="0"/>
                        </a:rPr>
                        <a:t>December, FY2021, Perkins</a:t>
                      </a:r>
                      <a:r>
                        <a:rPr lang="en-US" sz="1500" b="0" i="0" u="none" strike="noStrike" kern="1200" baseline="0" dirty="0">
                          <a:solidFill>
                            <a:srgbClr val="003865"/>
                          </a:solidFill>
                          <a:effectLst/>
                          <a:latin typeface="Calibri" panose="020F0502020204030204" pitchFamily="34" charset="0"/>
                        </a:rPr>
                        <a:t> V: Year 1</a:t>
                      </a:r>
                      <a:endParaRPr lang="en-US" sz="1500" b="0" i="0" u="none" strike="noStrike" dirty="0">
                        <a:effectLst/>
                        <a:latin typeface="Arial" panose="020B0604020202020204" pitchFamily="34" charset="0"/>
                      </a:endParaRPr>
                    </a:p>
                  </a:txBody>
                  <a:tcPr marL="76955" marR="76955" marT="38478" marB="38478">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a:txBody>
                    <a:bodyPr/>
                    <a:lstStyle/>
                    <a:p>
                      <a:pPr marL="0" algn="l" rtl="0" eaLnBrk="1" fontAlgn="t" latinLnBrk="0" hangingPunct="1">
                        <a:spcBef>
                          <a:spcPts val="0"/>
                        </a:spcBef>
                        <a:spcAft>
                          <a:spcPts val="0"/>
                        </a:spcAft>
                      </a:pPr>
                      <a:r>
                        <a:rPr lang="en-US" sz="1500" b="0" i="0" u="none" strike="noStrike" kern="1200">
                          <a:solidFill>
                            <a:srgbClr val="003865"/>
                          </a:solidFill>
                          <a:effectLst/>
                          <a:latin typeface="Calibri" panose="020F0502020204030204" pitchFamily="34" charset="0"/>
                        </a:rPr>
                        <a:t>Report 2020-21 Enrollment, Performance Indicators &amp; Targets</a:t>
                      </a:r>
                      <a:endParaRPr lang="en-US" sz="1500" b="0" i="0" u="none" strike="noStrike">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extLst>
                  <a:ext uri="{0D108BD9-81ED-4DB2-BD59-A6C34878D82A}">
                    <a16:rowId xmlns:a16="http://schemas.microsoft.com/office/drawing/2014/main" val="798404526"/>
                  </a:ext>
                </a:extLst>
              </a:tr>
              <a:tr h="312096">
                <a:tc>
                  <a:txBody>
                    <a:bodyPr/>
                    <a:lstStyle/>
                    <a:p>
                      <a:endParaRPr lang="en-US"/>
                    </a:p>
                  </a:txBody>
                  <a:tcPr marL="76955" marR="76955" marT="38478" marB="38478">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marL="0" algn="l" rtl="0" eaLnBrk="1" fontAlgn="t" latinLnBrk="0" hangingPunct="1">
                        <a:spcBef>
                          <a:spcPts val="0"/>
                        </a:spcBef>
                        <a:spcAft>
                          <a:spcPts val="0"/>
                        </a:spcAft>
                      </a:pPr>
                      <a:r>
                        <a:rPr lang="en-US" sz="1500" b="0" i="0" u="none" strike="noStrike" kern="1200" dirty="0">
                          <a:solidFill>
                            <a:srgbClr val="003865"/>
                          </a:solidFill>
                          <a:effectLst/>
                          <a:latin typeface="Calibri" panose="020F0502020204030204" pitchFamily="34" charset="0"/>
                        </a:rPr>
                        <a:t>December,</a:t>
                      </a:r>
                      <a:r>
                        <a:rPr lang="en-US" sz="1500" b="0" i="0" u="none" strike="noStrike" kern="1200" baseline="0" dirty="0">
                          <a:solidFill>
                            <a:srgbClr val="003865"/>
                          </a:solidFill>
                          <a:effectLst/>
                          <a:latin typeface="Calibri" panose="020F0502020204030204" pitchFamily="34" charset="0"/>
                        </a:rPr>
                        <a:t> FY</a:t>
                      </a:r>
                      <a:r>
                        <a:rPr lang="en-US" sz="1500" b="0" i="0" u="none" strike="noStrike" kern="1200" dirty="0">
                          <a:solidFill>
                            <a:srgbClr val="003865"/>
                          </a:solidFill>
                          <a:effectLst/>
                          <a:latin typeface="Calibri" panose="020F0502020204030204" pitchFamily="34" charset="0"/>
                        </a:rPr>
                        <a:t>2022,</a:t>
                      </a:r>
                      <a:r>
                        <a:rPr lang="en-US" sz="1500" b="0" i="0" u="none" strike="noStrike" kern="1200" baseline="0" dirty="0">
                          <a:solidFill>
                            <a:srgbClr val="003865"/>
                          </a:solidFill>
                          <a:effectLst/>
                          <a:latin typeface="Calibri" panose="020F0502020204030204" pitchFamily="34" charset="0"/>
                        </a:rPr>
                        <a:t> Perkins V: Year 2</a:t>
                      </a:r>
                      <a:endParaRPr lang="en-US" sz="1500" b="0" i="0" u="none" strike="noStrike" dirty="0">
                        <a:effectLst/>
                        <a:latin typeface="Arial" panose="020B0604020202020204" pitchFamily="34" charset="0"/>
                      </a:endParaRPr>
                    </a:p>
                  </a:txBody>
                  <a:tcPr marL="76955" marR="76955" marT="38478" marB="38478">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marL="0" marR="0" indent="0" algn="l" rtl="0" eaLnBrk="1" fontAlgn="auto" latinLnBrk="0" hangingPunct="1">
                        <a:spcBef>
                          <a:spcPts val="0"/>
                        </a:spcBef>
                        <a:spcAft>
                          <a:spcPts val="0"/>
                        </a:spcAft>
                      </a:pPr>
                      <a:r>
                        <a:rPr lang="en-US" sz="1500" b="0" i="0" u="none" strike="noStrike" kern="1200">
                          <a:solidFill>
                            <a:srgbClr val="003865"/>
                          </a:solidFill>
                          <a:effectLst/>
                          <a:latin typeface="Calibri" panose="020F0502020204030204" pitchFamily="34" charset="0"/>
                        </a:rPr>
                        <a:t>Report 2021-22 Enrollment, Performance Indicators &amp; Targets</a:t>
                      </a:r>
                      <a:endParaRPr lang="en-US" sz="1500" b="0" i="0" u="none" strike="noStrike">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3471429999"/>
                  </a:ext>
                </a:extLst>
              </a:tr>
              <a:tr h="312096">
                <a:tc>
                  <a:txBody>
                    <a:bodyPr/>
                    <a:lstStyle/>
                    <a:p>
                      <a:endParaRPr lang="en-US"/>
                    </a:p>
                  </a:txBody>
                  <a:tcPr marL="76955" marR="76955" marT="38478" marB="38478">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a:txBody>
                    <a:bodyPr/>
                    <a:lstStyle/>
                    <a:p>
                      <a:pPr marL="0" algn="l" rtl="0" eaLnBrk="1" fontAlgn="t" latinLnBrk="0" hangingPunct="1">
                        <a:spcBef>
                          <a:spcPts val="0"/>
                        </a:spcBef>
                        <a:spcAft>
                          <a:spcPts val="0"/>
                        </a:spcAft>
                      </a:pPr>
                      <a:r>
                        <a:rPr lang="en-US" sz="1500" b="0" i="0" u="none" strike="noStrike" kern="1200" dirty="0">
                          <a:solidFill>
                            <a:srgbClr val="003865"/>
                          </a:solidFill>
                          <a:effectLst/>
                          <a:latin typeface="Calibri" panose="020F0502020204030204" pitchFamily="34" charset="0"/>
                        </a:rPr>
                        <a:t>December,</a:t>
                      </a:r>
                      <a:r>
                        <a:rPr lang="en-US" sz="1500" b="0" i="0" u="none" strike="noStrike" kern="1200" baseline="0" dirty="0">
                          <a:solidFill>
                            <a:srgbClr val="003865"/>
                          </a:solidFill>
                          <a:effectLst/>
                          <a:latin typeface="Calibri" panose="020F0502020204030204" pitchFamily="34" charset="0"/>
                        </a:rPr>
                        <a:t> FY2</a:t>
                      </a:r>
                      <a:r>
                        <a:rPr lang="en-US" sz="1500" b="0" i="0" u="none" strike="noStrike" kern="1200" dirty="0">
                          <a:solidFill>
                            <a:srgbClr val="003865"/>
                          </a:solidFill>
                          <a:effectLst/>
                          <a:latin typeface="Calibri" panose="020F0502020204030204" pitchFamily="34" charset="0"/>
                        </a:rPr>
                        <a:t>023, Perkins V: Year</a:t>
                      </a:r>
                      <a:r>
                        <a:rPr lang="en-US" sz="1500" b="0" i="0" u="none" strike="noStrike" kern="1200" baseline="0" dirty="0">
                          <a:solidFill>
                            <a:srgbClr val="003865"/>
                          </a:solidFill>
                          <a:effectLst/>
                          <a:latin typeface="Calibri" panose="020F0502020204030204" pitchFamily="34" charset="0"/>
                        </a:rPr>
                        <a:t> 3</a:t>
                      </a:r>
                      <a:endParaRPr lang="en-US" sz="1500" b="0" i="0" u="none" strike="noStrike" dirty="0">
                        <a:effectLst/>
                        <a:latin typeface="Arial" panose="020B0604020202020204" pitchFamily="34" charset="0"/>
                      </a:endParaRPr>
                    </a:p>
                  </a:txBody>
                  <a:tcPr marL="76955" marR="76955" marT="38478" marB="38478">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tc>
                  <a:txBody>
                    <a:bodyPr/>
                    <a:lstStyle/>
                    <a:p>
                      <a:pPr marL="0" marR="0" indent="0" algn="l" rtl="0" eaLnBrk="1" fontAlgn="auto" latinLnBrk="0" hangingPunct="1">
                        <a:spcBef>
                          <a:spcPts val="0"/>
                        </a:spcBef>
                        <a:spcAft>
                          <a:spcPts val="0"/>
                        </a:spcAft>
                      </a:pPr>
                      <a:r>
                        <a:rPr lang="en-US" sz="1500" b="0" i="0" u="none" strike="noStrike" kern="1200">
                          <a:solidFill>
                            <a:srgbClr val="003865"/>
                          </a:solidFill>
                          <a:effectLst/>
                          <a:latin typeface="Calibri" panose="020F0502020204030204" pitchFamily="34" charset="0"/>
                        </a:rPr>
                        <a:t>Report 2022-23 Enrollment, Performance Indicators &amp; Targets</a:t>
                      </a:r>
                      <a:endParaRPr lang="en-US" sz="1500" b="0" i="0" u="none" strike="noStrike">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ED3"/>
                    </a:solidFill>
                  </a:tcPr>
                </a:tc>
                <a:extLst>
                  <a:ext uri="{0D108BD9-81ED-4DB2-BD59-A6C34878D82A}">
                    <a16:rowId xmlns:a16="http://schemas.microsoft.com/office/drawing/2014/main" val="894446800"/>
                  </a:ext>
                </a:extLst>
              </a:tr>
              <a:tr h="312096">
                <a:tc>
                  <a:txBody>
                    <a:bodyPr/>
                    <a:lstStyle/>
                    <a:p>
                      <a:endParaRPr lang="en-US" dirty="0"/>
                    </a:p>
                  </a:txBody>
                  <a:tcPr marL="76955" marR="76955" marT="38478" marB="38478">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marL="0" algn="l" rtl="0" eaLnBrk="1" fontAlgn="t" latinLnBrk="0" hangingPunct="1">
                        <a:spcBef>
                          <a:spcPts val="0"/>
                        </a:spcBef>
                        <a:spcAft>
                          <a:spcPts val="0"/>
                        </a:spcAft>
                      </a:pPr>
                      <a:r>
                        <a:rPr lang="en-US" sz="1500" b="0" i="0" u="none" strike="noStrike" kern="1200" dirty="0">
                          <a:solidFill>
                            <a:srgbClr val="003865"/>
                          </a:solidFill>
                          <a:effectLst/>
                          <a:latin typeface="Calibri" panose="020F0502020204030204" pitchFamily="34" charset="0"/>
                        </a:rPr>
                        <a:t>December, FY2024, Perkins V: Year 4</a:t>
                      </a:r>
                      <a:endParaRPr lang="en-US" sz="1500" b="0" i="0" u="none" strike="noStrike" dirty="0">
                        <a:effectLst/>
                        <a:latin typeface="Arial" panose="020B0604020202020204" pitchFamily="34" charset="0"/>
                      </a:endParaRPr>
                    </a:p>
                  </a:txBody>
                  <a:tcPr marL="76955" marR="76955" marT="38478" marB="38478">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marL="0" marR="0" indent="0" algn="l" rtl="0" eaLnBrk="1" fontAlgn="auto" latinLnBrk="0" hangingPunct="1">
                        <a:spcBef>
                          <a:spcPts val="0"/>
                        </a:spcBef>
                        <a:spcAft>
                          <a:spcPts val="0"/>
                        </a:spcAft>
                      </a:pPr>
                      <a:r>
                        <a:rPr lang="en-US" sz="1500" b="0" i="0" u="none" strike="noStrike" kern="1200" dirty="0">
                          <a:solidFill>
                            <a:srgbClr val="003865"/>
                          </a:solidFill>
                          <a:effectLst/>
                          <a:latin typeface="Calibri" panose="020F0502020204030204" pitchFamily="34" charset="0"/>
                        </a:rPr>
                        <a:t>Report 2023-24 Enrollment, Performance Indicators &amp; Targets</a:t>
                      </a:r>
                      <a:endParaRPr lang="en-US" sz="1500" b="0" i="0" u="none" strike="noStrike" dirty="0">
                        <a:effectLst/>
                        <a:latin typeface="Arial" panose="020B0604020202020204" pitchFamily="34" charset="0"/>
                      </a:endParaRPr>
                    </a:p>
                  </a:txBody>
                  <a:tcPr marL="76955" marR="76955" marT="38478" marB="3847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2735984365"/>
                  </a:ext>
                </a:extLst>
              </a:tr>
            </a:tbl>
          </a:graphicData>
        </a:graphic>
      </p:graphicFrame>
    </p:spTree>
    <p:extLst>
      <p:ext uri="{BB962C8B-B14F-4D97-AF65-F5344CB8AC3E}">
        <p14:creationId xmlns:p14="http://schemas.microsoft.com/office/powerpoint/2010/main" val="2654980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Questions about sharing data have come up recently, in particular sharing reports that contain private data</a:t>
            </a:r>
          </a:p>
          <a:p>
            <a:pPr marL="342900" indent="-342900">
              <a:buFont typeface="Arial" panose="020B0604020202020204" pitchFamily="34" charset="0"/>
              <a:buChar char="•"/>
            </a:pPr>
            <a:r>
              <a:rPr lang="en-US" dirty="0"/>
              <a:t>State will be working on guidelines around data </a:t>
            </a:r>
            <a:r>
              <a:rPr lang="en-US" dirty="0" smtClean="0"/>
              <a:t>sharing</a:t>
            </a:r>
          </a:p>
          <a:p>
            <a:pPr marL="1028700" lvl="1" indent="-342900"/>
            <a:r>
              <a:rPr lang="en-US" dirty="0" smtClean="0"/>
              <a:t>Certainly anything with a cell size of 10 or less do not share with others.</a:t>
            </a:r>
          </a:p>
          <a:p>
            <a:pPr marL="1028700" lvl="1" indent="-342900"/>
            <a:r>
              <a:rPr lang="en-US" dirty="0" smtClean="0"/>
              <a:t>If another person has (or is anticipated to have) access your Perkins data, then, that is a good indicator you need a data share agreement (e.g. consultant).</a:t>
            </a:r>
            <a:endParaRPr lang="en-US" dirty="0"/>
          </a:p>
          <a:p>
            <a:pPr marL="342900" indent="-342900">
              <a:buFont typeface="Arial" panose="020B0604020202020204" pitchFamily="34" charset="0"/>
              <a:buChar char="•"/>
            </a:pPr>
            <a:r>
              <a:rPr lang="en-US" dirty="0"/>
              <a:t>If you have local data sharing agreements or strategies in place that would help inform our guidelines, please send those to </a:t>
            </a:r>
            <a:r>
              <a:rPr lang="en-US" dirty="0" smtClean="0"/>
              <a:t>Kari-Ann.</a:t>
            </a:r>
            <a:endParaRPr lang="en-US"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40</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916298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Kari-Ann Ediger</a:t>
            </a:r>
            <a:endParaRPr lang="en-US" sz="2700" b="1" dirty="0" smtClean="0"/>
          </a:p>
          <a:p>
            <a:r>
              <a:rPr lang="en-US" sz="2200" i="1" dirty="0" smtClean="0"/>
              <a:t>Kari-Ann.Ediger@state.mn.us</a:t>
            </a:r>
            <a:endParaRPr lang="en-US" sz="2200" i="1" dirty="0" smtClean="0"/>
          </a:p>
        </p:txBody>
      </p:sp>
      <p:sp>
        <p:nvSpPr>
          <p:cNvPr id="4" name="Date Placeholder 3"/>
          <p:cNvSpPr>
            <a:spLocks noGrp="1"/>
          </p:cNvSpPr>
          <p:nvPr>
            <p:ph type="dt" sz="half" idx="10"/>
          </p:nvPr>
        </p:nvSpPr>
        <p:spPr/>
        <p:txBody>
          <a:bodyPr/>
          <a:lstStyle/>
          <a:p>
            <a:fld id="{D094F804-653A-41F1-A565-1098D9DEB37A}" type="datetime1">
              <a:rPr lang="en-US" smtClean="0"/>
              <a:t>9/2/2020</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41</a:t>
            </a:fld>
            <a:endParaRPr lang="en-US" dirty="0"/>
          </a:p>
        </p:txBody>
      </p:sp>
    </p:spTree>
    <p:extLst>
      <p:ext uri="{BB962C8B-B14F-4D97-AF65-F5344CB8AC3E}">
        <p14:creationId xmlns:p14="http://schemas.microsoft.com/office/powerpoint/2010/main" val="136173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Sources</a:t>
            </a:r>
            <a:endParaRPr lang="en-US" dirty="0"/>
          </a:p>
        </p:txBody>
      </p:sp>
    </p:spTree>
    <p:extLst>
      <p:ext uri="{BB962C8B-B14F-4D97-AF65-F5344CB8AC3E}">
        <p14:creationId xmlns:p14="http://schemas.microsoft.com/office/powerpoint/2010/main" val="261363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Populations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6919710"/>
              </p:ext>
            </p:extLst>
          </p:nvPr>
        </p:nvGraphicFramePr>
        <p:xfrm>
          <a:off x="2779142" y="1437436"/>
          <a:ext cx="7581183" cy="4820920"/>
        </p:xfrm>
        <a:graphic>
          <a:graphicData uri="http://schemas.openxmlformats.org/drawingml/2006/table">
            <a:tbl>
              <a:tblPr firstRow="1" bandRow="1">
                <a:tableStyleId>{21E4AEA4-8DFA-4A89-87EB-49C32662AFE0}</a:tableStyleId>
              </a:tblPr>
              <a:tblGrid>
                <a:gridCol w="2966050">
                  <a:extLst>
                    <a:ext uri="{9D8B030D-6E8A-4147-A177-3AD203B41FA5}">
                      <a16:colId xmlns:a16="http://schemas.microsoft.com/office/drawing/2014/main" val="3697158477"/>
                    </a:ext>
                  </a:extLst>
                </a:gridCol>
                <a:gridCol w="4615133">
                  <a:extLst>
                    <a:ext uri="{9D8B030D-6E8A-4147-A177-3AD203B41FA5}">
                      <a16:colId xmlns:a16="http://schemas.microsoft.com/office/drawing/2014/main" val="1545375699"/>
                    </a:ext>
                  </a:extLst>
                </a:gridCol>
              </a:tblGrid>
              <a:tr h="370840">
                <a:tc>
                  <a:txBody>
                    <a:bodyPr/>
                    <a:lstStyle/>
                    <a:p>
                      <a:r>
                        <a:rPr lang="en-US" dirty="0" smtClean="0"/>
                        <a:t>Data Element</a:t>
                      </a:r>
                      <a:endParaRPr lang="en-US" dirty="0"/>
                    </a:p>
                  </a:txBody>
                  <a:tcPr/>
                </a:tc>
                <a:tc>
                  <a:txBody>
                    <a:bodyPr/>
                    <a:lstStyle/>
                    <a:p>
                      <a:r>
                        <a:rPr lang="en-US" dirty="0" smtClean="0"/>
                        <a:t>Source</a:t>
                      </a:r>
                      <a:endParaRPr lang="en-US" dirty="0"/>
                    </a:p>
                  </a:txBody>
                  <a:tcPr/>
                </a:tc>
                <a:extLst>
                  <a:ext uri="{0D108BD9-81ED-4DB2-BD59-A6C34878D82A}">
                    <a16:rowId xmlns:a16="http://schemas.microsoft.com/office/drawing/2014/main" val="23678551"/>
                  </a:ext>
                </a:extLst>
              </a:tr>
              <a:tr h="370840">
                <a:tc>
                  <a:txBody>
                    <a:bodyPr/>
                    <a:lstStyle/>
                    <a:p>
                      <a:r>
                        <a:rPr lang="en-US" dirty="0" smtClean="0"/>
                        <a:t>Race/Ethnicity</a:t>
                      </a:r>
                      <a:endParaRPr lang="en-US" dirty="0"/>
                    </a:p>
                  </a:txBody>
                  <a:tcPr/>
                </a:tc>
                <a:tc>
                  <a:txBody>
                    <a:bodyPr/>
                    <a:lstStyle/>
                    <a:p>
                      <a:r>
                        <a:rPr lang="en-US" dirty="0" smtClean="0"/>
                        <a:t>MARSS</a:t>
                      </a:r>
                      <a:endParaRPr lang="en-US" dirty="0"/>
                    </a:p>
                  </a:txBody>
                  <a:tcPr/>
                </a:tc>
                <a:extLst>
                  <a:ext uri="{0D108BD9-81ED-4DB2-BD59-A6C34878D82A}">
                    <a16:rowId xmlns:a16="http://schemas.microsoft.com/office/drawing/2014/main" val="2791455888"/>
                  </a:ext>
                </a:extLst>
              </a:tr>
              <a:tr h="370840">
                <a:tc>
                  <a:txBody>
                    <a:bodyPr/>
                    <a:lstStyle/>
                    <a:p>
                      <a:r>
                        <a:rPr lang="en-US" dirty="0" smtClean="0"/>
                        <a:t>Gender</a:t>
                      </a:r>
                      <a:endParaRPr lang="en-US" dirty="0"/>
                    </a:p>
                  </a:txBody>
                  <a:tcPr/>
                </a:tc>
                <a:tc>
                  <a:txBody>
                    <a:bodyPr/>
                    <a:lstStyle/>
                    <a:p>
                      <a:r>
                        <a:rPr lang="en-US" dirty="0" smtClean="0"/>
                        <a:t>MARSS</a:t>
                      </a:r>
                      <a:endParaRPr lang="en-US" dirty="0"/>
                    </a:p>
                  </a:txBody>
                  <a:tcPr/>
                </a:tc>
                <a:extLst>
                  <a:ext uri="{0D108BD9-81ED-4DB2-BD59-A6C34878D82A}">
                    <a16:rowId xmlns:a16="http://schemas.microsoft.com/office/drawing/2014/main" val="846529791"/>
                  </a:ext>
                </a:extLst>
              </a:tr>
              <a:tr h="370840">
                <a:tc>
                  <a:txBody>
                    <a:bodyPr/>
                    <a:lstStyle/>
                    <a:p>
                      <a:r>
                        <a:rPr lang="en-US" dirty="0" smtClean="0"/>
                        <a:t>Special</a:t>
                      </a:r>
                      <a:r>
                        <a:rPr lang="en-US" baseline="0" dirty="0" smtClean="0"/>
                        <a:t> Education</a:t>
                      </a:r>
                      <a:endParaRPr lang="en-US" dirty="0"/>
                    </a:p>
                  </a:txBody>
                  <a:tcPr/>
                </a:tc>
                <a:tc>
                  <a:txBody>
                    <a:bodyPr/>
                    <a:lstStyle/>
                    <a:p>
                      <a:r>
                        <a:rPr lang="en-US" dirty="0" smtClean="0"/>
                        <a:t>MARSS</a:t>
                      </a:r>
                      <a:endParaRPr lang="en-US" dirty="0"/>
                    </a:p>
                  </a:txBody>
                  <a:tcPr/>
                </a:tc>
                <a:extLst>
                  <a:ext uri="{0D108BD9-81ED-4DB2-BD59-A6C34878D82A}">
                    <a16:rowId xmlns:a16="http://schemas.microsoft.com/office/drawing/2014/main" val="331204863"/>
                  </a:ext>
                </a:extLst>
              </a:tr>
              <a:tr h="370840">
                <a:tc>
                  <a:txBody>
                    <a:bodyPr/>
                    <a:lstStyle/>
                    <a:p>
                      <a:r>
                        <a:rPr lang="en-US" dirty="0" smtClean="0"/>
                        <a:t>Economically Disadvantaged</a:t>
                      </a:r>
                      <a:endParaRPr lang="en-US" dirty="0"/>
                    </a:p>
                  </a:txBody>
                  <a:tcPr/>
                </a:tc>
                <a:tc>
                  <a:txBody>
                    <a:bodyPr/>
                    <a:lstStyle/>
                    <a:p>
                      <a:r>
                        <a:rPr lang="en-US" dirty="0" smtClean="0"/>
                        <a:t>MARSS</a:t>
                      </a:r>
                      <a:endParaRPr lang="en-US" dirty="0"/>
                    </a:p>
                  </a:txBody>
                  <a:tcPr/>
                </a:tc>
                <a:extLst>
                  <a:ext uri="{0D108BD9-81ED-4DB2-BD59-A6C34878D82A}">
                    <a16:rowId xmlns:a16="http://schemas.microsoft.com/office/drawing/2014/main" val="189251123"/>
                  </a:ext>
                </a:extLst>
              </a:tr>
              <a:tr h="370840">
                <a:tc>
                  <a:txBody>
                    <a:bodyPr/>
                    <a:lstStyle/>
                    <a:p>
                      <a:r>
                        <a:rPr lang="en-US" dirty="0" smtClean="0"/>
                        <a:t>Non-traditional</a:t>
                      </a:r>
                      <a:endParaRPr lang="en-US" dirty="0"/>
                    </a:p>
                  </a:txBody>
                  <a:tcPr/>
                </a:tc>
                <a:tc>
                  <a:txBody>
                    <a:bodyPr/>
                    <a:lstStyle/>
                    <a:p>
                      <a:r>
                        <a:rPr lang="en-US" dirty="0" smtClean="0"/>
                        <a:t>CP</a:t>
                      </a:r>
                      <a:r>
                        <a:rPr lang="en-US" baseline="0" dirty="0" smtClean="0"/>
                        <a:t> Web application system/see also Table C</a:t>
                      </a:r>
                      <a:endParaRPr lang="en-US" dirty="0"/>
                    </a:p>
                  </a:txBody>
                  <a:tcPr/>
                </a:tc>
                <a:extLst>
                  <a:ext uri="{0D108BD9-81ED-4DB2-BD59-A6C34878D82A}">
                    <a16:rowId xmlns:a16="http://schemas.microsoft.com/office/drawing/2014/main" val="1658388110"/>
                  </a:ext>
                </a:extLst>
              </a:tr>
              <a:tr h="370840">
                <a:tc>
                  <a:txBody>
                    <a:bodyPr/>
                    <a:lstStyle/>
                    <a:p>
                      <a:r>
                        <a:rPr lang="en-US" dirty="0" smtClean="0"/>
                        <a:t>Single Parent</a:t>
                      </a:r>
                      <a:endParaRPr lang="en-US" dirty="0"/>
                    </a:p>
                  </a:txBody>
                  <a:tcPr/>
                </a:tc>
                <a:tc>
                  <a:txBody>
                    <a:bodyPr/>
                    <a:lstStyle/>
                    <a:p>
                      <a:r>
                        <a:rPr lang="en-US" dirty="0" smtClean="0"/>
                        <a:t>Self-Report (P-file)</a:t>
                      </a:r>
                      <a:endParaRPr lang="en-US" dirty="0"/>
                    </a:p>
                  </a:txBody>
                  <a:tcPr/>
                </a:tc>
                <a:extLst>
                  <a:ext uri="{0D108BD9-81ED-4DB2-BD59-A6C34878D82A}">
                    <a16:rowId xmlns:a16="http://schemas.microsoft.com/office/drawing/2014/main" val="2829255676"/>
                  </a:ext>
                </a:extLst>
              </a:tr>
              <a:tr h="370840">
                <a:tc>
                  <a:txBody>
                    <a:bodyPr/>
                    <a:lstStyle/>
                    <a:p>
                      <a:r>
                        <a:rPr lang="en-US" dirty="0" smtClean="0"/>
                        <a:t>Out of Workforce</a:t>
                      </a:r>
                      <a:endParaRPr lang="en-US" dirty="0"/>
                    </a:p>
                  </a:txBody>
                  <a:tcPr>
                    <a:solidFill>
                      <a:schemeClr val="accent2">
                        <a:lumMod val="60000"/>
                        <a:lumOff val="40000"/>
                      </a:schemeClr>
                    </a:solidFill>
                  </a:tcPr>
                </a:tc>
                <a:tc>
                  <a:txBody>
                    <a:bodyPr/>
                    <a:lstStyle/>
                    <a:p>
                      <a:r>
                        <a:rPr lang="en-US" dirty="0" smtClean="0"/>
                        <a:t>Self-Report (P-file)</a:t>
                      </a:r>
                      <a:endParaRPr lang="en-US" dirty="0"/>
                    </a:p>
                  </a:txBody>
                  <a:tcPr>
                    <a:solidFill>
                      <a:schemeClr val="accent2">
                        <a:lumMod val="60000"/>
                        <a:lumOff val="40000"/>
                      </a:schemeClr>
                    </a:solidFill>
                  </a:tcPr>
                </a:tc>
                <a:extLst>
                  <a:ext uri="{0D108BD9-81ED-4DB2-BD59-A6C34878D82A}">
                    <a16:rowId xmlns:a16="http://schemas.microsoft.com/office/drawing/2014/main" val="3270664915"/>
                  </a:ext>
                </a:extLst>
              </a:tr>
              <a:tr h="370840">
                <a:tc>
                  <a:txBody>
                    <a:bodyPr/>
                    <a:lstStyle/>
                    <a:p>
                      <a:r>
                        <a:rPr lang="en-US" dirty="0" smtClean="0"/>
                        <a:t>English</a:t>
                      </a:r>
                      <a:r>
                        <a:rPr lang="en-US" baseline="0" dirty="0" smtClean="0"/>
                        <a:t> Learners</a:t>
                      </a:r>
                      <a:endParaRPr lang="en-US" dirty="0"/>
                    </a:p>
                  </a:txBody>
                  <a:tcPr/>
                </a:tc>
                <a:tc>
                  <a:txBody>
                    <a:bodyPr/>
                    <a:lstStyle/>
                    <a:p>
                      <a:r>
                        <a:rPr lang="en-US" dirty="0" smtClean="0"/>
                        <a:t>MARSS</a:t>
                      </a:r>
                      <a:endParaRPr lang="en-US" dirty="0"/>
                    </a:p>
                  </a:txBody>
                  <a:tcPr/>
                </a:tc>
                <a:extLst>
                  <a:ext uri="{0D108BD9-81ED-4DB2-BD59-A6C34878D82A}">
                    <a16:rowId xmlns:a16="http://schemas.microsoft.com/office/drawing/2014/main" val="1601066893"/>
                  </a:ext>
                </a:extLst>
              </a:tr>
              <a:tr h="370840">
                <a:tc>
                  <a:txBody>
                    <a:bodyPr/>
                    <a:lstStyle/>
                    <a:p>
                      <a:r>
                        <a:rPr lang="en-US" dirty="0" smtClean="0"/>
                        <a:t>Homeless</a:t>
                      </a:r>
                      <a:endParaRPr lang="en-US" dirty="0"/>
                    </a:p>
                  </a:txBody>
                  <a:tcPr>
                    <a:solidFill>
                      <a:schemeClr val="accent2">
                        <a:lumMod val="60000"/>
                        <a:lumOff val="40000"/>
                      </a:schemeClr>
                    </a:solidFill>
                  </a:tcPr>
                </a:tc>
                <a:tc>
                  <a:txBody>
                    <a:bodyPr/>
                    <a:lstStyle/>
                    <a:p>
                      <a:r>
                        <a:rPr lang="en-US" dirty="0" smtClean="0"/>
                        <a:t>MARSS</a:t>
                      </a:r>
                      <a:endParaRPr lang="en-US" dirty="0"/>
                    </a:p>
                  </a:txBody>
                  <a:tcPr>
                    <a:solidFill>
                      <a:schemeClr val="accent2">
                        <a:lumMod val="60000"/>
                        <a:lumOff val="40000"/>
                      </a:schemeClr>
                    </a:solidFill>
                  </a:tcPr>
                </a:tc>
                <a:extLst>
                  <a:ext uri="{0D108BD9-81ED-4DB2-BD59-A6C34878D82A}">
                    <a16:rowId xmlns:a16="http://schemas.microsoft.com/office/drawing/2014/main" val="360615579"/>
                  </a:ext>
                </a:extLst>
              </a:tr>
              <a:tr h="370840">
                <a:tc>
                  <a:txBody>
                    <a:bodyPr/>
                    <a:lstStyle/>
                    <a:p>
                      <a:r>
                        <a:rPr lang="en-US" dirty="0" smtClean="0"/>
                        <a:t>Youth in Foster Care</a:t>
                      </a:r>
                      <a:endParaRPr lang="en-US" dirty="0"/>
                    </a:p>
                  </a:txBody>
                  <a:tcPr>
                    <a:solidFill>
                      <a:schemeClr val="accent2">
                        <a:lumMod val="60000"/>
                        <a:lumOff val="40000"/>
                      </a:schemeClr>
                    </a:solidFill>
                  </a:tcPr>
                </a:tc>
                <a:tc>
                  <a:txBody>
                    <a:bodyPr/>
                    <a:lstStyle/>
                    <a:p>
                      <a:r>
                        <a:rPr lang="en-US" dirty="0" smtClean="0"/>
                        <a:t>Department</a:t>
                      </a:r>
                      <a:r>
                        <a:rPr lang="en-US" baseline="0" dirty="0" smtClean="0"/>
                        <a:t> of Health</a:t>
                      </a:r>
                      <a:endParaRPr lang="en-US" dirty="0"/>
                    </a:p>
                  </a:txBody>
                  <a:tcPr>
                    <a:solidFill>
                      <a:schemeClr val="accent2">
                        <a:lumMod val="60000"/>
                        <a:lumOff val="40000"/>
                      </a:schemeClr>
                    </a:solidFill>
                  </a:tcPr>
                </a:tc>
                <a:extLst>
                  <a:ext uri="{0D108BD9-81ED-4DB2-BD59-A6C34878D82A}">
                    <a16:rowId xmlns:a16="http://schemas.microsoft.com/office/drawing/2014/main" val="4079849890"/>
                  </a:ext>
                </a:extLst>
              </a:tr>
              <a:tr h="370840">
                <a:tc>
                  <a:txBody>
                    <a:bodyPr/>
                    <a:lstStyle/>
                    <a:p>
                      <a:r>
                        <a:rPr lang="en-US" dirty="0" smtClean="0"/>
                        <a:t>Parent in Active Military</a:t>
                      </a:r>
                      <a:endParaRPr lang="en-US" dirty="0"/>
                    </a:p>
                  </a:txBody>
                  <a:tcPr>
                    <a:solidFill>
                      <a:schemeClr val="accent2">
                        <a:lumMod val="60000"/>
                        <a:lumOff val="40000"/>
                      </a:schemeClr>
                    </a:solidFill>
                  </a:tcPr>
                </a:tc>
                <a:tc>
                  <a:txBody>
                    <a:bodyPr/>
                    <a:lstStyle/>
                    <a:p>
                      <a:r>
                        <a:rPr lang="en-US" dirty="0" smtClean="0"/>
                        <a:t>N/A</a:t>
                      </a:r>
                      <a:endParaRPr lang="en-US" dirty="0"/>
                    </a:p>
                  </a:txBody>
                  <a:tcPr>
                    <a:solidFill>
                      <a:schemeClr val="accent2">
                        <a:lumMod val="60000"/>
                        <a:lumOff val="40000"/>
                      </a:schemeClr>
                    </a:solidFill>
                  </a:tcPr>
                </a:tc>
                <a:extLst>
                  <a:ext uri="{0D108BD9-81ED-4DB2-BD59-A6C34878D82A}">
                    <a16:rowId xmlns:a16="http://schemas.microsoft.com/office/drawing/2014/main" val="3584236330"/>
                  </a:ext>
                </a:extLst>
              </a:tr>
              <a:tr h="370840">
                <a:tc>
                  <a:txBody>
                    <a:bodyPr/>
                    <a:lstStyle/>
                    <a:p>
                      <a:r>
                        <a:rPr lang="en-US" dirty="0" smtClean="0"/>
                        <a:t>Migrant</a:t>
                      </a:r>
                      <a:endParaRPr lang="en-US" dirty="0"/>
                    </a:p>
                  </a:txBody>
                  <a:tcPr/>
                </a:tc>
                <a:tc>
                  <a:txBody>
                    <a:bodyPr/>
                    <a:lstStyle/>
                    <a:p>
                      <a:r>
                        <a:rPr lang="en-US" dirty="0" smtClean="0"/>
                        <a:t>Migrant database</a:t>
                      </a:r>
                      <a:endParaRPr lang="en-US" dirty="0"/>
                    </a:p>
                  </a:txBody>
                  <a:tcPr/>
                </a:tc>
                <a:extLst>
                  <a:ext uri="{0D108BD9-81ED-4DB2-BD59-A6C34878D82A}">
                    <a16:rowId xmlns:a16="http://schemas.microsoft.com/office/drawing/2014/main" val="2352189417"/>
                  </a:ext>
                </a:extLst>
              </a:tr>
            </a:tbl>
          </a:graphicData>
        </a:graphic>
      </p:graphicFrame>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6</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189211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Perkins V</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
        <p:nvSpPr>
          <p:cNvPr id="7" name="TextBox 6"/>
          <p:cNvSpPr txBox="1"/>
          <p:nvPr/>
        </p:nvSpPr>
        <p:spPr>
          <a:xfrm>
            <a:off x="394966" y="1424167"/>
            <a:ext cx="8344001" cy="1323439"/>
          </a:xfrm>
          <a:prstGeom prst="rect">
            <a:avLst/>
          </a:prstGeom>
          <a:noFill/>
        </p:spPr>
        <p:txBody>
          <a:bodyPr wrap="square" rtlCol="0">
            <a:spAutoFit/>
          </a:bodyPr>
          <a:lstStyle/>
          <a:p>
            <a:r>
              <a:rPr lang="en-US" sz="1900" b="1" dirty="0" smtClean="0"/>
              <a:t>Data Submission</a:t>
            </a:r>
            <a:r>
              <a:rPr lang="en-US" sz="1900" dirty="0" smtClean="0"/>
              <a:t>: </a:t>
            </a:r>
            <a:r>
              <a:rPr lang="en-US" sz="2000" dirty="0" smtClean="0"/>
              <a:t>343 </a:t>
            </a:r>
            <a:r>
              <a:rPr lang="en-US" sz="2000" dirty="0"/>
              <a:t>secondary </a:t>
            </a:r>
            <a:r>
              <a:rPr lang="en-US" sz="2000" dirty="0" smtClean="0"/>
              <a:t>districts, who implement state-approved CTE programs </a:t>
            </a:r>
            <a:r>
              <a:rPr lang="en-US" sz="2000" dirty="0"/>
              <a:t>taught by licensed CTE </a:t>
            </a:r>
            <a:r>
              <a:rPr lang="en-US" sz="2000" dirty="0" smtClean="0"/>
              <a:t>instructors. Districts annually submit their </a:t>
            </a:r>
            <a:r>
              <a:rPr lang="en-US" sz="2000" dirty="0"/>
              <a:t>P-file (Perkins) data to Minnesota Department of Education  (MDE</a:t>
            </a:r>
            <a:r>
              <a:rPr lang="en-US" sz="2000" dirty="0" smtClean="0"/>
              <a:t>) via </a:t>
            </a:r>
            <a:r>
              <a:rPr lang="en-US" sz="2000" dirty="0"/>
              <a:t>a secure web-based </a:t>
            </a:r>
            <a:r>
              <a:rPr lang="en-US" sz="2000" dirty="0" smtClean="0"/>
              <a:t>system. </a:t>
            </a:r>
            <a:endParaRPr lang="en-US" sz="2000" dirty="0"/>
          </a:p>
        </p:txBody>
      </p:sp>
      <p:sp>
        <p:nvSpPr>
          <p:cNvPr id="8" name="TextBox 7"/>
          <p:cNvSpPr txBox="1"/>
          <p:nvPr/>
        </p:nvSpPr>
        <p:spPr>
          <a:xfrm>
            <a:off x="394966" y="2821260"/>
            <a:ext cx="6640834" cy="1323439"/>
          </a:xfrm>
          <a:prstGeom prst="rect">
            <a:avLst/>
          </a:prstGeom>
          <a:noFill/>
        </p:spPr>
        <p:txBody>
          <a:bodyPr wrap="square" rtlCol="0">
            <a:spAutoFit/>
          </a:bodyPr>
          <a:lstStyle/>
          <a:p>
            <a:r>
              <a:rPr lang="en-US" sz="2000" b="1" dirty="0" smtClean="0"/>
              <a:t>Data are Aggregated and Verified:  </a:t>
            </a:r>
            <a:r>
              <a:rPr lang="en-US" sz="2000" dirty="0" smtClean="0"/>
              <a:t>Final P-File data are </a:t>
            </a:r>
            <a:r>
              <a:rPr lang="en-US" sz="2000" dirty="0"/>
              <a:t>aggregated into the Carl Perkins Database and </a:t>
            </a:r>
            <a:r>
              <a:rPr lang="en-US" sz="2000" dirty="0" smtClean="0"/>
              <a:t>are verified using the </a:t>
            </a:r>
            <a:r>
              <a:rPr lang="en-US" sz="2000" dirty="0"/>
              <a:t>Minnesota Automated Reporting Student System (MARSS) </a:t>
            </a:r>
            <a:r>
              <a:rPr lang="en-US" sz="2000" dirty="0" smtClean="0"/>
              <a:t>(e.g., using MARSS-ID</a:t>
            </a:r>
            <a:r>
              <a:rPr lang="en-US" sz="2000" dirty="0"/>
              <a:t>#, Name, Birthdate, Gender</a:t>
            </a:r>
            <a:r>
              <a:rPr lang="en-US" sz="2000" dirty="0" smtClean="0"/>
              <a:t>).</a:t>
            </a:r>
            <a:endParaRPr lang="en-US" sz="2000" dirty="0"/>
          </a:p>
        </p:txBody>
      </p:sp>
      <p:sp>
        <p:nvSpPr>
          <p:cNvPr id="9" name="TextBox 8"/>
          <p:cNvSpPr txBox="1"/>
          <p:nvPr/>
        </p:nvSpPr>
        <p:spPr>
          <a:xfrm>
            <a:off x="238125" y="4202908"/>
            <a:ext cx="7836097" cy="2400657"/>
          </a:xfrm>
          <a:prstGeom prst="rect">
            <a:avLst/>
          </a:prstGeom>
          <a:noFill/>
        </p:spPr>
        <p:txBody>
          <a:bodyPr wrap="square" rtlCol="0">
            <a:spAutoFit/>
          </a:bodyPr>
          <a:lstStyle/>
          <a:p>
            <a:pPr marL="128588" indent="-128588">
              <a:buFont typeface="Arial" panose="020B0604020202020204" pitchFamily="34" charset="0"/>
              <a:buChar char="•"/>
            </a:pPr>
            <a:endParaRPr lang="en-US" sz="1000" dirty="0"/>
          </a:p>
          <a:p>
            <a:r>
              <a:rPr lang="en-US" sz="2000" b="1" dirty="0" smtClean="0"/>
              <a:t>Perkins data are linked with additional sources:  </a:t>
            </a:r>
          </a:p>
          <a:p>
            <a:pPr marL="548640" lvl="1" indent="-342900">
              <a:buFont typeface="Wingdings" panose="05000000000000000000" pitchFamily="2" charset="2"/>
              <a:buChar char="§"/>
            </a:pPr>
            <a:r>
              <a:rPr lang="en-US" sz="2000" b="1" dirty="0" smtClean="0"/>
              <a:t>MARSS:  </a:t>
            </a:r>
            <a:r>
              <a:rPr lang="en-US" sz="2000" dirty="0" smtClean="0"/>
              <a:t>student </a:t>
            </a:r>
            <a:r>
              <a:rPr lang="en-US" sz="2000" dirty="0"/>
              <a:t>demographics </a:t>
            </a:r>
            <a:r>
              <a:rPr lang="en-US" sz="2000" dirty="0" smtClean="0"/>
              <a:t>and completion</a:t>
            </a:r>
          </a:p>
          <a:p>
            <a:pPr marL="548640" lvl="1" indent="-342900">
              <a:buFont typeface="Wingdings" panose="05000000000000000000" pitchFamily="2" charset="2"/>
              <a:buChar char="§"/>
            </a:pPr>
            <a:r>
              <a:rPr lang="en-US" sz="2000" b="1" dirty="0" smtClean="0"/>
              <a:t>MCA/MTAS</a:t>
            </a:r>
            <a:r>
              <a:rPr lang="en-US" sz="2000" dirty="0" smtClean="0"/>
              <a:t>: </a:t>
            </a:r>
            <a:r>
              <a:rPr lang="en-US" sz="2000" dirty="0" smtClean="0"/>
              <a:t>Achievement </a:t>
            </a:r>
            <a:r>
              <a:rPr lang="en-US" sz="2000" dirty="0" smtClean="0"/>
              <a:t>outcomes</a:t>
            </a:r>
          </a:p>
          <a:p>
            <a:pPr marL="548640" lvl="1" indent="-342900">
              <a:buFont typeface="Wingdings" panose="05000000000000000000" pitchFamily="2" charset="2"/>
              <a:buChar char="§"/>
            </a:pPr>
            <a:r>
              <a:rPr lang="en-US" sz="2000" b="1" dirty="0"/>
              <a:t>Migrant Flag</a:t>
            </a:r>
          </a:p>
          <a:p>
            <a:pPr marL="548640" lvl="1" indent="-342900">
              <a:buFont typeface="Wingdings" panose="05000000000000000000" pitchFamily="2" charset="2"/>
              <a:buChar char="§"/>
            </a:pPr>
            <a:r>
              <a:rPr lang="en-US" sz="2000" b="1" dirty="0" smtClean="0"/>
              <a:t>SLEDS: </a:t>
            </a:r>
            <a:r>
              <a:rPr lang="en-US" sz="2000" dirty="0" smtClean="0"/>
              <a:t>placement/postsecondary </a:t>
            </a:r>
            <a:r>
              <a:rPr lang="en-US" sz="2000" dirty="0" smtClean="0"/>
              <a:t>enrollment </a:t>
            </a:r>
            <a:r>
              <a:rPr lang="en-US" sz="2000" dirty="0" smtClean="0"/>
              <a:t>&amp; employment</a:t>
            </a:r>
            <a:endParaRPr lang="en-US" sz="2000" dirty="0" smtClean="0"/>
          </a:p>
          <a:p>
            <a:pPr marL="548640" lvl="1" indent="-342900">
              <a:buFont typeface="Wingdings" panose="05000000000000000000" pitchFamily="2" charset="2"/>
              <a:buChar char="§"/>
            </a:pPr>
            <a:r>
              <a:rPr lang="en-US" sz="2000" b="1" dirty="0" err="1" smtClean="0"/>
              <a:t>Dept</a:t>
            </a:r>
            <a:r>
              <a:rPr lang="en-US" sz="2000" b="1" dirty="0" smtClean="0"/>
              <a:t> of Health: </a:t>
            </a:r>
            <a:r>
              <a:rPr lang="en-US" sz="2000" dirty="0" smtClean="0"/>
              <a:t>Foster Student information</a:t>
            </a:r>
            <a:endParaRPr lang="en-US" sz="2000" dirty="0"/>
          </a:p>
          <a:p>
            <a:pPr marL="548640" lvl="1" indent="-342900">
              <a:buFont typeface="Wingdings" panose="05000000000000000000" pitchFamily="2" charset="2"/>
              <a:buChar char="§"/>
            </a:pPr>
            <a:endParaRPr lang="en-US" sz="2000" dirty="0"/>
          </a:p>
        </p:txBody>
      </p:sp>
      <p:graphicFrame>
        <p:nvGraphicFramePr>
          <p:cNvPr id="10" name="Diagram 9"/>
          <p:cNvGraphicFramePr/>
          <p:nvPr>
            <p:extLst>
              <p:ext uri="{D42A27DB-BD31-4B8C-83A1-F6EECF244321}">
                <p14:modId xmlns:p14="http://schemas.microsoft.com/office/powerpoint/2010/main" val="86522241"/>
              </p:ext>
            </p:extLst>
          </p:nvPr>
        </p:nvGraphicFramePr>
        <p:xfrm>
          <a:off x="7315201" y="1532965"/>
          <a:ext cx="4504763" cy="470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835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Approval and Table C</a:t>
            </a:r>
            <a:endParaRPr lang="en-US" dirty="0"/>
          </a:p>
        </p:txBody>
      </p:sp>
      <p:sp>
        <p:nvSpPr>
          <p:cNvPr id="3" name="Content Placeholder 2"/>
          <p:cNvSpPr>
            <a:spLocks noGrp="1"/>
          </p:cNvSpPr>
          <p:nvPr>
            <p:ph idx="1"/>
          </p:nvPr>
        </p:nvSpPr>
        <p:spPr>
          <a:xfrm>
            <a:off x="393725" y="4831071"/>
            <a:ext cx="10515600" cy="1584235"/>
          </a:xfrm>
        </p:spPr>
        <p:txBody>
          <a:bodyPr>
            <a:normAutofit fontScale="92500" lnSpcReduction="10000"/>
          </a:bodyPr>
          <a:lstStyle/>
          <a:p>
            <a:pPr marL="0" indent="0">
              <a:buNone/>
            </a:pPr>
            <a:r>
              <a:rPr lang="en-US" sz="2400" dirty="0" smtClean="0"/>
              <a:t>And, the </a:t>
            </a:r>
            <a:r>
              <a:rPr lang="en-US" sz="2400" b="1" dirty="0" smtClean="0"/>
              <a:t>Program Approval Database </a:t>
            </a:r>
            <a:r>
              <a:rPr lang="en-US" sz="2400" dirty="0" smtClean="0"/>
              <a:t>which lists all the 6-digit Program Codes and 2-digit Course Codes for all your districts’ Approved </a:t>
            </a:r>
            <a:r>
              <a:rPr lang="en-US" sz="2400" dirty="0" smtClean="0"/>
              <a:t>Programs (updated annually by 1</a:t>
            </a:r>
            <a:r>
              <a:rPr lang="en-US" sz="2400" baseline="30000" dirty="0" smtClean="0"/>
              <a:t>st</a:t>
            </a:r>
            <a:r>
              <a:rPr lang="en-US" sz="2400" dirty="0" smtClean="0"/>
              <a:t> week in April). </a:t>
            </a:r>
            <a:r>
              <a:rPr lang="en-US" sz="2000" dirty="0" smtClean="0">
                <a:hlinkClick r:id="rId2"/>
              </a:rPr>
              <a:t>https</a:t>
            </a:r>
            <a:r>
              <a:rPr lang="en-US" sz="2000" dirty="0">
                <a:hlinkClick r:id="rId2"/>
              </a:rPr>
              <a:t>://education.mn.gov/MDE/dse/cte/progApp</a:t>
            </a:r>
            <a:r>
              <a:rPr lang="en-US" sz="2000" dirty="0" smtClean="0">
                <a:hlinkClick r:id="rId2"/>
              </a:rPr>
              <a:t>/</a:t>
            </a:r>
            <a:endParaRPr lang="en-US" sz="2000" dirty="0" smtClean="0"/>
          </a:p>
          <a:p>
            <a:pPr marL="0" indent="0">
              <a:buNone/>
            </a:pPr>
            <a:r>
              <a:rPr lang="en-US" sz="2000" dirty="0" smtClean="0"/>
              <a:t>Recent updated: Summary tabs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pic>
        <p:nvPicPr>
          <p:cNvPr id="7" name="Picture 6"/>
          <p:cNvPicPr>
            <a:picLocks noChangeAspect="1"/>
          </p:cNvPicPr>
          <p:nvPr/>
        </p:nvPicPr>
        <p:blipFill>
          <a:blip r:embed="rId3"/>
          <a:stretch>
            <a:fillRect/>
          </a:stretch>
        </p:blipFill>
        <p:spPr>
          <a:xfrm>
            <a:off x="166646" y="1680754"/>
            <a:ext cx="8390091" cy="2953837"/>
          </a:xfrm>
          <a:prstGeom prst="rect">
            <a:avLst/>
          </a:prstGeom>
        </p:spPr>
      </p:pic>
      <p:sp>
        <p:nvSpPr>
          <p:cNvPr id="8" name="TextBox 7"/>
          <p:cNvSpPr txBox="1"/>
          <p:nvPr/>
        </p:nvSpPr>
        <p:spPr>
          <a:xfrm>
            <a:off x="8734697" y="1793966"/>
            <a:ext cx="2917372" cy="3539430"/>
          </a:xfrm>
          <a:prstGeom prst="rect">
            <a:avLst/>
          </a:prstGeom>
          <a:noFill/>
        </p:spPr>
        <p:txBody>
          <a:bodyPr wrap="square" rtlCol="0">
            <a:spAutoFit/>
          </a:bodyPr>
          <a:lstStyle/>
          <a:p>
            <a:r>
              <a:rPr lang="en-US" sz="2600" b="1" dirty="0" smtClean="0"/>
              <a:t>Table C</a:t>
            </a:r>
            <a:r>
              <a:rPr lang="en-US" sz="2400" b="1" dirty="0" smtClean="0"/>
              <a:t>: Program, Course Codes, Teacher Licensure information</a:t>
            </a:r>
          </a:p>
          <a:p>
            <a:endParaRPr lang="en-US" dirty="0"/>
          </a:p>
          <a:p>
            <a:r>
              <a:rPr lang="en-US" dirty="0">
                <a:hlinkClick r:id="rId2"/>
              </a:rPr>
              <a:t>https://education.mn.gov/MDE/dse/cte/progApp</a:t>
            </a:r>
            <a:r>
              <a:rPr lang="en-US" dirty="0" smtClean="0">
                <a:hlinkClick r:id="rId2"/>
              </a:rPr>
              <a:t>/</a:t>
            </a:r>
            <a:endParaRPr lang="en-US" dirty="0" smtClean="0"/>
          </a:p>
          <a:p>
            <a:endParaRPr lang="en-US" dirty="0" smtClean="0"/>
          </a:p>
          <a:p>
            <a:endParaRPr lang="en-US" dirty="0"/>
          </a:p>
          <a:p>
            <a:endParaRPr lang="en-US" dirty="0" smtClean="0"/>
          </a:p>
          <a:p>
            <a:endParaRPr lang="en-US" dirty="0"/>
          </a:p>
        </p:txBody>
      </p:sp>
      <p:sp>
        <p:nvSpPr>
          <p:cNvPr id="9" name="Down Arrow 8"/>
          <p:cNvSpPr/>
          <p:nvPr/>
        </p:nvSpPr>
        <p:spPr>
          <a:xfrm>
            <a:off x="2969622" y="1438048"/>
            <a:ext cx="322217" cy="355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374978" y="1434033"/>
            <a:ext cx="322217" cy="355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652426" y="1146877"/>
            <a:ext cx="322217" cy="355918"/>
          </a:xfrm>
          <a:prstGeom prst="downArrow">
            <a:avLst/>
          </a:prstGeom>
          <a:solidFill>
            <a:schemeClr val="accent5">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ket 11"/>
          <p:cNvSpPr/>
          <p:nvPr/>
        </p:nvSpPr>
        <p:spPr>
          <a:xfrm rot="5400000">
            <a:off x="6879946" y="490585"/>
            <a:ext cx="162629" cy="218705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Down Arrow 12"/>
          <p:cNvSpPr/>
          <p:nvPr/>
        </p:nvSpPr>
        <p:spPr>
          <a:xfrm rot="5400000">
            <a:off x="8859610" y="4060920"/>
            <a:ext cx="322217" cy="927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203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there was Program Approval…</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MN Rule 3505</a:t>
            </a:r>
          </a:p>
          <a:p>
            <a:pPr marL="342900" indent="-342900">
              <a:buFont typeface="Arial" panose="020B0604020202020204" pitchFamily="34" charset="0"/>
              <a:buChar char="•"/>
            </a:pPr>
            <a:r>
              <a:rPr lang="en-US" dirty="0" smtClean="0"/>
              <a:t>5year cycle</a:t>
            </a:r>
          </a:p>
          <a:p>
            <a:pPr marL="342900" indent="-342900">
              <a:buFont typeface="Arial" panose="020B0604020202020204" pitchFamily="34" charset="0"/>
              <a:buChar char="•"/>
            </a:pPr>
            <a:r>
              <a:rPr lang="en-US" dirty="0" smtClean="0"/>
              <a:t>Don’t wait to Update! –new form coming soon {watch the bi-weekly </a:t>
            </a:r>
            <a:r>
              <a:rPr lang="en-US" dirty="0" err="1" smtClean="0"/>
              <a:t>listserve</a:t>
            </a:r>
            <a:r>
              <a:rPr lang="en-US" dirty="0" smtClean="0"/>
              <a:t> for the announcement of availability}</a:t>
            </a:r>
          </a:p>
          <a:p>
            <a:pPr marL="342900" indent="-342900">
              <a:buFont typeface="Arial" panose="020B0604020202020204" pitchFamily="34" charset="0"/>
              <a:buChar char="•"/>
            </a:pPr>
            <a:r>
              <a:rPr lang="en-US" dirty="0" smtClean="0"/>
              <a:t>What triggers a Program Approval Amendment? </a:t>
            </a:r>
            <a:r>
              <a:rPr lang="en-US" b="1" dirty="0" smtClean="0"/>
              <a:t>New course, New teacher</a:t>
            </a:r>
          </a:p>
          <a:p>
            <a:pPr marL="342900" indent="-342900">
              <a:buFont typeface="Arial" panose="020B0604020202020204" pitchFamily="34" charset="0"/>
              <a:buChar char="•"/>
            </a:pPr>
            <a:r>
              <a:rPr lang="en-US" dirty="0" smtClean="0"/>
              <a:t>Send in: Amendment Form and syllabus (to the Program Approval e-inbox)</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9/2/2020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91155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Slide with Reverse Logo no bullets Oct 2019" id="{A6218D07-F320-4AB4-BAA8-7185DAD57AAE}" vid="{5E3F49E3-ABBA-4886-97D7-17F711A57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1373</TotalTime>
  <Words>2450</Words>
  <Application>Microsoft Office PowerPoint</Application>
  <PresentationFormat>Widescreen</PresentationFormat>
  <Paragraphs>355</Paragraphs>
  <Slides>41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NeueHaasGroteskText Std</vt:lpstr>
      <vt:lpstr>Wingdings</vt:lpstr>
      <vt:lpstr>MN.IT</vt:lpstr>
      <vt:lpstr>Microsoft Excel Worksheet</vt:lpstr>
      <vt:lpstr>New Secondary Data Reports</vt:lpstr>
      <vt:lpstr>Agenda Topics: </vt:lpstr>
      <vt:lpstr>Timeline</vt:lpstr>
      <vt:lpstr>Timeline</vt:lpstr>
      <vt:lpstr>Data Sources</vt:lpstr>
      <vt:lpstr>Special Populations</vt:lpstr>
      <vt:lpstr>Data Sources: Perkins V</vt:lpstr>
      <vt:lpstr>Program Approval and Table C</vt:lpstr>
      <vt:lpstr>In the beginning there was Program Approval…</vt:lpstr>
      <vt:lpstr>Schedule of updates to Table C</vt:lpstr>
      <vt:lpstr>Carl D. Perkins Record Layout 2020</vt:lpstr>
      <vt:lpstr>EDIAM Security</vt:lpstr>
      <vt:lpstr>EDIAM Security System</vt:lpstr>
      <vt:lpstr>EDIAM gives you access to Carl Perkins Secure Reports</vt:lpstr>
      <vt:lpstr>Statewide Longitudinal Education Data System (SLEDS)</vt:lpstr>
      <vt:lpstr>*New* Accountability Reports</vt:lpstr>
      <vt:lpstr>Performance Indicators</vt:lpstr>
      <vt:lpstr>Overview of Perkins V Reports</vt:lpstr>
      <vt:lpstr>Accountability: Enrollment (CTE Participants)</vt:lpstr>
      <vt:lpstr>Accountability: Enrollment (Concentrators)</vt:lpstr>
      <vt:lpstr>Accountability: 5S3 Program Quality (WBL)</vt:lpstr>
      <vt:lpstr>Accountability: 3S1 Post-Program Placement</vt:lpstr>
      <vt:lpstr>Accountability: Performance Indicators</vt:lpstr>
      <vt:lpstr> Gaps: Equitable access and performance outcomes</vt:lpstr>
      <vt:lpstr> Enrollment and Performance gaps:</vt:lpstr>
      <vt:lpstr> Performance gaps:</vt:lpstr>
      <vt:lpstr>Continuous Improvement Reports</vt:lpstr>
      <vt:lpstr> *New*Continuous Improvement Reports</vt:lpstr>
      <vt:lpstr>Enrollment: Participants and Concentrators</vt:lpstr>
      <vt:lpstr>Participant and Concentrator Report</vt:lpstr>
      <vt:lpstr>Participants and Concentrators</vt:lpstr>
      <vt:lpstr>Participants and Concentrators</vt:lpstr>
      <vt:lpstr>Participants and Concentrators: Career Field (drill down)</vt:lpstr>
      <vt:lpstr>Enrollment: Career Field</vt:lpstr>
      <vt:lpstr>Enrollment: Career Fields</vt:lpstr>
      <vt:lpstr>Enrollment: Career Fields</vt:lpstr>
      <vt:lpstr>Enrollment: Pathway</vt:lpstr>
      <vt:lpstr>Enrollment: Pathway</vt:lpstr>
      <vt:lpstr>Data Privacy</vt:lpstr>
      <vt:lpstr>Data Privacy</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Secondary Data Reports</dc:title>
  <dc:subject>PowerPoint Template</dc:subject>
  <dc:creator>Ediger, Kari-Ann (MDE)</dc:creator>
  <cp:keywords>PowerPoint, Template</cp:keywords>
  <dc:description>Version 1.1, Released 8-2016</dc:description>
  <cp:lastModifiedBy>Ediger, Kari-Ann (MDE)</cp:lastModifiedBy>
  <cp:revision>65</cp:revision>
  <dcterms:created xsi:type="dcterms:W3CDTF">2020-09-02T16:44:49Z</dcterms:created>
  <dcterms:modified xsi:type="dcterms:W3CDTF">2020-09-03T15:38:03Z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