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3" r:id="rId5"/>
    <p:sldMasterId id="2147483678" r:id="rId6"/>
  </p:sldMasterIdLst>
  <p:notesMasterIdLst>
    <p:notesMasterId r:id="rId13"/>
  </p:notesMasterIdLst>
  <p:sldIdLst>
    <p:sldId id="322" r:id="rId7"/>
    <p:sldId id="320" r:id="rId8"/>
    <p:sldId id="299" r:id="rId9"/>
    <p:sldId id="298" r:id="rId10"/>
    <p:sldId id="324" r:id="rId11"/>
    <p:sldId id="32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2340"/>
    <a:srgbClr val="ACA39A"/>
    <a:srgbClr val="009F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0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98DE0-82A0-4347-B77C-8670F34C814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37F48-D485-49AB-BF6E-DE5EA95E88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7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Purpose is to share practices among this</a:t>
            </a:r>
            <a:r>
              <a:rPr lang="en-US" baseline="0" dirty="0" smtClean="0"/>
              <a:t> sampling of those grantees present today. </a:t>
            </a:r>
          </a:p>
          <a:p>
            <a:r>
              <a:rPr lang="en-US" baseline="0" dirty="0" smtClean="0"/>
              <a:t>Additional materials, webinar recording available late this week or early next week posted. I’ll share that info at end of this webinar.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37F48-D485-49AB-BF6E-DE5EA95E88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39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 other</a:t>
            </a:r>
            <a:r>
              <a:rPr lang="en-US" baseline="0" dirty="0" smtClean="0"/>
              <a:t> announcements?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37F48-D485-49AB-BF6E-DE5EA95E88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25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If there are any topics that you’d like more in-depth, resources PLEASE add those to chat for us to collect or email.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937F48-D485-49AB-BF6E-DE5EA95E884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2714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819400"/>
            <a:ext cx="8229600" cy="1143000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CLICK TO EDIT SECTION TITLE PAGE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715000"/>
            <a:ext cx="1828800" cy="102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547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381000"/>
            <a:ext cx="8153400" cy="1066800"/>
          </a:xfr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rgbClr val="0C2340"/>
                </a:solidFill>
              </a:defRPr>
            </a:lvl1pPr>
          </a:lstStyle>
          <a:p>
            <a:pPr lvl="0"/>
            <a:r>
              <a:rPr lang="en-US" dirty="0" smtClean="0"/>
              <a:t>Click to edit header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715000"/>
            <a:ext cx="1828800" cy="102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666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381000"/>
            <a:ext cx="8153400" cy="1066800"/>
          </a:xfr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rgbClr val="0C2340"/>
                </a:solidFill>
              </a:defRPr>
            </a:lvl1pPr>
          </a:lstStyle>
          <a:p>
            <a:pPr lvl="0"/>
            <a:r>
              <a:rPr lang="en-US" dirty="0" smtClean="0"/>
              <a:t>Click to edit header</a:t>
            </a:r>
          </a:p>
        </p:txBody>
      </p:sp>
    </p:spTree>
    <p:extLst>
      <p:ext uri="{BB962C8B-B14F-4D97-AF65-F5344CB8AC3E}">
        <p14:creationId xmlns:p14="http://schemas.microsoft.com/office/powerpoint/2010/main" val="672184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C2340"/>
                </a:solidFill>
              </a:defRPr>
            </a:lvl1pPr>
            <a:lvl2pPr>
              <a:defRPr sz="2400">
                <a:solidFill>
                  <a:srgbClr val="0C2340"/>
                </a:solidFill>
              </a:defRPr>
            </a:lvl2pPr>
            <a:lvl3pPr>
              <a:defRPr sz="2000">
                <a:solidFill>
                  <a:srgbClr val="0C2340"/>
                </a:solidFill>
              </a:defRPr>
            </a:lvl3pPr>
            <a:lvl4pPr>
              <a:defRPr sz="1800">
                <a:solidFill>
                  <a:srgbClr val="0C2340"/>
                </a:solidFill>
              </a:defRPr>
            </a:lvl4pPr>
            <a:lvl5pPr>
              <a:defRPr sz="1800">
                <a:solidFill>
                  <a:srgbClr val="0C23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C2340"/>
                </a:solidFill>
              </a:defRPr>
            </a:lvl1pPr>
            <a:lvl2pPr>
              <a:defRPr sz="2400">
                <a:solidFill>
                  <a:srgbClr val="0C2340"/>
                </a:solidFill>
              </a:defRPr>
            </a:lvl2pPr>
            <a:lvl3pPr>
              <a:defRPr sz="2000">
                <a:solidFill>
                  <a:srgbClr val="0C2340"/>
                </a:solidFill>
              </a:defRPr>
            </a:lvl3pPr>
            <a:lvl4pPr>
              <a:defRPr sz="1800">
                <a:solidFill>
                  <a:srgbClr val="0C2340"/>
                </a:solidFill>
              </a:defRPr>
            </a:lvl4pPr>
            <a:lvl5pPr>
              <a:defRPr sz="1800">
                <a:solidFill>
                  <a:srgbClr val="0C23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381000"/>
            <a:ext cx="8153400" cy="1066800"/>
          </a:xfr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rgbClr val="0C2340"/>
                </a:solidFill>
              </a:defRPr>
            </a:lvl1pPr>
          </a:lstStyle>
          <a:p>
            <a:pPr lvl="0"/>
            <a:r>
              <a:rPr lang="en-US" dirty="0" smtClean="0"/>
              <a:t>Click to edit header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715000"/>
            <a:ext cx="1828800" cy="102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127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9F4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9F4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381000"/>
            <a:ext cx="8153400" cy="1066800"/>
          </a:xfr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rgbClr val="0C2340"/>
                </a:solidFill>
              </a:defRPr>
            </a:lvl1pPr>
          </a:lstStyle>
          <a:p>
            <a:pPr lvl="0"/>
            <a:r>
              <a:rPr lang="en-US" dirty="0" smtClean="0"/>
              <a:t>Click to edit header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715000"/>
            <a:ext cx="1828800" cy="102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272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 title="Green bar for style"/>
          <p:cNvCxnSpPr/>
          <p:nvPr userDrawn="1"/>
        </p:nvCxnSpPr>
        <p:spPr>
          <a:xfrm>
            <a:off x="4416794" y="5791200"/>
            <a:ext cx="383806" cy="0"/>
          </a:xfrm>
          <a:prstGeom prst="line">
            <a:avLst/>
          </a:prstGeom>
          <a:ln w="88900">
            <a:solidFill>
              <a:srgbClr val="009F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 descr="MINNESOTA STATE IS AN AFFIRMATIVE ACTION, EQUAL OPPORTUNITY EMPLOYER AND EDUCATOR.&#10;" title="EEOE Statement"/>
          <p:cNvSpPr txBox="1"/>
          <p:nvPr userDrawn="1"/>
        </p:nvSpPr>
        <p:spPr>
          <a:xfrm>
            <a:off x="1143000" y="6200001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200" dirty="0" smtClean="0"/>
              <a:t>MINNESOTA STATE</a:t>
            </a:r>
            <a:r>
              <a:rPr lang="en-US" sz="1200" baseline="0" dirty="0" smtClean="0"/>
              <a:t> AND MINNESOTA DEPARTMENT OF EDUCATION </a:t>
            </a:r>
            <a:r>
              <a:rPr lang="en-US" sz="1200" dirty="0" smtClean="0"/>
              <a:t> ARE AFFIRMATIVE ACTION, EQUAL OPPORTUNITY EMPLOYERS AND EDUCATORS.</a:t>
            </a:r>
            <a:endParaRPr lang="en-US" sz="1200" dirty="0"/>
          </a:p>
        </p:txBody>
      </p:sp>
      <p:sp>
        <p:nvSpPr>
          <p:cNvPr id="8" name="TextBox 7" descr="30 East 7th Street, Suite 350&#10;St. Paul, MN  55101-7804&#10;&#10;Phone: 651-201-1800&#10;Toll-free: 888-667-2848&#10;&#10;www.mnscu.edu&#10;" title="Text box with Minnesota State address, phone numbers, and website address"/>
          <p:cNvSpPr txBox="1"/>
          <p:nvPr userDrawn="1"/>
        </p:nvSpPr>
        <p:spPr>
          <a:xfrm>
            <a:off x="240097" y="2808744"/>
            <a:ext cx="418214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 smtClean="0">
                <a:solidFill>
                  <a:srgbClr val="ACA39A"/>
                </a:solidFill>
              </a:rPr>
              <a:t>30 East 7th Street, Suite 350</a:t>
            </a:r>
          </a:p>
          <a:p>
            <a:pPr lvl="0" algn="ctr"/>
            <a:r>
              <a:rPr lang="en-US" sz="2400" b="1" dirty="0" smtClean="0">
                <a:solidFill>
                  <a:srgbClr val="ACA39A"/>
                </a:solidFill>
              </a:rPr>
              <a:t>St. Paul, MN  55101-7804</a:t>
            </a:r>
          </a:p>
          <a:p>
            <a:pPr lvl="0" algn="ctr"/>
            <a:endParaRPr lang="en-US" sz="2400" b="1" dirty="0" smtClean="0">
              <a:solidFill>
                <a:srgbClr val="ACA39A"/>
              </a:solidFill>
            </a:endParaRPr>
          </a:p>
          <a:p>
            <a:pPr lvl="0" algn="ctr"/>
            <a:endParaRPr lang="en-US" sz="2400" b="1" dirty="0" smtClean="0">
              <a:solidFill>
                <a:srgbClr val="ACA39A"/>
              </a:solidFill>
            </a:endParaRPr>
          </a:p>
          <a:p>
            <a:pPr lvl="0" algn="ctr"/>
            <a:r>
              <a:rPr lang="en-US" sz="1800" b="1" baseline="0" dirty="0" smtClean="0">
                <a:solidFill>
                  <a:srgbClr val="ACA39A"/>
                </a:solidFill>
              </a:rPr>
              <a:t>www.minnstate.edu/system/cte</a:t>
            </a:r>
            <a:r>
              <a:rPr lang="en-US" sz="2000" b="1" baseline="0" dirty="0" smtClean="0">
                <a:solidFill>
                  <a:srgbClr val="ACA39A"/>
                </a:solidFill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46" y="275116"/>
            <a:ext cx="3834582" cy="2149384"/>
          </a:xfrm>
          <a:prstGeom prst="rect">
            <a:avLst/>
          </a:prstGeom>
        </p:spPr>
      </p:pic>
      <p:sp>
        <p:nvSpPr>
          <p:cNvPr id="7" name="TextBox 6" descr="30 East 7th Street, Suite 350&#10;St. Paul, MN  55101-7804&#10;&#10;Phone: 651-201-1800&#10;Toll-free: 888-667-2848&#10;&#10;www.mnscu.edu&#10;" title="Text box with Minnesota State address, phone numbers, and website address"/>
          <p:cNvSpPr txBox="1"/>
          <p:nvPr userDrawn="1"/>
        </p:nvSpPr>
        <p:spPr>
          <a:xfrm>
            <a:off x="4416794" y="2808743"/>
            <a:ext cx="427000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 smtClean="0">
                <a:solidFill>
                  <a:srgbClr val="ACA39A"/>
                </a:solidFill>
              </a:rPr>
              <a:t>1500</a:t>
            </a:r>
            <a:r>
              <a:rPr lang="en-US" sz="2400" b="1" baseline="0" dirty="0" smtClean="0">
                <a:solidFill>
                  <a:srgbClr val="ACA39A"/>
                </a:solidFill>
              </a:rPr>
              <a:t> Highway 36 West</a:t>
            </a:r>
            <a:endParaRPr lang="en-US" sz="2400" b="1" dirty="0" smtClean="0">
              <a:solidFill>
                <a:srgbClr val="ACA39A"/>
              </a:solidFill>
            </a:endParaRPr>
          </a:p>
          <a:p>
            <a:pPr lvl="0" algn="ctr"/>
            <a:r>
              <a:rPr lang="en-US" sz="2400" b="1" dirty="0" smtClean="0">
                <a:solidFill>
                  <a:srgbClr val="ACA39A"/>
                </a:solidFill>
              </a:rPr>
              <a:t>Roseville, MN  55113</a:t>
            </a:r>
          </a:p>
          <a:p>
            <a:pPr lvl="0" algn="ctr"/>
            <a:endParaRPr lang="en-US" sz="2400" b="1" dirty="0" smtClean="0">
              <a:solidFill>
                <a:srgbClr val="ACA39A"/>
              </a:solidFill>
            </a:endParaRPr>
          </a:p>
          <a:p>
            <a:pPr lvl="0" algn="ctr"/>
            <a:endParaRPr lang="en-US" sz="2400" b="1" dirty="0" smtClean="0">
              <a:solidFill>
                <a:srgbClr val="ACA39A"/>
              </a:solidFill>
            </a:endParaRPr>
          </a:p>
          <a:p>
            <a:pPr lvl="0" algn="ctr"/>
            <a:r>
              <a:rPr lang="en-US" sz="1800" b="1" baseline="0" dirty="0" smtClean="0">
                <a:solidFill>
                  <a:srgbClr val="ACA39A"/>
                </a:solidFill>
              </a:rPr>
              <a:t>www.education.state.mn.us/MDE/dse/cte</a:t>
            </a:r>
          </a:p>
        </p:txBody>
      </p:sp>
    </p:spTree>
    <p:extLst>
      <p:ext uri="{BB962C8B-B14F-4D97-AF65-F5344CB8AC3E}">
        <p14:creationId xmlns:p14="http://schemas.microsoft.com/office/powerpoint/2010/main" val="2747901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title="Minnesota State Banner Icon logo with gradated bar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3611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8135"/>
            <a:ext cx="9144000" cy="108065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410200" y="3124200"/>
            <a:ext cx="2667000" cy="45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800" b="1">
                <a:solidFill>
                  <a:srgbClr val="009F4D"/>
                </a:solidFill>
              </a:defRPr>
            </a:lvl1pPr>
          </a:lstStyle>
          <a:p>
            <a:pPr lvl="0"/>
            <a:r>
              <a:rPr lang="en-US" dirty="0" smtClean="0"/>
              <a:t>Click to edit Date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724400" y="3468688"/>
            <a:ext cx="3352800" cy="4175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rgbClr val="009F4D"/>
                </a:solidFill>
              </a:defRPr>
            </a:lvl1pPr>
          </a:lstStyle>
          <a:p>
            <a:pPr lvl="0"/>
            <a:r>
              <a:rPr lang="en-US" dirty="0" smtClean="0"/>
              <a:t>Click to edit DEPARMENT NAME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990600" y="3886200"/>
            <a:ext cx="5943600" cy="1143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000" b="1" baseline="0">
                <a:solidFill>
                  <a:srgbClr val="0C2340"/>
                </a:solidFill>
              </a:defRPr>
            </a:lvl1pPr>
          </a:lstStyle>
          <a:p>
            <a:pPr lvl="0"/>
            <a:r>
              <a:rPr lang="en-US" dirty="0" smtClean="0"/>
              <a:t>Click to edit POWERPOINT PRESENTATION title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90600" y="5105400"/>
            <a:ext cx="2667000" cy="533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rgbClr val="009F4D"/>
                </a:solidFill>
              </a:defRPr>
            </a:lvl1pPr>
          </a:lstStyle>
          <a:p>
            <a:pPr lvl="0"/>
            <a:r>
              <a:rPr lang="en-US" dirty="0" smtClean="0"/>
              <a:t>Click to edit Subhead</a:t>
            </a:r>
          </a:p>
        </p:txBody>
      </p:sp>
      <p:sp>
        <p:nvSpPr>
          <p:cNvPr id="5" name="Text Placeholder 4" title="Text Box with MINNESOTA STATE typed in gray"/>
          <p:cNvSpPr>
            <a:spLocks noGrp="1"/>
          </p:cNvSpPr>
          <p:nvPr>
            <p:ph type="body" sz="quarter" idx="14" hasCustomPrompt="1"/>
          </p:nvPr>
        </p:nvSpPr>
        <p:spPr>
          <a:xfrm>
            <a:off x="990600" y="5715000"/>
            <a:ext cx="28194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rgbClr val="ACA39A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MINNESOTA STATE</a:t>
            </a:r>
          </a:p>
        </p:txBody>
      </p:sp>
    </p:spTree>
    <p:extLst>
      <p:ext uri="{BB962C8B-B14F-4D97-AF65-F5344CB8AC3E}">
        <p14:creationId xmlns:p14="http://schemas.microsoft.com/office/powerpoint/2010/main" val="36742207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8135"/>
            <a:ext cx="9144000" cy="108065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410200" y="3124200"/>
            <a:ext cx="2667000" cy="45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800" b="1">
                <a:solidFill>
                  <a:srgbClr val="009F4D"/>
                </a:solidFill>
              </a:defRPr>
            </a:lvl1pPr>
          </a:lstStyle>
          <a:p>
            <a:pPr lvl="0"/>
            <a:r>
              <a:rPr lang="en-US" dirty="0" smtClean="0"/>
              <a:t>Click to edit Date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724400" y="3468688"/>
            <a:ext cx="3352800" cy="4175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rgbClr val="009F4D"/>
                </a:solidFill>
              </a:defRPr>
            </a:lvl1pPr>
          </a:lstStyle>
          <a:p>
            <a:pPr lvl="0"/>
            <a:r>
              <a:rPr lang="en-US" dirty="0" smtClean="0"/>
              <a:t>Click to edit DEPARMENT NAME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990600" y="3886200"/>
            <a:ext cx="5943600" cy="1143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000" b="1" baseline="0">
                <a:solidFill>
                  <a:srgbClr val="0C2340"/>
                </a:solidFill>
              </a:defRPr>
            </a:lvl1pPr>
          </a:lstStyle>
          <a:p>
            <a:pPr lvl="0"/>
            <a:r>
              <a:rPr lang="en-US" dirty="0" smtClean="0"/>
              <a:t>Click to edit POWERPOINT PRESENTATION title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90600" y="5105400"/>
            <a:ext cx="2667000" cy="533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rgbClr val="009F4D"/>
                </a:solidFill>
              </a:defRPr>
            </a:lvl1pPr>
          </a:lstStyle>
          <a:p>
            <a:pPr lvl="0"/>
            <a:r>
              <a:rPr lang="en-US" dirty="0" smtClean="0"/>
              <a:t>Click to edit Subhead</a:t>
            </a:r>
          </a:p>
        </p:txBody>
      </p:sp>
      <p:sp>
        <p:nvSpPr>
          <p:cNvPr id="5" name="Text Placeholder 4" title="Text Box with MINNESOTA STATE typed in gray"/>
          <p:cNvSpPr>
            <a:spLocks noGrp="1"/>
          </p:cNvSpPr>
          <p:nvPr>
            <p:ph type="body" sz="quarter" idx="14" hasCustomPrompt="1"/>
          </p:nvPr>
        </p:nvSpPr>
        <p:spPr>
          <a:xfrm>
            <a:off x="990600" y="5715000"/>
            <a:ext cx="28194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rgbClr val="ACA39A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MINNESOTA STATE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39" y="701470"/>
            <a:ext cx="4189582" cy="1247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220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9CAC-698E-4CC6-82C3-623DC54B99AE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1EB1-6E55-4F2E-8960-D69000D0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967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9D259CAC-698E-4CC6-82C3-623DC54B99AE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8650" y="6361569"/>
            <a:ext cx="2057400" cy="365125"/>
          </a:xfrm>
        </p:spPr>
        <p:txBody>
          <a:bodyPr/>
          <a:lstStyle>
            <a:lvl1pPr algn="l">
              <a:defRPr/>
            </a:lvl1pPr>
          </a:lstStyle>
          <a:p>
            <a:fld id="{2AD41EB1-6E55-4F2E-8960-D69000D069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916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9CAC-698E-4CC6-82C3-623DC54B99AE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1EB1-6E55-4F2E-8960-D69000D0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38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819400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SECTION TITLE PAGE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85800"/>
            <a:ext cx="2057400" cy="612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14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9CAC-698E-4CC6-82C3-623DC54B99AE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1EB1-6E55-4F2E-8960-D69000D0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11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9CAC-698E-4CC6-82C3-623DC54B99AE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1EB1-6E55-4F2E-8960-D69000D0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7490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9CAC-698E-4CC6-82C3-623DC54B99AE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1EB1-6E55-4F2E-8960-D69000D0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2123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9CAC-698E-4CC6-82C3-623DC54B99AE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1EB1-6E55-4F2E-8960-D69000D0690A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715000"/>
            <a:ext cx="1828800" cy="102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1630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9CAC-698E-4CC6-82C3-623DC54B99AE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1EB1-6E55-4F2E-8960-D69000D0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7137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9CAC-698E-4CC6-82C3-623DC54B99AE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1EB1-6E55-4F2E-8960-D69000D0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057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9CAC-698E-4CC6-82C3-623DC54B99AE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1EB1-6E55-4F2E-8960-D69000D0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315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9CAC-698E-4CC6-82C3-623DC54B99AE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1EB1-6E55-4F2E-8960-D69000D0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968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8135"/>
            <a:ext cx="9144000" cy="108065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410200" y="3124200"/>
            <a:ext cx="2667000" cy="45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800" b="1">
                <a:solidFill>
                  <a:srgbClr val="009F4D"/>
                </a:solidFill>
              </a:defRPr>
            </a:lvl1pPr>
          </a:lstStyle>
          <a:p>
            <a:pPr lvl="0"/>
            <a:r>
              <a:rPr lang="en-US" dirty="0"/>
              <a:t>Click to edit Date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724400" y="3468688"/>
            <a:ext cx="3352800" cy="4175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rgbClr val="009F4D"/>
                </a:solidFill>
              </a:defRPr>
            </a:lvl1pPr>
          </a:lstStyle>
          <a:p>
            <a:pPr lvl="0"/>
            <a:r>
              <a:rPr lang="en-US" dirty="0"/>
              <a:t>Click to edit DEPARMENT NAME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990600" y="3886200"/>
            <a:ext cx="5943600" cy="1143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000" b="1" baseline="0">
                <a:solidFill>
                  <a:srgbClr val="0C2340"/>
                </a:solidFill>
              </a:defRPr>
            </a:lvl1pPr>
          </a:lstStyle>
          <a:p>
            <a:pPr lvl="0"/>
            <a:r>
              <a:rPr lang="en-US" dirty="0"/>
              <a:t>Click to edit POWERPOINT PRESENTATION title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90600" y="5105400"/>
            <a:ext cx="2667000" cy="533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rgbClr val="009F4D"/>
                </a:solidFill>
              </a:defRPr>
            </a:lvl1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5" name="Text Placeholder 4" title="Text Box with MINNESOTA STATE typed in gray"/>
          <p:cNvSpPr>
            <a:spLocks noGrp="1"/>
          </p:cNvSpPr>
          <p:nvPr>
            <p:ph type="body" sz="quarter" idx="14" hasCustomPrompt="1"/>
          </p:nvPr>
        </p:nvSpPr>
        <p:spPr>
          <a:xfrm>
            <a:off x="990600" y="5715000"/>
            <a:ext cx="28194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rgbClr val="ACA39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MINNESOTA STATE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39" y="701470"/>
            <a:ext cx="4189582" cy="1247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8994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9F4D"/>
              </a:buClr>
              <a:defRPr sz="2800">
                <a:solidFill>
                  <a:srgbClr val="0C2340"/>
                </a:solidFill>
              </a:defRPr>
            </a:lvl1pPr>
            <a:lvl2pPr>
              <a:buClr>
                <a:srgbClr val="009F4D"/>
              </a:buClr>
              <a:defRPr sz="2400">
                <a:solidFill>
                  <a:srgbClr val="0C2340"/>
                </a:solidFill>
              </a:defRPr>
            </a:lvl2pPr>
            <a:lvl3pPr>
              <a:buClr>
                <a:srgbClr val="009F4D"/>
              </a:buClr>
              <a:defRPr sz="2200">
                <a:solidFill>
                  <a:srgbClr val="0C2340"/>
                </a:solidFill>
              </a:defRPr>
            </a:lvl3pPr>
            <a:lvl4pPr>
              <a:buClr>
                <a:srgbClr val="009F4D"/>
              </a:buClr>
              <a:defRPr>
                <a:solidFill>
                  <a:srgbClr val="0C2340"/>
                </a:solidFill>
              </a:defRPr>
            </a:lvl4pPr>
            <a:lvl5pPr marL="2057400" indent="-228600">
              <a:buClr>
                <a:srgbClr val="009F4D"/>
              </a:buClr>
              <a:buFont typeface="Courier New" panose="02070309020205020404" pitchFamily="49" charset="0"/>
              <a:buChar char="o"/>
              <a:defRPr>
                <a:solidFill>
                  <a:srgbClr val="0C234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381000"/>
            <a:ext cx="8153400" cy="1066800"/>
          </a:xfr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rgbClr val="0C2340"/>
                </a:solidFill>
              </a:defRPr>
            </a:lvl1pPr>
          </a:lstStyle>
          <a:p>
            <a:pPr lvl="0"/>
            <a:r>
              <a:rPr lang="en-US" dirty="0"/>
              <a:t>Click to edit header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715000"/>
            <a:ext cx="1828800" cy="102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074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Poi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057400"/>
            <a:ext cx="6324600" cy="17526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rgbClr val="0C2340"/>
                </a:solidFill>
              </a:defRPr>
            </a:lvl1pPr>
          </a:lstStyle>
          <a:p>
            <a:r>
              <a:rPr lang="en-US" dirty="0" smtClean="0"/>
              <a:t>Click to edit DATA POINT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33400" y="3886200"/>
            <a:ext cx="3886200" cy="838200"/>
          </a:xfrm>
        </p:spPr>
        <p:txBody>
          <a:bodyPr>
            <a:normAutofit/>
          </a:bodyPr>
          <a:lstStyle>
            <a:lvl1pPr marL="0" indent="0" algn="l">
              <a:buNone/>
              <a:defRPr sz="2400" b="1">
                <a:solidFill>
                  <a:srgbClr val="ACA39A"/>
                </a:solidFill>
              </a:defRPr>
            </a:lvl1pPr>
          </a:lstStyle>
          <a:p>
            <a:pPr lvl="0"/>
            <a:r>
              <a:rPr lang="en-US" dirty="0" smtClean="0"/>
              <a:t>click to edit descriptor text</a:t>
            </a: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381000"/>
            <a:ext cx="8153400" cy="1066800"/>
          </a:xfr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rgbClr val="0C2340"/>
                </a:solidFill>
              </a:defRPr>
            </a:lvl1pPr>
          </a:lstStyle>
          <a:p>
            <a:pPr lvl="0"/>
            <a:r>
              <a:rPr lang="en-US" dirty="0" smtClean="0"/>
              <a:t>Click to edit header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715000"/>
            <a:ext cx="1828800" cy="102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669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C2340"/>
                </a:solidFill>
              </a:defRPr>
            </a:lvl1pPr>
            <a:lvl2pPr>
              <a:defRPr sz="2400">
                <a:solidFill>
                  <a:srgbClr val="0C2340"/>
                </a:solidFill>
              </a:defRPr>
            </a:lvl2pPr>
            <a:lvl3pPr>
              <a:defRPr sz="2000">
                <a:solidFill>
                  <a:srgbClr val="0C2340"/>
                </a:solidFill>
              </a:defRPr>
            </a:lvl3pPr>
            <a:lvl4pPr>
              <a:defRPr sz="1800">
                <a:solidFill>
                  <a:srgbClr val="0C2340"/>
                </a:solidFill>
              </a:defRPr>
            </a:lvl4pPr>
            <a:lvl5pPr>
              <a:defRPr sz="1800">
                <a:solidFill>
                  <a:srgbClr val="0C23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C2340"/>
                </a:solidFill>
              </a:defRPr>
            </a:lvl1pPr>
            <a:lvl2pPr>
              <a:defRPr sz="2400">
                <a:solidFill>
                  <a:srgbClr val="0C2340"/>
                </a:solidFill>
              </a:defRPr>
            </a:lvl2pPr>
            <a:lvl3pPr>
              <a:defRPr sz="2000">
                <a:solidFill>
                  <a:srgbClr val="0C2340"/>
                </a:solidFill>
              </a:defRPr>
            </a:lvl3pPr>
            <a:lvl4pPr>
              <a:defRPr sz="1800">
                <a:solidFill>
                  <a:srgbClr val="0C2340"/>
                </a:solidFill>
              </a:defRPr>
            </a:lvl4pPr>
            <a:lvl5pPr>
              <a:defRPr sz="1800">
                <a:solidFill>
                  <a:srgbClr val="0C23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457200" y="533401"/>
            <a:ext cx="3657600" cy="609599"/>
          </a:xfrm>
        </p:spPr>
        <p:txBody>
          <a:bodyPr anchor="b">
            <a:normAutofit/>
          </a:bodyPr>
          <a:lstStyle>
            <a:lvl1pPr marL="0" indent="0" algn="l">
              <a:buNone/>
              <a:defRPr sz="1400" b="1" cap="all" baseline="0">
                <a:solidFill>
                  <a:srgbClr val="0C234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SECTION TITLE </a:t>
            </a:r>
          </a:p>
          <a:p>
            <a:pPr lvl="0"/>
            <a:r>
              <a:rPr lang="en-US" dirty="0"/>
              <a:t>(WHICH can RUN OVER two lines)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096000"/>
            <a:ext cx="1981200" cy="665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5344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 title="Green bar for style"/>
          <p:cNvCxnSpPr/>
          <p:nvPr userDrawn="1"/>
        </p:nvCxnSpPr>
        <p:spPr>
          <a:xfrm>
            <a:off x="4416794" y="5791200"/>
            <a:ext cx="383806" cy="0"/>
          </a:xfrm>
          <a:prstGeom prst="line">
            <a:avLst/>
          </a:prstGeom>
          <a:ln w="88900">
            <a:solidFill>
              <a:srgbClr val="009F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 descr="MINNESOTA STATE IS AN AFFIRMATIVE ACTION, EQUAL OPPORTUNITY EMPLOYER AND EDUCATOR.&#10;" title="EEOE Statement"/>
          <p:cNvSpPr txBox="1"/>
          <p:nvPr userDrawn="1"/>
        </p:nvSpPr>
        <p:spPr>
          <a:xfrm>
            <a:off x="1143000" y="6200001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200" dirty="0"/>
              <a:t>MINNESOTA STATE</a:t>
            </a:r>
            <a:r>
              <a:rPr lang="en-US" sz="1200" baseline="0" dirty="0"/>
              <a:t> IS AN </a:t>
            </a:r>
            <a:r>
              <a:rPr lang="en-US" sz="1200" dirty="0"/>
              <a:t>AFFIRMATIVE ACTION, EQUAL OPPORTUNITY EMPLOYER AND EDUCATOR.</a:t>
            </a:r>
          </a:p>
        </p:txBody>
      </p:sp>
      <p:sp>
        <p:nvSpPr>
          <p:cNvPr id="8" name="TextBox 7" descr="30 East 7th Street, Suite 350&#10;St. Paul, MN  55101-7804&#10;&#10;Phone: 651-201-1800&#10;Toll-free: 888-667-2848&#10;&#10;www.mnscu.edu&#10;" title="Text box with Minnesota State address, phone numbers, and website address"/>
          <p:cNvSpPr txBox="1"/>
          <p:nvPr userDrawn="1"/>
        </p:nvSpPr>
        <p:spPr>
          <a:xfrm>
            <a:off x="2191657" y="2158268"/>
            <a:ext cx="48913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>
                <a:solidFill>
                  <a:srgbClr val="ACA39A"/>
                </a:solidFill>
              </a:rPr>
              <a:t>Thank You</a:t>
            </a:r>
            <a:r>
              <a:rPr lang="en-US" sz="2400" b="1" baseline="0" dirty="0">
                <a:solidFill>
                  <a:srgbClr val="ACA39A"/>
                </a:solidFill>
              </a:rPr>
              <a:t> for Participating!</a:t>
            </a:r>
          </a:p>
          <a:p>
            <a:pPr lvl="0" algn="ctr"/>
            <a:endParaRPr lang="en-US" sz="2400" b="1" dirty="0">
              <a:solidFill>
                <a:srgbClr val="ACA39A"/>
              </a:solidFill>
            </a:endParaRPr>
          </a:p>
          <a:p>
            <a:pPr lvl="0" algn="ctr"/>
            <a:r>
              <a:rPr lang="en-US" sz="2400" b="1" dirty="0">
                <a:solidFill>
                  <a:srgbClr val="ACA39A"/>
                </a:solidFill>
              </a:rPr>
              <a:t>Eva Scates-Winston</a:t>
            </a:r>
          </a:p>
          <a:p>
            <a:pPr lvl="0" algn="ctr"/>
            <a:r>
              <a:rPr lang="en-US" sz="2400" b="1" dirty="0">
                <a:solidFill>
                  <a:srgbClr val="ACA39A"/>
                </a:solidFill>
              </a:rPr>
              <a:t>eva.scates-Winston@minnstate.edu</a:t>
            </a:r>
          </a:p>
          <a:p>
            <a:pPr lvl="0" algn="ctr"/>
            <a:endParaRPr lang="en-US" sz="2400" b="1" dirty="0">
              <a:solidFill>
                <a:srgbClr val="ACA39A"/>
              </a:solidFill>
            </a:endParaRPr>
          </a:p>
          <a:p>
            <a:pPr lvl="0" algn="ctr"/>
            <a:endParaRPr lang="en-US" sz="2400" b="1" dirty="0">
              <a:solidFill>
                <a:srgbClr val="ACA39A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714" y="244374"/>
            <a:ext cx="2685143" cy="150509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34"/>
          <a:stretch/>
        </p:blipFill>
        <p:spPr>
          <a:xfrm>
            <a:off x="3986639" y="3991429"/>
            <a:ext cx="1209475" cy="151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6637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381000"/>
            <a:ext cx="8153400" cy="1066800"/>
          </a:xfr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rgbClr val="0C2340"/>
                </a:solidFill>
              </a:defRPr>
            </a:lvl1pPr>
          </a:lstStyle>
          <a:p>
            <a:pPr lvl="0"/>
            <a:r>
              <a:rPr lang="en-US" dirty="0"/>
              <a:t>Click to edit header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715000"/>
            <a:ext cx="1828800" cy="102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16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Ide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6000"/>
            <a:ext cx="8229600" cy="2590800"/>
          </a:xfrm>
        </p:spPr>
        <p:txBody>
          <a:bodyPr>
            <a:normAutofit/>
          </a:bodyPr>
          <a:lstStyle>
            <a:lvl1pPr algn="l">
              <a:defRPr sz="3600" b="0" baseline="0">
                <a:solidFill>
                  <a:srgbClr val="009F4D"/>
                </a:solidFill>
                <a:latin typeface="+mn-lt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to edit big idea:</a:t>
            </a:r>
            <a:br>
              <a:rPr lang="en-US" dirty="0" smtClean="0"/>
            </a:br>
            <a:r>
              <a:rPr lang="en-US" dirty="0" smtClean="0"/>
              <a:t>and copy description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381000"/>
            <a:ext cx="8153400" cy="1066800"/>
          </a:xfr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rgbClr val="0C2340"/>
                </a:solidFill>
              </a:defRPr>
            </a:lvl1pPr>
          </a:lstStyle>
          <a:p>
            <a:pPr lvl="0"/>
            <a:r>
              <a:rPr lang="en-US" dirty="0" smtClean="0"/>
              <a:t>Click to edit header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715000"/>
            <a:ext cx="1828800" cy="102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994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9F4D"/>
              </a:buClr>
              <a:defRPr sz="2800">
                <a:solidFill>
                  <a:srgbClr val="0C2340"/>
                </a:solidFill>
              </a:defRPr>
            </a:lvl1pPr>
            <a:lvl2pPr>
              <a:buClr>
                <a:srgbClr val="009F4D"/>
              </a:buClr>
              <a:defRPr sz="2400">
                <a:solidFill>
                  <a:srgbClr val="0C2340"/>
                </a:solidFill>
              </a:defRPr>
            </a:lvl2pPr>
            <a:lvl3pPr>
              <a:buClr>
                <a:srgbClr val="009F4D"/>
              </a:buClr>
              <a:defRPr sz="2200">
                <a:solidFill>
                  <a:srgbClr val="0C2340"/>
                </a:solidFill>
              </a:defRPr>
            </a:lvl3pPr>
            <a:lvl4pPr>
              <a:buClr>
                <a:srgbClr val="009F4D"/>
              </a:buClr>
              <a:defRPr>
                <a:solidFill>
                  <a:srgbClr val="0C2340"/>
                </a:solidFill>
              </a:defRPr>
            </a:lvl4pPr>
            <a:lvl5pPr marL="2057400" indent="-228600">
              <a:buClr>
                <a:srgbClr val="009F4D"/>
              </a:buClr>
              <a:buFont typeface="Courier New" panose="02070309020205020404" pitchFamily="49" charset="0"/>
              <a:buChar char="o"/>
              <a:defRPr>
                <a:solidFill>
                  <a:srgbClr val="0C23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381000"/>
            <a:ext cx="8153400" cy="1066800"/>
          </a:xfr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rgbClr val="0C2340"/>
                </a:solidFill>
              </a:defRPr>
            </a:lvl1pPr>
          </a:lstStyle>
          <a:p>
            <a:pPr lvl="0"/>
            <a:r>
              <a:rPr lang="en-US" dirty="0" smtClean="0"/>
              <a:t>Click to edit header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715000"/>
            <a:ext cx="1828800" cy="102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53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3400" y="1752600"/>
            <a:ext cx="3962400" cy="3657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 hasCustomPrompt="1"/>
          </p:nvPr>
        </p:nvSpPr>
        <p:spPr>
          <a:xfrm>
            <a:off x="4953000" y="2133600"/>
            <a:ext cx="3352800" cy="2895600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Click to edit single column copy layout text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381000"/>
            <a:ext cx="8153400" cy="1066800"/>
          </a:xfr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rgbClr val="0C2340"/>
                </a:solidFill>
              </a:defRPr>
            </a:lvl1pPr>
          </a:lstStyle>
          <a:p>
            <a:pPr lvl="0"/>
            <a:r>
              <a:rPr lang="en-US" dirty="0" smtClean="0"/>
              <a:t>Click to edit header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715000"/>
            <a:ext cx="1828800" cy="102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290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/>
          <p:cNvSpPr>
            <a:spLocks noGrp="1"/>
          </p:cNvSpPr>
          <p:nvPr>
            <p:ph type="chart" sz="quarter" idx="12"/>
          </p:nvPr>
        </p:nvSpPr>
        <p:spPr>
          <a:xfrm>
            <a:off x="457200" y="1524000"/>
            <a:ext cx="7696200" cy="350520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5257800"/>
            <a:ext cx="6248400" cy="762000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rgbClr val="ACA39A"/>
                </a:solidFill>
              </a:defRPr>
            </a:lvl1pPr>
          </a:lstStyle>
          <a:p>
            <a:pPr lvl="0"/>
            <a:r>
              <a:rPr lang="en-US" dirty="0" smtClean="0"/>
              <a:t>Click to edit descriptor caption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381000"/>
            <a:ext cx="8153400" cy="1066800"/>
          </a:xfrm>
        </p:spPr>
        <p:txBody>
          <a:bodyPr>
            <a:normAutofit/>
          </a:bodyPr>
          <a:lstStyle>
            <a:lvl1pPr marL="0" indent="0">
              <a:buNone/>
              <a:defRPr sz="3600" b="1"/>
            </a:lvl1pPr>
          </a:lstStyle>
          <a:p>
            <a:pPr lvl="0"/>
            <a:r>
              <a:rPr lang="en-US" dirty="0" smtClean="0"/>
              <a:t>Click to edit header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715000"/>
            <a:ext cx="1828800" cy="102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22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harts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/>
          <p:cNvSpPr>
            <a:spLocks noGrp="1"/>
          </p:cNvSpPr>
          <p:nvPr>
            <p:ph type="chart" sz="quarter" idx="12"/>
          </p:nvPr>
        </p:nvSpPr>
        <p:spPr>
          <a:xfrm>
            <a:off x="533400" y="2133600"/>
            <a:ext cx="1981200" cy="2057400"/>
          </a:xfrm>
        </p:spPr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206625"/>
            <a:ext cx="1981200" cy="206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hart Placeholder 5"/>
          <p:cNvSpPr>
            <a:spLocks noGrp="1"/>
          </p:cNvSpPr>
          <p:nvPr>
            <p:ph type="chart" sz="quarter" idx="13"/>
          </p:nvPr>
        </p:nvSpPr>
        <p:spPr>
          <a:xfrm>
            <a:off x="3581400" y="2133600"/>
            <a:ext cx="1981200" cy="205740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Chart Placeholder 5"/>
          <p:cNvSpPr>
            <a:spLocks noGrp="1"/>
          </p:cNvSpPr>
          <p:nvPr>
            <p:ph type="chart" sz="quarter" idx="14"/>
          </p:nvPr>
        </p:nvSpPr>
        <p:spPr>
          <a:xfrm>
            <a:off x="6705600" y="2133600"/>
            <a:ext cx="1981200" cy="205740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533400" y="4419600"/>
            <a:ext cx="1981200" cy="14478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ACA39A"/>
                </a:solidFill>
              </a:defRPr>
            </a:lvl1pPr>
          </a:lstStyle>
          <a:p>
            <a:pPr lvl="0"/>
            <a:r>
              <a:rPr lang="en-US" dirty="0" smtClean="0"/>
              <a:t>Click to edit copy </a:t>
            </a:r>
            <a:endParaRPr lang="en-US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3657600" y="4419600"/>
            <a:ext cx="1981200" cy="14478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ACA39A"/>
                </a:solidFill>
              </a:defRPr>
            </a:lvl1pPr>
          </a:lstStyle>
          <a:p>
            <a:pPr lvl="0"/>
            <a:r>
              <a:rPr lang="en-US" dirty="0" smtClean="0"/>
              <a:t>Click to edit copy </a:t>
            </a:r>
            <a:endParaRPr lang="en-US" dirty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6705600" y="4419600"/>
            <a:ext cx="1981200" cy="14478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ACA39A"/>
                </a:solidFill>
              </a:defRPr>
            </a:lvl1pPr>
          </a:lstStyle>
          <a:p>
            <a:pPr lvl="0"/>
            <a:r>
              <a:rPr lang="en-US" dirty="0" smtClean="0"/>
              <a:t>Click to edit copy </a:t>
            </a:r>
            <a:endParaRPr lang="en-US" dirty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381000"/>
            <a:ext cx="8153400" cy="1066800"/>
          </a:xfr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rgbClr val="0C2340"/>
                </a:solidFill>
              </a:defRPr>
            </a:lvl1pPr>
          </a:lstStyle>
          <a:p>
            <a:pPr lvl="0"/>
            <a:r>
              <a:rPr lang="en-US" dirty="0" smtClean="0"/>
              <a:t>Click to edit header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715000"/>
            <a:ext cx="1828800" cy="102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076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oints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 title="Blue circle image for type to go on top of"/>
          <p:cNvSpPr/>
          <p:nvPr userDrawn="1"/>
        </p:nvSpPr>
        <p:spPr>
          <a:xfrm>
            <a:off x="533400" y="1676400"/>
            <a:ext cx="2362200" cy="2286000"/>
          </a:xfrm>
          <a:prstGeom prst="ellipse">
            <a:avLst/>
          </a:prstGeom>
          <a:solidFill>
            <a:srgbClr val="0C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 title="Blue circle image for type to go on top of"/>
          <p:cNvSpPr/>
          <p:nvPr userDrawn="1"/>
        </p:nvSpPr>
        <p:spPr>
          <a:xfrm>
            <a:off x="3429000" y="1752600"/>
            <a:ext cx="2362200" cy="2286000"/>
          </a:xfrm>
          <a:prstGeom prst="ellipse">
            <a:avLst/>
          </a:prstGeom>
          <a:solidFill>
            <a:srgbClr val="0C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 title="Blue circle image for type to go on top of"/>
          <p:cNvSpPr/>
          <p:nvPr userDrawn="1"/>
        </p:nvSpPr>
        <p:spPr>
          <a:xfrm>
            <a:off x="6400800" y="1752600"/>
            <a:ext cx="2362200" cy="2286000"/>
          </a:xfrm>
          <a:prstGeom prst="ellipse">
            <a:avLst/>
          </a:prstGeom>
          <a:solidFill>
            <a:srgbClr val="0C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6591300" y="4419600"/>
            <a:ext cx="1981200" cy="14478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ACA39A"/>
                </a:solidFill>
              </a:defRPr>
            </a:lvl1pPr>
          </a:lstStyle>
          <a:p>
            <a:pPr lvl="0"/>
            <a:r>
              <a:rPr lang="en-US" dirty="0" smtClean="0"/>
              <a:t>Click to edit copy </a:t>
            </a:r>
            <a:endParaRPr lang="en-US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3657600" y="4419600"/>
            <a:ext cx="1981200" cy="14478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ACA39A"/>
                </a:solidFill>
              </a:defRPr>
            </a:lvl1pPr>
          </a:lstStyle>
          <a:p>
            <a:pPr lvl="0"/>
            <a:r>
              <a:rPr lang="en-US" dirty="0" smtClean="0"/>
              <a:t>Click to edit copy 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0" y="4419600"/>
            <a:ext cx="1981200" cy="14478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ACA39A"/>
                </a:solidFill>
              </a:defRPr>
            </a:lvl1pPr>
          </a:lstStyle>
          <a:p>
            <a:pPr lvl="0"/>
            <a:r>
              <a:rPr lang="en-US" dirty="0" smtClean="0"/>
              <a:t>Click to edit copy 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9" hasCustomPrompt="1"/>
          </p:nvPr>
        </p:nvSpPr>
        <p:spPr>
          <a:xfrm>
            <a:off x="838200" y="2133600"/>
            <a:ext cx="1752600" cy="15240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smtClean="0"/>
              <a:t>Click to edit copy</a:t>
            </a:r>
            <a:endParaRPr lang="en-US" dirty="0"/>
          </a:p>
        </p:txBody>
      </p:sp>
      <p:sp>
        <p:nvSpPr>
          <p:cNvPr id="14" name="Content Placeholder 12"/>
          <p:cNvSpPr>
            <a:spLocks noGrp="1"/>
          </p:cNvSpPr>
          <p:nvPr>
            <p:ph sz="quarter" idx="20" hasCustomPrompt="1"/>
          </p:nvPr>
        </p:nvSpPr>
        <p:spPr>
          <a:xfrm>
            <a:off x="3733800" y="2133600"/>
            <a:ext cx="1752600" cy="15240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smtClean="0"/>
              <a:t>Click to edit copy</a:t>
            </a:r>
            <a:endParaRPr lang="en-US" dirty="0"/>
          </a:p>
        </p:txBody>
      </p:sp>
      <p:sp>
        <p:nvSpPr>
          <p:cNvPr id="15" name="Content Placeholder 12"/>
          <p:cNvSpPr>
            <a:spLocks noGrp="1"/>
          </p:cNvSpPr>
          <p:nvPr>
            <p:ph sz="quarter" idx="21" hasCustomPrompt="1"/>
          </p:nvPr>
        </p:nvSpPr>
        <p:spPr>
          <a:xfrm>
            <a:off x="6705600" y="2133600"/>
            <a:ext cx="1752600" cy="15240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smtClean="0"/>
              <a:t>Click to edit copy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381000"/>
            <a:ext cx="8153400" cy="1066800"/>
          </a:xfr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rgbClr val="0C2340"/>
                </a:solidFill>
              </a:defRPr>
            </a:lvl1pPr>
          </a:lstStyle>
          <a:p>
            <a:pPr lvl="0"/>
            <a:r>
              <a:rPr lang="en-US" dirty="0" smtClean="0"/>
              <a:t>Click to edit header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715000"/>
            <a:ext cx="1828800" cy="102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040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6400800"/>
            <a:ext cx="198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B705689-6DE3-4ABD-A330-F43849DB3358}" type="slidenum">
              <a:rPr lang="en-US" sz="1400" smtClean="0">
                <a:solidFill>
                  <a:srgbClr val="0C2340"/>
                </a:solidFill>
              </a:rPr>
              <a:t>‹#›</a:t>
            </a:fld>
            <a:endParaRPr lang="en-US" sz="1400" dirty="0">
              <a:solidFill>
                <a:srgbClr val="0C23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05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58" r:id="rId2"/>
    <p:sldLayoutId id="2147483661" r:id="rId3"/>
    <p:sldLayoutId id="2147483662" r:id="rId4"/>
    <p:sldLayoutId id="2147483650" r:id="rId5"/>
    <p:sldLayoutId id="2147483657" r:id="rId6"/>
    <p:sldLayoutId id="2147483664" r:id="rId7"/>
    <p:sldLayoutId id="2147483665" r:id="rId8"/>
    <p:sldLayoutId id="2147483666" r:id="rId9"/>
    <p:sldLayoutId id="2147483655" r:id="rId10"/>
    <p:sldLayoutId id="2147483675" r:id="rId11"/>
    <p:sldLayoutId id="2147483652" r:id="rId12"/>
    <p:sldLayoutId id="2147483653" r:id="rId13"/>
    <p:sldLayoutId id="2147483677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C234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9F4D"/>
        </a:buClr>
        <a:buFont typeface="Arial" panose="020B0604020202020204" pitchFamily="34" charset="0"/>
        <a:buChar char="•"/>
        <a:defRPr sz="3200" kern="1200">
          <a:solidFill>
            <a:srgbClr val="0C234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9F4D"/>
        </a:buClr>
        <a:buFont typeface="Arial" panose="020B0604020202020204" pitchFamily="34" charset="0"/>
        <a:buChar char="–"/>
        <a:defRPr sz="2800" kern="1200">
          <a:solidFill>
            <a:srgbClr val="0C234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9F4D"/>
        </a:buClr>
        <a:buFont typeface="Arial" panose="020B0604020202020204" pitchFamily="34" charset="0"/>
        <a:buChar char="•"/>
        <a:defRPr sz="2400" kern="1200">
          <a:solidFill>
            <a:srgbClr val="0C234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9F4D"/>
        </a:buClr>
        <a:buFont typeface="Arial" panose="020B0604020202020204" pitchFamily="34" charset="0"/>
        <a:buChar char="–"/>
        <a:defRPr sz="2000" kern="1200">
          <a:solidFill>
            <a:srgbClr val="0C234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9F4D"/>
        </a:buClr>
        <a:buFont typeface="Courier New" panose="02070309020205020404" pitchFamily="49" charset="0"/>
        <a:buChar char="o"/>
        <a:defRPr sz="2000" kern="1200">
          <a:solidFill>
            <a:srgbClr val="0C23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206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6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9F4D"/>
        </a:buClr>
        <a:buFont typeface="Arial" panose="020B0604020202020204" pitchFamily="34" charset="0"/>
        <a:buChar char="•"/>
        <a:defRPr sz="3200" kern="1200">
          <a:solidFill>
            <a:srgbClr val="0C234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9F4D"/>
        </a:buClr>
        <a:buFont typeface="Arial" panose="020B0604020202020204" pitchFamily="34" charset="0"/>
        <a:buChar char="•"/>
        <a:defRPr sz="2800" kern="1200">
          <a:solidFill>
            <a:srgbClr val="0C234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9F4D"/>
        </a:buClr>
        <a:buFont typeface="Arial" panose="020B0604020202020204" pitchFamily="34" charset="0"/>
        <a:buChar char="•"/>
        <a:defRPr sz="2400" kern="1200">
          <a:solidFill>
            <a:srgbClr val="0C234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9F4D"/>
        </a:buClr>
        <a:buFont typeface="Arial" panose="020B0604020202020204" pitchFamily="34" charset="0"/>
        <a:buChar char="•"/>
        <a:defRPr sz="2000" kern="1200">
          <a:solidFill>
            <a:srgbClr val="0C234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9F4D"/>
        </a:buClr>
        <a:buFont typeface="Arial" panose="020B0604020202020204" pitchFamily="34" charset="0"/>
        <a:buChar char="•"/>
        <a:defRPr sz="2000" kern="1200">
          <a:solidFill>
            <a:srgbClr val="0C23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59CAC-698E-4CC6-82C3-623DC54B99AE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41EB1-6E55-4F2E-8960-D69000D06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90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teworksminnesota.org/submit-proposal/" TargetMode="External"/><Relationship Id="rId7" Type="http://schemas.openxmlformats.org/officeDocument/2006/relationships/hyperlink" Target="https://www.minnstate.edu/system/cte/professionaldevelopment/monthly-webinars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nam02.safelinks.protection.outlook.com/?url=https%3A%2F%2Feventactions.com%2Feareg.aspx%3Fea%3DRsvp%26invite%3Dgpcd6wks53u51rhcvjuvkg9m0xmfxva45m6adkyy0jehmzh47590&amp;data=04%7C01%7CEva.Scates-Winston%40minnstate.edu%7C31c4b606acdf41c5a23a08d914be61ee%7C5011c7c60ab446ab9ef4fae74a921a7f%7C0%7C0%7C637563630179427646%7CUnknown%7CTWFpbGZsb3d8eyJWIjoiMC4wLjAwMDAiLCJQIjoiV2luMzIiLCJBTiI6Ik1haWwiLCJXVCI6Mn0%3D%7C1000&amp;sdata=xJsdeiKMlXglejWod0l66278sVKcGk3LiPIsfXJhVZU%3D&amp;reserved=0" TargetMode="External"/><Relationship Id="rId5" Type="http://schemas.openxmlformats.org/officeDocument/2006/relationships/hyperlink" Target="https://sites.google.com/site/correctionsrfp/" TargetMode="External"/><Relationship Id="rId4" Type="http://schemas.openxmlformats.org/officeDocument/2006/relationships/hyperlink" Target="mailto:denise.felder@minnstate.edu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ctr"/>
            <a:r>
              <a:rPr lang="en-US" dirty="0" smtClean="0"/>
              <a:t>Greetings and Welcome!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219200"/>
            <a:ext cx="7086600" cy="5314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219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90600" y="5105400"/>
            <a:ext cx="4724400" cy="533400"/>
          </a:xfrm>
        </p:spPr>
        <p:txBody>
          <a:bodyPr>
            <a:normAutofit/>
          </a:bodyPr>
          <a:lstStyle/>
          <a:p>
            <a:r>
              <a:rPr lang="en-US" dirty="0"/>
              <a:t>Services to </a:t>
            </a:r>
            <a:r>
              <a:rPr lang="en-US" dirty="0" smtClean="0"/>
              <a:t>Incarcerated and </a:t>
            </a:r>
            <a:r>
              <a:rPr lang="en-US" dirty="0"/>
              <a:t>Disabilities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>
          <a:xfrm>
            <a:off x="990600" y="3886200"/>
            <a:ext cx="7315200" cy="1143000"/>
          </a:xfrm>
        </p:spPr>
        <p:txBody>
          <a:bodyPr/>
          <a:lstStyle/>
          <a:p>
            <a:r>
              <a:rPr lang="en-US" sz="3200" dirty="0"/>
              <a:t>Reclaiming Humanity: Supporting</a:t>
            </a:r>
          </a:p>
          <a:p>
            <a:r>
              <a:rPr lang="en-US" sz="3200" dirty="0"/>
              <a:t>Transitions for Vulnerable </a:t>
            </a:r>
            <a:r>
              <a:rPr lang="en-US" sz="3200" dirty="0" smtClean="0"/>
              <a:t>Populations</a:t>
            </a:r>
            <a:endParaRPr lang="en-US" sz="3200" dirty="0"/>
          </a:p>
        </p:txBody>
      </p:sp>
      <p:pic>
        <p:nvPicPr>
          <p:cNvPr id="8" name="Content Placeholder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838200"/>
            <a:ext cx="394705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65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Autism Society of MN</a:t>
            </a:r>
            <a:endParaRPr lang="en-US" dirty="0"/>
          </a:p>
          <a:p>
            <a:pPr lvl="1"/>
            <a:r>
              <a:rPr lang="en-US" dirty="0" smtClean="0"/>
              <a:t>Michael Pucci</a:t>
            </a:r>
            <a:endParaRPr lang="en-US" dirty="0"/>
          </a:p>
          <a:p>
            <a:pPr lvl="1"/>
            <a:r>
              <a:rPr lang="en-US" dirty="0" smtClean="0"/>
              <a:t>Eric Ringgenberg</a:t>
            </a:r>
            <a:endParaRPr lang="en-US" dirty="0"/>
          </a:p>
          <a:p>
            <a:r>
              <a:rPr lang="en-US" dirty="0" err="1" smtClean="0"/>
              <a:t>Ujamaa</a:t>
            </a:r>
            <a:r>
              <a:rPr lang="en-US" dirty="0" smtClean="0"/>
              <a:t> Place </a:t>
            </a:r>
          </a:p>
          <a:p>
            <a:pPr lvl="1"/>
            <a:r>
              <a:rPr lang="en-US" dirty="0" smtClean="0"/>
              <a:t>Linda Mahoney</a:t>
            </a:r>
          </a:p>
          <a:p>
            <a:r>
              <a:rPr lang="en-US" dirty="0" smtClean="0"/>
              <a:t>Clifton Place</a:t>
            </a:r>
          </a:p>
          <a:p>
            <a:pPr lvl="1"/>
            <a:r>
              <a:rPr lang="en-US" dirty="0" smtClean="0"/>
              <a:t>Tony Hunter</a:t>
            </a:r>
          </a:p>
          <a:p>
            <a:pPr lvl="1"/>
            <a:r>
              <a:rPr lang="en-US" dirty="0"/>
              <a:t>Layee </a:t>
            </a:r>
            <a:r>
              <a:rPr lang="en-US" dirty="0" smtClean="0"/>
              <a:t>Sanoe</a:t>
            </a:r>
          </a:p>
          <a:p>
            <a:r>
              <a:rPr lang="en-US" dirty="0" smtClean="0"/>
              <a:t>MN </a:t>
            </a:r>
            <a:r>
              <a:rPr lang="en-US" dirty="0" err="1" smtClean="0"/>
              <a:t>Dept</a:t>
            </a:r>
            <a:r>
              <a:rPr lang="en-US" dirty="0" smtClean="0"/>
              <a:t> of Corrections</a:t>
            </a:r>
          </a:p>
          <a:p>
            <a:pPr lvl="1"/>
            <a:r>
              <a:rPr lang="en-US" dirty="0" smtClean="0"/>
              <a:t>Patty Popp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Freewriters</a:t>
            </a:r>
            <a:r>
              <a:rPr lang="en-US" dirty="0"/>
              <a:t> MN </a:t>
            </a:r>
            <a:endParaRPr lang="en-US" dirty="0" smtClean="0"/>
          </a:p>
          <a:p>
            <a:pPr lvl="1"/>
            <a:r>
              <a:rPr lang="en-US" dirty="0" smtClean="0"/>
              <a:t>Nathan Johnson</a:t>
            </a:r>
          </a:p>
          <a:p>
            <a:r>
              <a:rPr lang="en-US" dirty="0" smtClean="0"/>
              <a:t>MN Diversified Industries (MDI)</a:t>
            </a:r>
          </a:p>
          <a:p>
            <a:pPr lvl="1"/>
            <a:r>
              <a:rPr lang="en-US" dirty="0"/>
              <a:t>Peg McQuillan </a:t>
            </a:r>
            <a:r>
              <a:rPr lang="en-US" dirty="0" smtClean="0"/>
              <a:t>Porter</a:t>
            </a:r>
          </a:p>
          <a:p>
            <a:pPr lvl="1"/>
            <a:r>
              <a:rPr lang="en-US" dirty="0" smtClean="0"/>
              <a:t>Jeanne Eglinton</a:t>
            </a:r>
          </a:p>
          <a:p>
            <a:r>
              <a:rPr lang="en-US" sz="2700" dirty="0" smtClean="0"/>
              <a:t>West Central Regional Juvenile Center</a:t>
            </a:r>
          </a:p>
          <a:p>
            <a:pPr lvl="1"/>
            <a:r>
              <a:rPr lang="en-US" dirty="0" smtClean="0"/>
              <a:t>Dustin Berg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Our Guests…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74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48201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CTEWorks</a:t>
            </a:r>
            <a:r>
              <a:rPr lang="en-US" dirty="0" smtClean="0"/>
              <a:t> Call for Presentations</a:t>
            </a:r>
            <a:endParaRPr lang="en-US" dirty="0"/>
          </a:p>
          <a:p>
            <a:pPr lvl="1"/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://cteworksminnesota.org/submit-proposal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Deadline for proposals: June 25, 2021</a:t>
            </a:r>
          </a:p>
          <a:p>
            <a:pPr lvl="1"/>
            <a:r>
              <a:rPr lang="en-US" dirty="0" smtClean="0"/>
              <a:t>Questions: </a:t>
            </a:r>
            <a:r>
              <a:rPr lang="en-US" dirty="0" smtClean="0">
                <a:hlinkClick r:id="rId4"/>
              </a:rPr>
              <a:t>denise.felder@minnstate.edu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RFP for Services to Corrections and Disabilities</a:t>
            </a:r>
          </a:p>
          <a:p>
            <a:pPr lvl="1"/>
            <a:r>
              <a:rPr lang="en-US" dirty="0" smtClean="0"/>
              <a:t>Deadline for proposals: June 4, 2021</a:t>
            </a:r>
          </a:p>
          <a:p>
            <a:pPr lvl="1"/>
            <a:r>
              <a:rPr lang="en-US" u="sng" dirty="0">
                <a:hlinkClick r:id="rId5"/>
              </a:rPr>
              <a:t>https://sites.google.com/site/correctionsrfp</a:t>
            </a:r>
            <a:r>
              <a:rPr lang="en-US" u="sng" dirty="0" smtClean="0">
                <a:hlinkClick r:id="rId5"/>
              </a:rPr>
              <a:t>/</a:t>
            </a:r>
            <a:endParaRPr lang="en-US" u="sng" dirty="0" smtClean="0"/>
          </a:p>
          <a:p>
            <a:r>
              <a:rPr lang="en-US" dirty="0" smtClean="0"/>
              <a:t>Shift Happens Adult Learner Institute, May 26-27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b="1" u="sng" dirty="0">
                <a:hlinkClick r:id="rId6"/>
              </a:rPr>
              <a:t>Registration</a:t>
            </a:r>
            <a:r>
              <a:rPr lang="en-US" dirty="0"/>
              <a:t> is open! </a:t>
            </a:r>
            <a:endParaRPr lang="en-US" dirty="0" smtClean="0"/>
          </a:p>
          <a:p>
            <a:r>
              <a:rPr lang="en-US" dirty="0" smtClean="0"/>
              <a:t>Recording of this webinar </a:t>
            </a:r>
            <a:r>
              <a:rPr lang="en-US" sz="2400" dirty="0" smtClean="0"/>
              <a:t>(posting by week of May 17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)</a:t>
            </a:r>
          </a:p>
          <a:p>
            <a:pPr lvl="1"/>
            <a:r>
              <a:rPr lang="en-US" sz="2200" dirty="0">
                <a:hlinkClick r:id="rId7"/>
              </a:rPr>
              <a:t>https://</a:t>
            </a:r>
            <a:r>
              <a:rPr lang="en-US" sz="2200" dirty="0" smtClean="0">
                <a:hlinkClick r:id="rId7"/>
              </a:rPr>
              <a:t>www.minnstate.edu/system/cte/professionaldevelopment/monthly-webinars.html</a:t>
            </a:r>
            <a:r>
              <a:rPr lang="en-US" sz="2200" dirty="0" smtClean="0"/>
              <a:t> </a:t>
            </a:r>
            <a:endParaRPr lang="en-US" sz="2200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59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6148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699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innesota State Brand Colors">
      <a:dk1>
        <a:sysClr val="windowText" lastClr="000000"/>
      </a:dk1>
      <a:lt1>
        <a:sysClr val="window" lastClr="FFFFFF"/>
      </a:lt1>
      <a:dk2>
        <a:srgbClr val="0C2340"/>
      </a:dk2>
      <a:lt2>
        <a:srgbClr val="009F4D"/>
      </a:lt2>
      <a:accent1>
        <a:srgbClr val="ACA39A"/>
      </a:accent1>
      <a:accent2>
        <a:srgbClr val="009CDE"/>
      </a:accent2>
      <a:accent3>
        <a:srgbClr val="582C83"/>
      </a:accent3>
      <a:accent4>
        <a:srgbClr val="CE0058"/>
      </a:accent4>
      <a:accent5>
        <a:srgbClr val="FF671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Minnesota State Brand Colors">
      <a:dk1>
        <a:sysClr val="windowText" lastClr="000000"/>
      </a:dk1>
      <a:lt1>
        <a:sysClr val="window" lastClr="FFFFFF"/>
      </a:lt1>
      <a:dk2>
        <a:srgbClr val="20285C"/>
      </a:dk2>
      <a:lt2>
        <a:srgbClr val="009D4E"/>
      </a:lt2>
      <a:accent1>
        <a:srgbClr val="B0A39A"/>
      </a:accent1>
      <a:accent2>
        <a:srgbClr val="009BDE"/>
      </a:accent2>
      <a:accent3>
        <a:srgbClr val="5B2B82"/>
      </a:accent3>
      <a:accent4>
        <a:srgbClr val="D60057"/>
      </a:accent4>
      <a:accent5>
        <a:srgbClr val="FF671B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6B61F318F8674682BCE50A20539E1C" ma:contentTypeVersion="13" ma:contentTypeDescription="Create a new document." ma:contentTypeScope="" ma:versionID="ff636871974d04827e3e5bd319d632f3">
  <xsd:schema xmlns:xsd="http://www.w3.org/2001/XMLSchema" xmlns:xs="http://www.w3.org/2001/XMLSchema" xmlns:p="http://schemas.microsoft.com/office/2006/metadata/properties" xmlns:ns3="16da91c8-2628-491c-9d04-d97ab5fd28de" xmlns:ns4="abccb591-32fb-4dbb-a1ae-20f6572ff441" targetNamespace="http://schemas.microsoft.com/office/2006/metadata/properties" ma:root="true" ma:fieldsID="e9c9f8216604c95d4b57298979eb41c3" ns3:_="" ns4:_="">
    <xsd:import namespace="16da91c8-2628-491c-9d04-d97ab5fd28de"/>
    <xsd:import namespace="abccb591-32fb-4dbb-a1ae-20f6572ff4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da91c8-2628-491c-9d04-d97ab5fd28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ccb591-32fb-4dbb-a1ae-20f6572ff44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3BDA0DA-59AD-4DFA-BF0C-10E001CF4A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6A45C1-91F2-456D-8FF6-4F738332C642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16da91c8-2628-491c-9d04-d97ab5fd28de"/>
    <ds:schemaRef ds:uri="abccb591-32fb-4dbb-a1ae-20f6572ff44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910FBE7-F3AD-4111-883D-92C655D916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da91c8-2628-491c-9d04-d97ab5fd28de"/>
    <ds:schemaRef ds:uri="abccb591-32fb-4dbb-a1ae-20f6572ff4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204</Words>
  <Application>Microsoft Office PowerPoint</Application>
  <PresentationFormat>On-screen Show (4:3)</PresentationFormat>
  <Paragraphs>41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 Theme</vt:lpstr>
      <vt:lpstr>Custom Design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Yingfah Thao</dc:creator>
  <cp:keywords/>
  <cp:lastModifiedBy>Scates-Winston, Eva T</cp:lastModifiedBy>
  <cp:revision>103</cp:revision>
  <dcterms:created xsi:type="dcterms:W3CDTF">2016-06-30T01:04:40Z</dcterms:created>
  <dcterms:modified xsi:type="dcterms:W3CDTF">2021-05-13T16:23:26Z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0x010100B66B61F318F8674682BCE50A20539E1C</vt:lpwstr>
  </property>
  <property fmtid="{D5CDD505-2E9C-101B-9397-08002B2CF9AE}" pid="3" name="TaxKeyword">
    <vt:lpwstr/>
  </property>
  <property fmtid="{D5CDD505-2E9C-101B-9397-08002B2CF9AE}" pid="4" name="Division">
    <vt:lpwstr>3;#Advancement|d7809cf3-7ceb-465e-92ea-59cbc20ee0a1</vt:lpwstr>
  </property>
  <property fmtid="{D5CDD505-2E9C-101B-9397-08002B2CF9AE}" pid="5" name="Unit">
    <vt:lpwstr>6;#Communications|9c0f9c96-c80b-487b-ba5f-a0d3f6db2610</vt:lpwstr>
  </property>
</Properties>
</file>