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83" r:id="rId5"/>
    <p:sldId id="308" r:id="rId6"/>
    <p:sldId id="307" r:id="rId7"/>
    <p:sldId id="317" r:id="rId8"/>
    <p:sldId id="318" r:id="rId9"/>
    <p:sldId id="319" r:id="rId10"/>
    <p:sldId id="310" r:id="rId11"/>
    <p:sldId id="306" r:id="rId12"/>
    <p:sldId id="312" r:id="rId13"/>
    <p:sldId id="320" r:id="rId14"/>
    <p:sldId id="314" r:id="rId15"/>
    <p:sldId id="324" r:id="rId16"/>
    <p:sldId id="322" r:id="rId17"/>
    <p:sldId id="323" r:id="rId18"/>
    <p:sldId id="325" r:id="rId19"/>
    <p:sldId id="321" r:id="rId20"/>
    <p:sldId id="315" r:id="rId21"/>
    <p:sldId id="286" r:id="rId22"/>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92" userDrawn="1">
          <p15:clr>
            <a:srgbClr val="A4A3A4"/>
          </p15:clr>
        </p15:guide>
        <p15:guide id="2" pos="501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ralyn Jargo" initials="JJ" lastIdx="3" clrIdx="0">
    <p:extLst>
      <p:ext uri="{19B8F6BF-5375-455C-9EA6-DF929625EA0E}">
        <p15:presenceInfo xmlns:p15="http://schemas.microsoft.com/office/powerpoint/2012/main" userId="S-1-5-21-1019628751-3205267621-3864266546-282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353"/>
    <a:srgbClr val="003C66"/>
    <a:srgbClr val="DB7C1B"/>
    <a:srgbClr val="000000"/>
    <a:srgbClr val="78BE21"/>
    <a:srgbClr val="97999B"/>
    <a:srgbClr val="F2C941"/>
    <a:srgbClr val="FFC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35" autoAdjust="0"/>
    <p:restoredTop sz="77737" autoAdjust="0"/>
  </p:normalViewPr>
  <p:slideViewPr>
    <p:cSldViewPr snapToGrid="0">
      <p:cViewPr varScale="1">
        <p:scale>
          <a:sx n="57" d="100"/>
          <a:sy n="57" d="100"/>
        </p:scale>
        <p:origin x="1332" y="66"/>
      </p:cViewPr>
      <p:guideLst>
        <p:guide orient="horz" pos="1992"/>
        <p:guide pos="5016"/>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3" d="100"/>
          <a:sy n="83" d="100"/>
        </p:scale>
        <p:origin x="389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1" tIns="47111" rIns="94221" bIns="47111" rtlCol="0"/>
          <a:lstStyle>
            <a:lvl1pPr algn="l">
              <a:defRPr sz="1200"/>
            </a:lvl1pPr>
          </a:lstStyle>
          <a:p>
            <a:endParaRPr lang="en-US" dirty="0"/>
          </a:p>
        </p:txBody>
      </p:sp>
      <p:sp>
        <p:nvSpPr>
          <p:cNvPr id="3" name="Date Placeholder 2"/>
          <p:cNvSpPr>
            <a:spLocks noGrp="1"/>
          </p:cNvSpPr>
          <p:nvPr>
            <p:ph type="dt" idx="1"/>
          </p:nvPr>
        </p:nvSpPr>
        <p:spPr>
          <a:xfrm>
            <a:off x="4023093" y="0"/>
            <a:ext cx="3077739" cy="471054"/>
          </a:xfrm>
          <a:prstGeom prst="rect">
            <a:avLst/>
          </a:prstGeom>
        </p:spPr>
        <p:txBody>
          <a:bodyPr vert="horz" lIns="94221" tIns="47111" rIns="94221" bIns="47111" rtlCol="0"/>
          <a:lstStyle>
            <a:lvl1pPr algn="r">
              <a:defRPr sz="1200"/>
            </a:lvl1pPr>
          </a:lstStyle>
          <a:p>
            <a:fld id="{56A594DB-2C0C-440F-A987-360B27429BF7}" type="datetimeFigureOut">
              <a:rPr lang="en-US" smtClean="0"/>
              <a:t>8/26/2020</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1" tIns="47111" rIns="94221" bIns="47111" rtlCol="0" anchor="ctr"/>
          <a:lstStyle/>
          <a:p>
            <a:endParaRPr lang="en-US" dirty="0"/>
          </a:p>
        </p:txBody>
      </p:sp>
      <p:sp>
        <p:nvSpPr>
          <p:cNvPr id="5" name="Notes Placeholder 4"/>
          <p:cNvSpPr>
            <a:spLocks noGrp="1"/>
          </p:cNvSpPr>
          <p:nvPr>
            <p:ph type="body" sz="quarter" idx="3"/>
          </p:nvPr>
        </p:nvSpPr>
        <p:spPr>
          <a:xfrm>
            <a:off x="710248" y="4518203"/>
            <a:ext cx="5681980" cy="3696713"/>
          </a:xfrm>
          <a:prstGeom prst="rect">
            <a:avLst/>
          </a:prstGeom>
        </p:spPr>
        <p:txBody>
          <a:bodyPr vert="horz" lIns="94221" tIns="47111" rIns="94221" bIns="4711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3"/>
            <a:ext cx="3077739" cy="471053"/>
          </a:xfrm>
          <a:prstGeom prst="rect">
            <a:avLst/>
          </a:prstGeom>
        </p:spPr>
        <p:txBody>
          <a:bodyPr vert="horz" lIns="94221" tIns="47111" rIns="94221" bIns="47111"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3"/>
            <a:ext cx="3077739" cy="471053"/>
          </a:xfrm>
          <a:prstGeom prst="rect">
            <a:avLst/>
          </a:prstGeom>
        </p:spPr>
        <p:txBody>
          <a:bodyPr vert="horz" lIns="94221" tIns="47111" rIns="94221" bIns="47111" rtlCol="0" anchor="b"/>
          <a:lstStyle>
            <a:lvl1pPr algn="r">
              <a:defRPr sz="1200"/>
            </a:lvl1pPr>
          </a:lstStyle>
          <a:p>
            <a:fld id="{5A80F48C-A933-4E73-B6D1-44597EE286C8}" type="slidenum">
              <a:rPr lang="en-US" smtClean="0"/>
              <a:t>‹#›</a:t>
            </a:fld>
            <a:endParaRPr lang="en-US" dirty="0"/>
          </a:p>
        </p:txBody>
      </p:sp>
    </p:spTree>
    <p:extLst>
      <p:ext uri="{BB962C8B-B14F-4D97-AF65-F5344CB8AC3E}">
        <p14:creationId xmlns:p14="http://schemas.microsoft.com/office/powerpoint/2010/main" val="20314949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41">
              <a:defRPr/>
            </a:pPr>
            <a:endParaRPr lang="en-US" dirty="0">
              <a:solidFill>
                <a:srgbClr val="003C66"/>
              </a:solidFill>
            </a:endParaRPr>
          </a:p>
        </p:txBody>
      </p:sp>
      <p:sp>
        <p:nvSpPr>
          <p:cNvPr id="4" name="Slide Number Placeholder 3"/>
          <p:cNvSpPr>
            <a:spLocks noGrp="1"/>
          </p:cNvSpPr>
          <p:nvPr>
            <p:ph type="sldNum" sz="quarter" idx="5"/>
          </p:nvPr>
        </p:nvSpPr>
        <p:spPr/>
        <p:txBody>
          <a:bodyPr/>
          <a:lstStyle/>
          <a:p>
            <a:fld id="{5A80F48C-A933-4E73-B6D1-44597EE286C8}" type="slidenum">
              <a:rPr lang="en-US" smtClean="0"/>
              <a:t>1</a:t>
            </a:fld>
            <a:endParaRPr lang="en-US" dirty="0"/>
          </a:p>
        </p:txBody>
      </p:sp>
    </p:spTree>
    <p:extLst>
      <p:ext uri="{BB962C8B-B14F-4D97-AF65-F5344CB8AC3E}">
        <p14:creationId xmlns:p14="http://schemas.microsoft.com/office/powerpoint/2010/main" val="40502977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Recently, some </a:t>
            </a:r>
            <a:r>
              <a:rPr lang="en-US" dirty="0" smtClean="0"/>
              <a:t>questions have come up from coordinators</a:t>
            </a:r>
            <a:r>
              <a:rPr lang="en-US" baseline="0" dirty="0" smtClean="0"/>
              <a:t> about what is appropriate in terms of sharing reports that contain private data. Is it ok to share postsecondary data with secondary partners (and vice versa)? How about with outside consultants? Advisory and industry partners? </a:t>
            </a:r>
          </a:p>
          <a:p>
            <a:pPr lvl="1"/>
            <a:endParaRPr lang="en-US" baseline="0" dirty="0" smtClean="0"/>
          </a:p>
          <a:p>
            <a:pPr lvl="0" algn="l"/>
            <a:r>
              <a:rPr lang="en-US" baseline="0" dirty="0" smtClean="0"/>
              <a:t>The short answer is if a report contains private data, it really is only ok to be sharing it with someone within your own institution with a business need to know, unless there is some data sharing arrangement/agreement in place. </a:t>
            </a:r>
          </a:p>
          <a:p>
            <a:pPr lvl="0" algn="l"/>
            <a:endParaRPr lang="en-US" baseline="0" dirty="0" smtClean="0"/>
          </a:p>
          <a:p>
            <a:pPr lvl="0"/>
            <a:r>
              <a:rPr lang="en-US" baseline="0" dirty="0" smtClean="0"/>
              <a:t>The state will be working on guidelines around data sharing. Some of those guidelines may involve things like creating versions of reports with data suppression applied (or advising you on how to do that), or combining categories where there are cell sizes of less than 10 people. Another option may involve developing data sharing agreements or templates for such agreements outlining the work and need for data sharing.</a:t>
            </a:r>
          </a:p>
          <a:p>
            <a:pPr lvl="0"/>
            <a:endParaRPr lang="en-US" baseline="0" dirty="0" smtClean="0"/>
          </a:p>
          <a:p>
            <a:pPr lvl="0"/>
            <a:r>
              <a:rPr lang="en-US" baseline="0" dirty="0" smtClean="0"/>
              <a:t>Right now our ask is – if you have local processes in place you are already using to share data, examples of local data sharing agreements, etc., if you can send us or Jeralyn information about those to help inform development of guidelines, that would be great!</a:t>
            </a:r>
            <a:endParaRPr lang="en-US" dirty="0" smtClean="0"/>
          </a:p>
        </p:txBody>
      </p:sp>
      <p:sp>
        <p:nvSpPr>
          <p:cNvPr id="4" name="Slide Number Placeholder 3"/>
          <p:cNvSpPr>
            <a:spLocks noGrp="1"/>
          </p:cNvSpPr>
          <p:nvPr>
            <p:ph type="sldNum" sz="quarter" idx="10"/>
          </p:nvPr>
        </p:nvSpPr>
        <p:spPr/>
        <p:txBody>
          <a:bodyPr/>
          <a:lstStyle/>
          <a:p>
            <a:fld id="{5A80F48C-A933-4E73-B6D1-44597EE286C8}" type="slidenum">
              <a:rPr lang="en-US" smtClean="0"/>
              <a:t>16</a:t>
            </a:fld>
            <a:endParaRPr lang="en-US" dirty="0"/>
          </a:p>
        </p:txBody>
      </p:sp>
    </p:spTree>
    <p:extLst>
      <p:ext uri="{BB962C8B-B14F-4D97-AF65-F5344CB8AC3E}">
        <p14:creationId xmlns:p14="http://schemas.microsoft.com/office/powerpoint/2010/main" val="36393105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Consortium Resources page has several </a:t>
            </a:r>
            <a:r>
              <a:rPr lang="en-US" dirty="0" smtClean="0"/>
              <a:t>useful links</a:t>
            </a:r>
            <a:r>
              <a:rPr lang="en-US" baseline="0" dirty="0" smtClean="0"/>
              <a:t>, including the Accountability Resources section and a link to the Operational Handbook. </a:t>
            </a:r>
            <a:endParaRPr lang="en-US" dirty="0"/>
          </a:p>
        </p:txBody>
      </p:sp>
      <p:sp>
        <p:nvSpPr>
          <p:cNvPr id="4" name="Slide Number Placeholder 3"/>
          <p:cNvSpPr>
            <a:spLocks noGrp="1"/>
          </p:cNvSpPr>
          <p:nvPr>
            <p:ph type="sldNum" sz="quarter" idx="5"/>
          </p:nvPr>
        </p:nvSpPr>
        <p:spPr/>
        <p:txBody>
          <a:bodyPr/>
          <a:lstStyle/>
          <a:p>
            <a:fld id="{5A80F48C-A933-4E73-B6D1-44597EE286C8}" type="slidenum">
              <a:rPr lang="en-US" smtClean="0"/>
              <a:t>17</a:t>
            </a:fld>
            <a:endParaRPr lang="en-US" dirty="0"/>
          </a:p>
        </p:txBody>
      </p:sp>
    </p:spTree>
    <p:extLst>
      <p:ext uri="{BB962C8B-B14F-4D97-AF65-F5344CB8AC3E}">
        <p14:creationId xmlns:p14="http://schemas.microsoft.com/office/powerpoint/2010/main" val="5339199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80F48C-A933-4E73-B6D1-44597EE286C8}" type="slidenum">
              <a:rPr lang="en-US" smtClean="0"/>
              <a:t>18</a:t>
            </a:fld>
            <a:endParaRPr lang="en-US" dirty="0"/>
          </a:p>
        </p:txBody>
      </p:sp>
    </p:spTree>
    <p:extLst>
      <p:ext uri="{BB962C8B-B14F-4D97-AF65-F5344CB8AC3E}">
        <p14:creationId xmlns:p14="http://schemas.microsoft.com/office/powerpoint/2010/main" val="7589795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Postsecondary enrollment and accountability indicator reporting </a:t>
            </a:r>
            <a:r>
              <a:rPr lang="en-US" dirty="0" smtClean="0"/>
              <a:t>are based </a:t>
            </a:r>
            <a:r>
              <a:rPr lang="en-US" dirty="0"/>
              <a:t>on a three-year cohort structure. Students who enter an institution during the summer, fall or spring terms of a fiscal year will be identified as entrants in that cohort who will then be tracked forward through two additional fiscal years, for a total of three fiscal years. For example, a student who enters an institution in fiscal year 2018 (i.e., summer 2017, fall 2017 or spring 2018 terms) will be tracked through the end of spring 2020 term. </a:t>
            </a:r>
          </a:p>
        </p:txBody>
      </p:sp>
      <p:sp>
        <p:nvSpPr>
          <p:cNvPr id="4" name="Slide Number Placeholder 3"/>
          <p:cNvSpPr>
            <a:spLocks noGrp="1"/>
          </p:cNvSpPr>
          <p:nvPr>
            <p:ph type="sldNum" sz="quarter" idx="10"/>
          </p:nvPr>
        </p:nvSpPr>
        <p:spPr/>
        <p:txBody>
          <a:bodyPr/>
          <a:lstStyle/>
          <a:p>
            <a:fld id="{5A80F48C-A933-4E73-B6D1-44597EE286C8}" type="slidenum">
              <a:rPr lang="en-US" smtClean="0"/>
              <a:t>8</a:t>
            </a:fld>
            <a:endParaRPr lang="en-US" dirty="0"/>
          </a:p>
        </p:txBody>
      </p:sp>
    </p:spTree>
    <p:extLst>
      <p:ext uri="{BB962C8B-B14F-4D97-AF65-F5344CB8AC3E}">
        <p14:creationId xmlns:p14="http://schemas.microsoft.com/office/powerpoint/2010/main" val="663582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latinLnBrk="0" hangingPunct="1"/>
            <a:r>
              <a:rPr lang="en-US" dirty="0"/>
              <a:t>A postsecondary CTE participant is a student enrolled at one of our system two-year colleges who belongs to an entering cohort and who, during the cohort timeframe, earned more than zero college level credits and was enrolled in a CTE program (i.e., has a CTE major declared) or earned more than zero college level credits in CTE courses.</a:t>
            </a:r>
            <a:endParaRPr lang="en-US" dirty="0" smtClean="0">
              <a:effectLst/>
            </a:endParaRPr>
          </a:p>
          <a:p>
            <a:pPr rtl="0" eaLnBrk="1" latinLnBrk="0" hangingPunct="1"/>
            <a:r>
              <a:rPr lang="en-US" dirty="0"/>
              <a:t>Note that your participant counts may appear smaller than they were under Perkins IV due to a change in the definition where under Perkins V we are looking at EARNED credits; under Perkins IV, participant status was based on attempted credits. This was due to a change in wording in the legislation.</a:t>
            </a:r>
            <a:endParaRPr lang="en-US" dirty="0" smtClean="0">
              <a:effectLst/>
            </a:endParaRPr>
          </a:p>
          <a:p>
            <a:endParaRPr lang="en-US" dirty="0" smtClean="0"/>
          </a:p>
          <a:p>
            <a:pPr defTabSz="924641">
              <a:defRPr/>
            </a:pPr>
            <a:r>
              <a:rPr lang="en-US" dirty="0"/>
              <a:t>Amazingly, the legislative definition of postsecondary CTE concentrators essentially matched the definition Minnesota used for a CTE concentrator in Perkins IV. A postsecondary CTE concentrator is defined as a student enrolled at one of our system’s two-year colleges who belongs to an entering cohort and who, during the cohort timeframe, is enrolled in a CTE program that is 12 or more credits in length and has earned 12 or more cumulative college level credits OR has completed and received a CTE award in a short-term (under 12 credit) CTE program.  A reminder that a CTE award is a certificate (includes ATC), diploma, AS or AAS; AA and AFA are not considered to be “CTE awards”, so even if the CIP Code is Perkins-eligible for a program, if the Award Level is not a “CTE Award”, it is not included as a CTE program. </a:t>
            </a: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5A80F48C-A933-4E73-B6D1-44597EE286C8}" type="slidenum">
              <a:rPr lang="en-US" smtClean="0"/>
              <a:t>9</a:t>
            </a:fld>
            <a:endParaRPr lang="en-US" dirty="0"/>
          </a:p>
        </p:txBody>
      </p:sp>
    </p:spTree>
    <p:extLst>
      <p:ext uri="{BB962C8B-B14F-4D97-AF65-F5344CB8AC3E}">
        <p14:creationId xmlns:p14="http://schemas.microsoft.com/office/powerpoint/2010/main" val="4247292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5682"/>
            <a:r>
              <a:rPr lang="en-US" b="1" dirty="0">
                <a:solidFill>
                  <a:srgbClr val="009F4D"/>
                </a:solidFill>
              </a:rPr>
              <a:t>1P1 Postsecondary Retention and Placement  </a:t>
            </a:r>
            <a:r>
              <a:rPr lang="en-US" dirty="0"/>
              <a:t>The percentage of CTE concentrators in the given entry cohort who, during the 2nd quarter following program completion, were </a:t>
            </a:r>
            <a:r>
              <a:rPr lang="en-US" b="1" dirty="0"/>
              <a:t>enrolled at a postsecondary institution</a:t>
            </a:r>
            <a:r>
              <a:rPr lang="en-US" dirty="0"/>
              <a:t>, enrolled in advanced training, in military service, in national or community service or the peace corps or </a:t>
            </a:r>
            <a:r>
              <a:rPr lang="en-US" b="1" dirty="0"/>
              <a:t>employed</a:t>
            </a:r>
            <a:r>
              <a:rPr lang="en-US" dirty="0"/>
              <a:t>. The operational definition is shown on the slide. </a:t>
            </a:r>
            <a:endParaRPr lang="en-US" dirty="0">
              <a:solidFill>
                <a:srgbClr val="009F4D"/>
              </a:solidFill>
            </a:endParaRPr>
          </a:p>
          <a:p>
            <a:pPr marL="175682"/>
            <a:endParaRPr lang="en-US" dirty="0">
              <a:solidFill>
                <a:srgbClr val="003865"/>
              </a:solidFill>
              <a:latin typeface="Calibri" panose="020F0502020204030204" pitchFamily="34" charset="0"/>
            </a:endParaRPr>
          </a:p>
          <a:p>
            <a:pPr marL="175682" defTabSz="924641">
              <a:defRPr/>
            </a:pPr>
            <a:r>
              <a:rPr lang="en-US" b="1" dirty="0">
                <a:solidFill>
                  <a:srgbClr val="009F4D"/>
                </a:solidFill>
              </a:rPr>
              <a:t>2P1 Earned Recognized Postsecondary Credential  </a:t>
            </a:r>
            <a:r>
              <a:rPr lang="en-US" dirty="0"/>
              <a:t>The percentage of CTE concentrators in the given entry cohort who receive a CTE award (certificate, diploma, AS or AAS in a CTE program) within the cohort timeframe. The operational definition is shown on the slide. </a:t>
            </a:r>
            <a:endParaRPr lang="en-US" dirty="0">
              <a:solidFill>
                <a:srgbClr val="009F4D"/>
              </a:solidFill>
            </a:endParaRPr>
          </a:p>
          <a:p>
            <a:pPr marL="175682"/>
            <a:endParaRPr lang="en-US" b="1" dirty="0">
              <a:solidFill>
                <a:srgbClr val="009F4D"/>
              </a:solidFill>
            </a:endParaRPr>
          </a:p>
          <a:p>
            <a:pPr marL="175682" defTabSz="924641">
              <a:defRPr/>
            </a:pPr>
            <a:r>
              <a:rPr lang="en-US" b="1" dirty="0">
                <a:solidFill>
                  <a:srgbClr val="009F4D"/>
                </a:solidFill>
              </a:rPr>
              <a:t>3P1 Nontraditional Program Enrollment  </a:t>
            </a:r>
            <a:r>
              <a:rPr lang="en-US" dirty="0"/>
              <a:t>In the given entry cohort, the percentage of CTE concentrators enrolled in programs designated as nontraditional who are enrolled in programs nontraditional for their gender. The operational definition is shown on the slide. </a:t>
            </a:r>
            <a:endParaRPr lang="en-US" dirty="0">
              <a:solidFill>
                <a:srgbClr val="009F4D"/>
              </a:solidFill>
            </a:endParaRPr>
          </a:p>
          <a:p>
            <a:pPr marL="175682"/>
            <a:endParaRPr lang="en-US" b="1" dirty="0">
              <a:solidFill>
                <a:srgbClr val="009F4D"/>
              </a:solidFill>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5A80F48C-A933-4E73-B6D1-44597EE286C8}" type="slidenum">
              <a:rPr lang="en-US" smtClean="0"/>
              <a:t>10</a:t>
            </a:fld>
            <a:endParaRPr lang="en-US" dirty="0"/>
          </a:p>
        </p:txBody>
      </p:sp>
    </p:spTree>
    <p:extLst>
      <p:ext uri="{BB962C8B-B14F-4D97-AF65-F5344CB8AC3E}">
        <p14:creationId xmlns:p14="http://schemas.microsoft.com/office/powerpoint/2010/main" val="3272527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latinLnBrk="0" hangingPunct="1"/>
            <a:r>
              <a:rPr lang="en-US" dirty="0"/>
              <a:t>This </a:t>
            </a:r>
            <a:r>
              <a:rPr lang="en-US" dirty="0" smtClean="0"/>
              <a:t>slide, while hard to see, helps visually depict which </a:t>
            </a:r>
            <a:r>
              <a:rPr lang="en-US" dirty="0"/>
              <a:t>cohorts are reported on when. </a:t>
            </a:r>
            <a:endParaRPr lang="en-US" dirty="0" smtClean="0"/>
          </a:p>
          <a:p>
            <a:pPr rtl="0" eaLnBrk="1" latinLnBrk="0" hangingPunct="1"/>
            <a:endParaRPr lang="en-US" dirty="0" smtClean="0">
              <a:effectLst/>
            </a:endParaRPr>
          </a:p>
          <a:p>
            <a:pPr rtl="0" eaLnBrk="1" latinLnBrk="0" hangingPunct="1"/>
            <a:r>
              <a:rPr lang="en-US" dirty="0"/>
              <a:t>The arrow denotes our first official “reporting” year under Perkins V, which is the transition year and is reported on in December 2020. As a state, we are only </a:t>
            </a:r>
            <a:r>
              <a:rPr lang="en-US" b="1" i="1" dirty="0"/>
              <a:t>required</a:t>
            </a:r>
            <a:r>
              <a:rPr lang="en-US" dirty="0"/>
              <a:t> to report on CTE Participant and Concentrator enrollment on the December 2020 CAR. However, we will also have indicator performance rates with all the disaggregated data available. Going forward, for Year 1 of the grant, for which reporting on enrollment and performance would be due to OCTAE in Dec. 2021, we will primarily be reporting on the 2019-2021 cohort (i.e., students who started at your institution in FY 2019 and then were tracked through the end of FY 2021). The exception to this is the 1P1 indicator, which is a measure that looks at program completers and what they are doing approximately six months out from graduating. Given the timing of when data are available and when the reporting is due, the performance reporting on that indicator is lagged by one cohort. In other words, we will be reporting on the completers from the </a:t>
            </a:r>
            <a:r>
              <a:rPr lang="en-US" b="1" dirty="0"/>
              <a:t>2018-2020</a:t>
            </a:r>
            <a:r>
              <a:rPr lang="en-US" dirty="0"/>
              <a:t> cohort in December 2021. </a:t>
            </a:r>
            <a:endParaRPr lang="en-US" dirty="0" smtClean="0">
              <a:effectLst/>
            </a:endParaRPr>
          </a:p>
        </p:txBody>
      </p:sp>
      <p:sp>
        <p:nvSpPr>
          <p:cNvPr id="4" name="Slide Number Placeholder 3"/>
          <p:cNvSpPr>
            <a:spLocks noGrp="1"/>
          </p:cNvSpPr>
          <p:nvPr>
            <p:ph type="sldNum" sz="quarter" idx="10"/>
          </p:nvPr>
        </p:nvSpPr>
        <p:spPr/>
        <p:txBody>
          <a:bodyPr/>
          <a:lstStyle/>
          <a:p>
            <a:fld id="{5A80F48C-A933-4E73-B6D1-44597EE286C8}" type="slidenum">
              <a:rPr lang="en-US" smtClean="0"/>
              <a:t>11</a:t>
            </a:fld>
            <a:endParaRPr lang="en-US" dirty="0"/>
          </a:p>
        </p:txBody>
      </p:sp>
    </p:spTree>
    <p:extLst>
      <p:ext uri="{BB962C8B-B14F-4D97-AF65-F5344CB8AC3E}">
        <p14:creationId xmlns:p14="http://schemas.microsoft.com/office/powerpoint/2010/main" val="442601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Performance</a:t>
            </a:r>
            <a:r>
              <a:rPr lang="en-US" baseline="0" dirty="0" smtClean="0"/>
              <a:t> levels for all four grants years</a:t>
            </a:r>
            <a:r>
              <a:rPr lang="en-US" dirty="0" smtClean="0"/>
              <a:t>, </a:t>
            </a:r>
            <a:r>
              <a:rPr lang="en-US" dirty="0"/>
              <a:t>for both the state and for consortia, </a:t>
            </a:r>
            <a:r>
              <a:rPr lang="en-US" dirty="0" smtClean="0"/>
              <a:t>were established</a:t>
            </a:r>
            <a:r>
              <a:rPr lang="en-US" baseline="0" dirty="0" smtClean="0"/>
              <a:t> last fall</a:t>
            </a:r>
            <a:r>
              <a:rPr lang="en-US" dirty="0" smtClean="0"/>
              <a:t>. </a:t>
            </a:r>
            <a:r>
              <a:rPr lang="en-US" dirty="0"/>
              <a:t>Performance level is the Perkins V terminology for “target”. You can find your own consortium’s established performance levels in the Perkins Consortia section of the CTE website, within your consortium folder. There really is no longer the concept of negotiations of performance levels, but it is possible to request revisions. We anticipated the first opportunity to do this would be </a:t>
            </a:r>
            <a:r>
              <a:rPr lang="en-US" dirty="0" smtClean="0"/>
              <a:t>as part of the </a:t>
            </a:r>
            <a:r>
              <a:rPr lang="en-US" dirty="0"/>
              <a:t>upcoming </a:t>
            </a:r>
            <a:r>
              <a:rPr lang="en-US" dirty="0" smtClean="0"/>
              <a:t>APR</a:t>
            </a:r>
            <a:r>
              <a:rPr lang="en-US" dirty="0"/>
              <a:t>, but given this nationwide unanticipated circumstance we are currently </a:t>
            </a:r>
            <a:r>
              <a:rPr lang="en-US" dirty="0" smtClean="0"/>
              <a:t>experiencing, </a:t>
            </a:r>
            <a:r>
              <a:rPr lang="en-US" dirty="0"/>
              <a:t>we are going to push this process out probably to early spring term. More information on that process will be forthcoming.</a:t>
            </a:r>
          </a:p>
          <a:p>
            <a:endParaRPr lang="en-US" dirty="0"/>
          </a:p>
          <a:p>
            <a:r>
              <a:rPr lang="en-US" dirty="0"/>
              <a:t>Keep in mind that similar to Perkins IV, both the state and consortia are expected to be within 90% of the performance level set for an indicator. So, for example, if your performance level for an indicator is set at 90%, to be within 90% of that level your actual performance rate would need to be at least 81%. If you were below </a:t>
            </a:r>
            <a:r>
              <a:rPr lang="en-US" dirty="0" smtClean="0"/>
              <a:t>81%, </a:t>
            </a:r>
            <a:r>
              <a:rPr lang="en-US" dirty="0"/>
              <a:t>you would be on an improvement plan for that indicator. If you are on an improvement plan, you </a:t>
            </a:r>
            <a:r>
              <a:rPr lang="en-US" dirty="0" smtClean="0"/>
              <a:t>can’t</a:t>
            </a:r>
            <a:r>
              <a:rPr lang="en-US" baseline="0" dirty="0" smtClean="0"/>
              <a:t> make a revision </a:t>
            </a:r>
            <a:r>
              <a:rPr lang="en-US" dirty="0" smtClean="0"/>
              <a:t>on </a:t>
            </a:r>
            <a:r>
              <a:rPr lang="en-US" dirty="0"/>
              <a:t>that indicator. So we do need to be a little forward thinking in looking at performance </a:t>
            </a:r>
            <a:r>
              <a:rPr lang="en-US" dirty="0" smtClean="0"/>
              <a:t>levels.</a:t>
            </a:r>
            <a:endParaRPr lang="en-US" dirty="0"/>
          </a:p>
          <a:p>
            <a:endParaRPr lang="en-US" dirty="0"/>
          </a:p>
          <a:p>
            <a:r>
              <a:rPr lang="en-US" dirty="0"/>
              <a:t>December 2021 is the first time performance levels are in play. This year is the Perkins V transition year – and while we will look at actual performance rates for the indicators, we are not being held to any set performance level this year.</a:t>
            </a:r>
          </a:p>
          <a:p>
            <a:r>
              <a:rPr lang="en-US" dirty="0"/>
              <a:t> </a:t>
            </a:r>
          </a:p>
          <a:p>
            <a:r>
              <a:rPr lang="en-US" dirty="0"/>
              <a:t>Finally, a new piece to Perkins V is that performance data, at the state AND consortium level, including disaggregated performance levels where possible, must be shared with the public. Again, this requirement doesn’t really come in to play until performance reporting is </a:t>
            </a:r>
            <a:r>
              <a:rPr lang="en-US" dirty="0" smtClean="0"/>
              <a:t>required starting</a:t>
            </a:r>
            <a:r>
              <a:rPr lang="en-US" baseline="0" dirty="0" smtClean="0"/>
              <a:t> in 2021</a:t>
            </a:r>
            <a:r>
              <a:rPr lang="en-US" dirty="0" smtClean="0"/>
              <a:t>, </a:t>
            </a:r>
            <a:r>
              <a:rPr lang="en-US" dirty="0"/>
              <a:t>so we are still working out the details </a:t>
            </a:r>
            <a:r>
              <a:rPr lang="en-US" dirty="0" smtClean="0"/>
              <a:t>for</a:t>
            </a:r>
            <a:r>
              <a:rPr lang="en-US" baseline="0" dirty="0" smtClean="0"/>
              <a:t> how this will be done</a:t>
            </a:r>
            <a:r>
              <a:rPr lang="en-US" dirty="0" smtClean="0"/>
              <a:t>. </a:t>
            </a:r>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80F48C-A933-4E73-B6D1-44597EE286C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79988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a:t>
            </a:r>
            <a:r>
              <a:rPr lang="en-US" baseline="0" dirty="0" smtClean="0"/>
              <a:t> topic we wanted to briefly touch on is around looking at gaps in performance, but before that, we wanted to re-familiarize people with the special populations. Besides the basic demographic groups (gender, race/ethnicity), the state and consortia are also expected to report data on both participation (i.e., participant/concentrator enrollment) and performance by special populations. Perkins V introduced several new special populations at both the secondary and postsecondary levels. One thing to note is that especially for the new special populations, both secondary and postsecondary are still working on identifying data sources for some of these, so expect small or nonexistent counts for some of these populations. There are also some populations that do not really make sense as populations to be measuring at either the secondary or postsecondary level, so there may be populations for which sources are not identified).</a:t>
            </a:r>
            <a:endParaRPr lang="en-US" dirty="0"/>
          </a:p>
        </p:txBody>
      </p:sp>
      <p:sp>
        <p:nvSpPr>
          <p:cNvPr id="4" name="Slide Number Placeholder 3"/>
          <p:cNvSpPr>
            <a:spLocks noGrp="1"/>
          </p:cNvSpPr>
          <p:nvPr>
            <p:ph type="sldNum" sz="quarter" idx="10"/>
          </p:nvPr>
        </p:nvSpPr>
        <p:spPr/>
        <p:txBody>
          <a:bodyPr/>
          <a:lstStyle/>
          <a:p>
            <a:fld id="{5A80F48C-A933-4E73-B6D1-44597EE286C8}" type="slidenum">
              <a:rPr lang="en-US" smtClean="0"/>
              <a:t>13</a:t>
            </a:fld>
            <a:endParaRPr lang="en-US" dirty="0"/>
          </a:p>
        </p:txBody>
      </p:sp>
    </p:spTree>
    <p:extLst>
      <p:ext uri="{BB962C8B-B14F-4D97-AF65-F5344CB8AC3E}">
        <p14:creationId xmlns:p14="http://schemas.microsoft.com/office/powerpoint/2010/main" val="23592346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Perkins</a:t>
            </a:r>
            <a:r>
              <a:rPr lang="en-US" baseline="0" dirty="0" smtClean="0"/>
              <a:t> V Legislation calls on both the state and consortia to annually prepare a report in which they “identify and quantify any disparities or gaps in performance” between categories of students (including special populations) and the performance of all CTE concentrators served by the eligible recipient under this act. </a:t>
            </a:r>
            <a:r>
              <a:rPr lang="en-US" baseline="0" dirty="0" smtClean="0"/>
              <a:t>This disaggregation of data applies both to reporting participant/concentrator enrollment and performance. </a:t>
            </a:r>
            <a:endParaRPr lang="en-US" baseline="0" dirty="0" smtClean="0"/>
          </a:p>
        </p:txBody>
      </p:sp>
      <p:sp>
        <p:nvSpPr>
          <p:cNvPr id="4" name="Slide Number Placeholder 3"/>
          <p:cNvSpPr>
            <a:spLocks noGrp="1"/>
          </p:cNvSpPr>
          <p:nvPr>
            <p:ph type="sldNum" sz="quarter" idx="10"/>
          </p:nvPr>
        </p:nvSpPr>
        <p:spPr/>
        <p:txBody>
          <a:bodyPr/>
          <a:lstStyle/>
          <a:p>
            <a:fld id="{5A80F48C-A933-4E73-B6D1-44597EE286C8}" type="slidenum">
              <a:rPr lang="en-US" smtClean="0"/>
              <a:t>14</a:t>
            </a:fld>
            <a:endParaRPr lang="en-US" dirty="0"/>
          </a:p>
        </p:txBody>
      </p:sp>
    </p:spTree>
    <p:extLst>
      <p:ext uri="{BB962C8B-B14F-4D97-AF65-F5344CB8AC3E}">
        <p14:creationId xmlns:p14="http://schemas.microsoft.com/office/powerpoint/2010/main" val="16675531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Both secondary and postsecondary staff are working on preparing guidelines and reports to assist consortia in this work, but they will not be ready in time for work on your APR due Oct. 1. However, this is something you should be thinking about, both in terms of gaps in </a:t>
            </a:r>
            <a:r>
              <a:rPr lang="en-US" b="1" i="1" baseline="0" dirty="0" smtClean="0"/>
              <a:t>participation</a:t>
            </a:r>
            <a:r>
              <a:rPr lang="en-US" baseline="0" dirty="0" smtClean="0"/>
              <a:t> in CTE programs and gaps in </a:t>
            </a:r>
            <a:r>
              <a:rPr lang="en-US" b="1" i="1" baseline="0" dirty="0" smtClean="0"/>
              <a:t>performance</a:t>
            </a:r>
            <a:r>
              <a:rPr lang="en-US" baseline="0" dirty="0" smtClean="0"/>
              <a:t> on core indicators. All consortia recently received data about participation in programs to use as part of the Advance CTE workshop focused on this, so that is one set of data you can be looking at. For postsecondary, core indicator reports available in Power BI also have some data on performance on an indicator overall and then disaggregated by categories of students. So, while we don’t yet have a report developed to identify gaps that are sizable, in reviewing this data, you likely can determine some of those on your own and could even look back at some of the modeled historical data to see if that gap seems to be persistent over time, etc. </a:t>
            </a:r>
            <a:endParaRPr lang="en-US" dirty="0"/>
          </a:p>
        </p:txBody>
      </p:sp>
      <p:sp>
        <p:nvSpPr>
          <p:cNvPr id="4" name="Slide Number Placeholder 3"/>
          <p:cNvSpPr>
            <a:spLocks noGrp="1"/>
          </p:cNvSpPr>
          <p:nvPr>
            <p:ph type="sldNum" sz="quarter" idx="10"/>
          </p:nvPr>
        </p:nvSpPr>
        <p:spPr/>
        <p:txBody>
          <a:bodyPr/>
          <a:lstStyle/>
          <a:p>
            <a:fld id="{5A80F48C-A933-4E73-B6D1-44597EE286C8}" type="slidenum">
              <a:rPr lang="en-US" smtClean="0"/>
              <a:t>15</a:t>
            </a:fld>
            <a:endParaRPr lang="en-US" dirty="0"/>
          </a:p>
        </p:txBody>
      </p:sp>
    </p:spTree>
    <p:extLst>
      <p:ext uri="{BB962C8B-B14F-4D97-AF65-F5344CB8AC3E}">
        <p14:creationId xmlns:p14="http://schemas.microsoft.com/office/powerpoint/2010/main" val="1994126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7381" y="1122363"/>
            <a:ext cx="8354292" cy="2387600"/>
          </a:xfrm>
        </p:spPr>
        <p:txBody>
          <a:bodyPr anchor="b"/>
          <a:lstStyle>
            <a:lvl1pPr algn="l">
              <a:defRPr sz="6000"/>
            </a:lvl1pPr>
          </a:lstStyle>
          <a:p>
            <a:r>
              <a:rPr lang="en-US" dirty="0"/>
              <a:t>Click to edit Master title style</a:t>
            </a:r>
          </a:p>
        </p:txBody>
      </p:sp>
      <p:sp>
        <p:nvSpPr>
          <p:cNvPr id="3" name="Subtitle 2"/>
          <p:cNvSpPr>
            <a:spLocks noGrp="1"/>
          </p:cNvSpPr>
          <p:nvPr>
            <p:ph type="subTitle" idx="1"/>
          </p:nvPr>
        </p:nvSpPr>
        <p:spPr>
          <a:xfrm>
            <a:off x="3297381" y="3602038"/>
            <a:ext cx="8354291"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Slide Number Placeholder 5">
            <a:extLst>
              <a:ext uri="{FF2B5EF4-FFF2-40B4-BE49-F238E27FC236}">
                <a16:creationId xmlns:a16="http://schemas.microsoft.com/office/drawing/2014/main" id="{E11F5868-E98B-5441-9783-C24C45725D52}"/>
              </a:ext>
            </a:extLst>
          </p:cNvPr>
          <p:cNvSpPr>
            <a:spLocks noGrp="1"/>
          </p:cNvSpPr>
          <p:nvPr>
            <p:ph type="sldNum" sz="quarter" idx="12"/>
          </p:nvPr>
        </p:nvSpPr>
        <p:spPr>
          <a:xfrm>
            <a:off x="372533" y="6361533"/>
            <a:ext cx="1968886" cy="365125"/>
          </a:xfrm>
          <a:prstGeom prst="rect">
            <a:avLst/>
          </a:prstGeom>
        </p:spPr>
        <p:txBody>
          <a:bodyPr/>
          <a:lstStyle>
            <a:lvl1pPr algn="l">
              <a:defRPr>
                <a:solidFill>
                  <a:srgbClr val="00B050"/>
                </a:solidFill>
              </a:defRPr>
            </a:lvl1pPr>
          </a:lstStyle>
          <a:p>
            <a:fld id="{C25A15C9-26C3-4F26-BF16-EA931E8CA54C}" type="slidenum">
              <a:rPr lang="en-US" smtClean="0"/>
              <a:pPr/>
              <a:t>‹#›</a:t>
            </a:fld>
            <a:endParaRPr lang="en-US" dirty="0"/>
          </a:p>
        </p:txBody>
      </p:sp>
    </p:spTree>
    <p:extLst>
      <p:ext uri="{BB962C8B-B14F-4D97-AF65-F5344CB8AC3E}">
        <p14:creationId xmlns:p14="http://schemas.microsoft.com/office/powerpoint/2010/main" val="1385104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CE2B2D-4870-DD42-81A4-2D03A7BA9BBD}"/>
              </a:ext>
            </a:extLst>
          </p:cNvPr>
          <p:cNvSpPr/>
          <p:nvPr userDrawn="1"/>
        </p:nvSpPr>
        <p:spPr>
          <a:xfrm>
            <a:off x="3193142" y="3935760"/>
            <a:ext cx="8998857" cy="29222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Content Placeholder 11"/>
          <p:cNvSpPr>
            <a:spLocks noGrp="1"/>
          </p:cNvSpPr>
          <p:nvPr>
            <p:ph sz="quarter" idx="12" hasCustomPrompt="1"/>
          </p:nvPr>
        </p:nvSpPr>
        <p:spPr>
          <a:xfrm>
            <a:off x="3526971" y="651164"/>
            <a:ext cx="8096993" cy="1671838"/>
          </a:xfrm>
          <a:prstGeom prst="rect">
            <a:avLst/>
          </a:prstGeom>
        </p:spPr>
        <p:txBody>
          <a:bodyPr>
            <a:noAutofit/>
          </a:bodyPr>
          <a:lstStyle>
            <a:lvl1pPr marL="0" indent="0">
              <a:buNone/>
              <a:defRPr sz="4000" b="1" baseline="0">
                <a:solidFill>
                  <a:schemeClr val="tx1"/>
                </a:solidFill>
              </a:defRPr>
            </a:lvl1pPr>
          </a:lstStyle>
          <a:p>
            <a:pPr lvl="0"/>
            <a:r>
              <a:rPr lang="en-US" dirty="0"/>
              <a:t>Click to edit POWERPOINT PRESENTATION title</a:t>
            </a:r>
          </a:p>
        </p:txBody>
      </p:sp>
      <p:pic>
        <p:nvPicPr>
          <p:cNvPr id="9" name="Content Placeholder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81682" y="4581847"/>
            <a:ext cx="3749671" cy="868673"/>
          </a:xfrm>
          <a:prstGeom prst="rect">
            <a:avLst/>
          </a:prstGeom>
        </p:spPr>
      </p:pic>
      <p:cxnSp>
        <p:nvCxnSpPr>
          <p:cNvPr id="7" name="Straight Connector 6">
            <a:extLst>
              <a:ext uri="{FF2B5EF4-FFF2-40B4-BE49-F238E27FC236}">
                <a16:creationId xmlns:a16="http://schemas.microsoft.com/office/drawing/2014/main" id="{2DE02796-50CC-984B-939D-9FE47201A77E}"/>
              </a:ext>
            </a:extLst>
          </p:cNvPr>
          <p:cNvCxnSpPr>
            <a:cxnSpLocks/>
          </p:cNvCxnSpPr>
          <p:nvPr userDrawn="1"/>
        </p:nvCxnSpPr>
        <p:spPr>
          <a:xfrm>
            <a:off x="349624" y="3889829"/>
            <a:ext cx="11842376" cy="0"/>
          </a:xfrm>
          <a:prstGeom prst="line">
            <a:avLst/>
          </a:prstGeom>
          <a:ln w="9842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10973C9-EBF4-2344-8FFE-97B9092D8E2A}"/>
              </a:ext>
            </a:extLst>
          </p:cNvPr>
          <p:cNvCxnSpPr>
            <a:cxnSpLocks/>
          </p:cNvCxnSpPr>
          <p:nvPr userDrawn="1"/>
        </p:nvCxnSpPr>
        <p:spPr>
          <a:xfrm flipH="1">
            <a:off x="0" y="6170207"/>
            <a:ext cx="12192000"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7238321A-2E6A-324F-A055-62735F89719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70033" y="4622797"/>
            <a:ext cx="3946873" cy="847488"/>
          </a:xfrm>
          <a:prstGeom prst="rect">
            <a:avLst/>
          </a:prstGeom>
        </p:spPr>
      </p:pic>
      <p:sp>
        <p:nvSpPr>
          <p:cNvPr id="6" name="Title 5">
            <a:extLst>
              <a:ext uri="{FF2B5EF4-FFF2-40B4-BE49-F238E27FC236}">
                <a16:creationId xmlns:a16="http://schemas.microsoft.com/office/drawing/2014/main" id="{A9364358-16A7-AA4D-B3DC-FB8F830F2A12}"/>
              </a:ext>
            </a:extLst>
          </p:cNvPr>
          <p:cNvSpPr>
            <a:spLocks noGrp="1"/>
          </p:cNvSpPr>
          <p:nvPr>
            <p:ph type="title"/>
          </p:nvPr>
        </p:nvSpPr>
        <p:spPr>
          <a:xfrm>
            <a:off x="932744" y="-915664"/>
            <a:ext cx="7705069" cy="654407"/>
          </a:xfrm>
        </p:spPr>
        <p:txBody>
          <a:bodyPr/>
          <a:lstStyle/>
          <a:p>
            <a:r>
              <a:rPr lang="en-US"/>
              <a:t>Click to edit Master title style</a:t>
            </a:r>
          </a:p>
        </p:txBody>
      </p:sp>
    </p:spTree>
    <p:extLst>
      <p:ext uri="{BB962C8B-B14F-4D97-AF65-F5344CB8AC3E}">
        <p14:creationId xmlns:p14="http://schemas.microsoft.com/office/powerpoint/2010/main" val="2499700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3341511" y="637309"/>
            <a:ext cx="8324015" cy="5323475"/>
          </a:xfrm>
        </p:spPr>
        <p:txBody>
          <a:bodyPr/>
          <a:lstStyle>
            <a:lvl1pPr>
              <a:buClr>
                <a:srgbClr val="00B050"/>
              </a:buClr>
              <a:defRPr/>
            </a:lvl1pPr>
            <a:lvl2pPr>
              <a:buClr>
                <a:srgbClr val="00B050"/>
              </a:buClr>
              <a:defRPr/>
            </a:lvl2pPr>
            <a:lvl3pPr>
              <a:buClr>
                <a:srgbClr val="00B050"/>
              </a:buClr>
              <a:defRPr/>
            </a:lvl3pPr>
            <a:lvl4pPr>
              <a:buClr>
                <a:srgbClr val="00B050"/>
              </a:buClr>
              <a:defRPr/>
            </a:lvl4pPr>
            <a:lvl5pPr>
              <a:buClr>
                <a:srgbClr val="00B050"/>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2F296FFF-BD5F-BC49-8F59-4D875EB4A515}"/>
              </a:ext>
            </a:extLst>
          </p:cNvPr>
          <p:cNvSpPr>
            <a:spLocks noGrp="1"/>
          </p:cNvSpPr>
          <p:nvPr>
            <p:ph type="sldNum" sz="quarter" idx="12"/>
          </p:nvPr>
        </p:nvSpPr>
        <p:spPr>
          <a:xfrm>
            <a:off x="361244" y="6361533"/>
            <a:ext cx="1980175" cy="365125"/>
          </a:xfrm>
          <a:prstGeom prst="rect">
            <a:avLst/>
          </a:prstGeom>
        </p:spPr>
        <p:txBody>
          <a:bodyPr/>
          <a:lstStyle>
            <a:lvl1pPr algn="l">
              <a:defRPr>
                <a:solidFill>
                  <a:srgbClr val="00B050"/>
                </a:solidFill>
              </a:defRPr>
            </a:lvl1pPr>
          </a:lstStyle>
          <a:p>
            <a:fld id="{C25A15C9-26C3-4F26-BF16-EA931E8CA54C}" type="slidenum">
              <a:rPr lang="en-US" smtClean="0"/>
              <a:pPr/>
              <a:t>‹#›</a:t>
            </a:fld>
            <a:endParaRPr lang="en-US" dirty="0"/>
          </a:p>
        </p:txBody>
      </p:sp>
    </p:spTree>
    <p:extLst>
      <p:ext uri="{BB962C8B-B14F-4D97-AF65-F5344CB8AC3E}">
        <p14:creationId xmlns:p14="http://schemas.microsoft.com/office/powerpoint/2010/main" val="470154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41511" y="1709738"/>
            <a:ext cx="8324015"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3341511" y="4589463"/>
            <a:ext cx="8324016"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7" name="Slide Number Placeholder 5">
            <a:extLst>
              <a:ext uri="{FF2B5EF4-FFF2-40B4-BE49-F238E27FC236}">
                <a16:creationId xmlns:a16="http://schemas.microsoft.com/office/drawing/2014/main" id="{69B40233-6CAD-AF43-A3CE-051DC59FA37B}"/>
              </a:ext>
            </a:extLst>
          </p:cNvPr>
          <p:cNvSpPr>
            <a:spLocks noGrp="1"/>
          </p:cNvSpPr>
          <p:nvPr>
            <p:ph type="sldNum" sz="quarter" idx="12"/>
          </p:nvPr>
        </p:nvSpPr>
        <p:spPr>
          <a:xfrm>
            <a:off x="361244" y="6361533"/>
            <a:ext cx="1980175" cy="365125"/>
          </a:xfrm>
          <a:prstGeom prst="rect">
            <a:avLst/>
          </a:prstGeom>
        </p:spPr>
        <p:txBody>
          <a:bodyPr/>
          <a:lstStyle>
            <a:lvl1pPr algn="l">
              <a:defRPr>
                <a:solidFill>
                  <a:srgbClr val="00B050"/>
                </a:solidFill>
              </a:defRPr>
            </a:lvl1pPr>
          </a:lstStyle>
          <a:p>
            <a:fld id="{C25A15C9-26C3-4F26-BF16-EA931E8CA54C}" type="slidenum">
              <a:rPr lang="en-US" smtClean="0"/>
              <a:pPr/>
              <a:t>‹#›</a:t>
            </a:fld>
            <a:endParaRPr lang="en-US" dirty="0"/>
          </a:p>
        </p:txBody>
      </p:sp>
    </p:spTree>
    <p:extLst>
      <p:ext uri="{BB962C8B-B14F-4D97-AF65-F5344CB8AC3E}">
        <p14:creationId xmlns:p14="http://schemas.microsoft.com/office/powerpoint/2010/main" val="1157506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1244" y="637309"/>
            <a:ext cx="2821584" cy="2119746"/>
          </a:xfrm>
        </p:spPr>
        <p:txBody>
          <a:bodyPr/>
          <a:lstStyle/>
          <a:p>
            <a:r>
              <a:rPr lang="en-US" dirty="0"/>
              <a:t>Click to edit Master title style</a:t>
            </a:r>
          </a:p>
        </p:txBody>
      </p:sp>
      <p:sp>
        <p:nvSpPr>
          <p:cNvPr id="3" name="Content Placeholder 2"/>
          <p:cNvSpPr>
            <a:spLocks noGrp="1"/>
          </p:cNvSpPr>
          <p:nvPr>
            <p:ph sz="half" idx="1"/>
          </p:nvPr>
        </p:nvSpPr>
        <p:spPr>
          <a:xfrm>
            <a:off x="3311235" y="637309"/>
            <a:ext cx="4142510" cy="553965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7633855" y="637309"/>
            <a:ext cx="4031670" cy="553965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5">
            <a:extLst>
              <a:ext uri="{FF2B5EF4-FFF2-40B4-BE49-F238E27FC236}">
                <a16:creationId xmlns:a16="http://schemas.microsoft.com/office/drawing/2014/main" id="{068EEE73-4549-5E46-AD9C-A130E28DBCAE}"/>
              </a:ext>
            </a:extLst>
          </p:cNvPr>
          <p:cNvSpPr>
            <a:spLocks noGrp="1"/>
          </p:cNvSpPr>
          <p:nvPr>
            <p:ph type="sldNum" sz="quarter" idx="12"/>
          </p:nvPr>
        </p:nvSpPr>
        <p:spPr>
          <a:xfrm>
            <a:off x="361244" y="6361533"/>
            <a:ext cx="1980175" cy="365125"/>
          </a:xfrm>
          <a:prstGeom prst="rect">
            <a:avLst/>
          </a:prstGeom>
        </p:spPr>
        <p:txBody>
          <a:bodyPr/>
          <a:lstStyle>
            <a:lvl1pPr algn="l">
              <a:defRPr>
                <a:solidFill>
                  <a:srgbClr val="00B050"/>
                </a:solidFill>
              </a:defRPr>
            </a:lvl1pPr>
          </a:lstStyle>
          <a:p>
            <a:fld id="{C25A15C9-26C3-4F26-BF16-EA931E8CA54C}" type="slidenum">
              <a:rPr lang="en-US" smtClean="0"/>
              <a:pPr/>
              <a:t>‹#›</a:t>
            </a:fld>
            <a:endParaRPr lang="en-US" dirty="0"/>
          </a:p>
        </p:txBody>
      </p:sp>
    </p:spTree>
    <p:extLst>
      <p:ext uri="{BB962C8B-B14F-4D97-AF65-F5344CB8AC3E}">
        <p14:creationId xmlns:p14="http://schemas.microsoft.com/office/powerpoint/2010/main" val="3112781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1244" y="665018"/>
            <a:ext cx="2714466" cy="3186546"/>
          </a:xfrm>
        </p:spPr>
        <p:txBody>
          <a:bodyPr/>
          <a:lstStyle/>
          <a:p>
            <a:r>
              <a:rPr lang="en-US" dirty="0"/>
              <a:t>Click to edit Master title style</a:t>
            </a:r>
          </a:p>
        </p:txBody>
      </p:sp>
      <p:sp>
        <p:nvSpPr>
          <p:cNvPr id="3" name="Text Placeholder 2"/>
          <p:cNvSpPr>
            <a:spLocks noGrp="1"/>
          </p:cNvSpPr>
          <p:nvPr>
            <p:ph type="body" idx="1"/>
          </p:nvPr>
        </p:nvSpPr>
        <p:spPr>
          <a:xfrm>
            <a:off x="3356098" y="665018"/>
            <a:ext cx="3966891" cy="886691"/>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3356097" y="1551709"/>
            <a:ext cx="3966892" cy="463795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7497614" y="665018"/>
            <a:ext cx="4167911" cy="886691"/>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7497614" y="1551709"/>
            <a:ext cx="4167912" cy="463795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a:extLst>
              <a:ext uri="{FF2B5EF4-FFF2-40B4-BE49-F238E27FC236}">
                <a16:creationId xmlns:a16="http://schemas.microsoft.com/office/drawing/2014/main" id="{C2549AF3-94C0-BA4E-907A-16CBC25C17AD}"/>
              </a:ext>
            </a:extLst>
          </p:cNvPr>
          <p:cNvSpPr>
            <a:spLocks noGrp="1"/>
          </p:cNvSpPr>
          <p:nvPr>
            <p:ph type="sldNum" sz="quarter" idx="12"/>
          </p:nvPr>
        </p:nvSpPr>
        <p:spPr>
          <a:xfrm>
            <a:off x="361244" y="6361533"/>
            <a:ext cx="1980175" cy="365125"/>
          </a:xfrm>
          <a:prstGeom prst="rect">
            <a:avLst/>
          </a:prstGeom>
        </p:spPr>
        <p:txBody>
          <a:bodyPr/>
          <a:lstStyle>
            <a:lvl1pPr algn="l">
              <a:defRPr>
                <a:solidFill>
                  <a:srgbClr val="00B050"/>
                </a:solidFill>
              </a:defRPr>
            </a:lvl1pPr>
          </a:lstStyle>
          <a:p>
            <a:fld id="{C25A15C9-26C3-4F26-BF16-EA931E8CA54C}" type="slidenum">
              <a:rPr lang="en-US" smtClean="0"/>
              <a:pPr/>
              <a:t>‹#›</a:t>
            </a:fld>
            <a:endParaRPr lang="en-US" dirty="0"/>
          </a:p>
        </p:txBody>
      </p:sp>
    </p:spTree>
    <p:extLst>
      <p:ext uri="{BB962C8B-B14F-4D97-AF65-F5344CB8AC3E}">
        <p14:creationId xmlns:p14="http://schemas.microsoft.com/office/powerpoint/2010/main" val="742459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1244" y="651163"/>
            <a:ext cx="2821584" cy="1814945"/>
          </a:xfrm>
        </p:spPr>
        <p:txBody>
          <a:bodyPr/>
          <a:lstStyle/>
          <a:p>
            <a:r>
              <a:rPr lang="en-US" dirty="0"/>
              <a:t>Click to edit Master title style</a:t>
            </a:r>
          </a:p>
        </p:txBody>
      </p:sp>
      <p:sp>
        <p:nvSpPr>
          <p:cNvPr id="6" name="Slide Number Placeholder 5">
            <a:extLst>
              <a:ext uri="{FF2B5EF4-FFF2-40B4-BE49-F238E27FC236}">
                <a16:creationId xmlns:a16="http://schemas.microsoft.com/office/drawing/2014/main" id="{D1290918-28C2-1E49-A2D6-75F1777FF51D}"/>
              </a:ext>
            </a:extLst>
          </p:cNvPr>
          <p:cNvSpPr>
            <a:spLocks noGrp="1"/>
          </p:cNvSpPr>
          <p:nvPr>
            <p:ph type="sldNum" sz="quarter" idx="12"/>
          </p:nvPr>
        </p:nvSpPr>
        <p:spPr>
          <a:xfrm>
            <a:off x="361244" y="6361533"/>
            <a:ext cx="1980175" cy="365125"/>
          </a:xfrm>
          <a:prstGeom prst="rect">
            <a:avLst/>
          </a:prstGeom>
        </p:spPr>
        <p:txBody>
          <a:bodyPr/>
          <a:lstStyle>
            <a:lvl1pPr algn="l">
              <a:defRPr>
                <a:solidFill>
                  <a:srgbClr val="00B050"/>
                </a:solidFill>
              </a:defRPr>
            </a:lvl1pPr>
          </a:lstStyle>
          <a:p>
            <a:fld id="{C25A15C9-26C3-4F26-BF16-EA931E8CA54C}" type="slidenum">
              <a:rPr lang="en-US" smtClean="0"/>
              <a:pPr/>
              <a:t>‹#›</a:t>
            </a:fld>
            <a:endParaRPr lang="en-US" dirty="0"/>
          </a:p>
        </p:txBody>
      </p:sp>
    </p:spTree>
    <p:extLst>
      <p:ext uri="{BB962C8B-B14F-4D97-AF65-F5344CB8AC3E}">
        <p14:creationId xmlns:p14="http://schemas.microsoft.com/office/powerpoint/2010/main" val="3793245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5F699311-9DF1-7441-A954-0D6C43FF809A}"/>
              </a:ext>
            </a:extLst>
          </p:cNvPr>
          <p:cNvSpPr>
            <a:spLocks noGrp="1"/>
          </p:cNvSpPr>
          <p:nvPr>
            <p:ph type="sldNum" sz="quarter" idx="12"/>
          </p:nvPr>
        </p:nvSpPr>
        <p:spPr>
          <a:xfrm>
            <a:off x="349624" y="6361533"/>
            <a:ext cx="1991795" cy="365125"/>
          </a:xfrm>
          <a:prstGeom prst="rect">
            <a:avLst/>
          </a:prstGeom>
        </p:spPr>
        <p:txBody>
          <a:bodyPr/>
          <a:lstStyle>
            <a:lvl1pPr algn="l">
              <a:defRPr>
                <a:solidFill>
                  <a:srgbClr val="00B050"/>
                </a:solidFill>
              </a:defRPr>
            </a:lvl1pPr>
          </a:lstStyle>
          <a:p>
            <a:fld id="{C25A15C9-26C3-4F26-BF16-EA931E8CA54C}" type="slidenum">
              <a:rPr lang="en-US" smtClean="0"/>
              <a:pPr/>
              <a:t>‹#›</a:t>
            </a:fld>
            <a:endParaRPr lang="en-US" dirty="0"/>
          </a:p>
        </p:txBody>
      </p:sp>
    </p:spTree>
    <p:extLst>
      <p:ext uri="{BB962C8B-B14F-4D97-AF65-F5344CB8AC3E}">
        <p14:creationId xmlns:p14="http://schemas.microsoft.com/office/powerpoint/2010/main" val="548182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1244" y="651164"/>
            <a:ext cx="2728320" cy="1406236"/>
          </a:xfrm>
        </p:spPr>
        <p:txBody>
          <a:bodyPr anchor="t" anchorCtr="0">
            <a:noAutofit/>
          </a:bodyPr>
          <a:lstStyle>
            <a:lvl1pPr>
              <a:defRPr sz="3600" baseline="0"/>
            </a:lvl1pPr>
          </a:lstStyle>
          <a:p>
            <a:r>
              <a:rPr lang="en-US" dirty="0"/>
              <a:t>Click to edit Master title style</a:t>
            </a:r>
          </a:p>
        </p:txBody>
      </p:sp>
      <p:sp>
        <p:nvSpPr>
          <p:cNvPr id="3" name="Content Placeholder 2"/>
          <p:cNvSpPr>
            <a:spLocks noGrp="1"/>
          </p:cNvSpPr>
          <p:nvPr>
            <p:ph idx="1"/>
          </p:nvPr>
        </p:nvSpPr>
        <p:spPr>
          <a:xfrm>
            <a:off x="3311235" y="651163"/>
            <a:ext cx="8354291" cy="52098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361244" y="2479964"/>
            <a:ext cx="2728320" cy="3389024"/>
          </a:xfrm>
        </p:spPr>
        <p:txBody>
          <a:bodyPr/>
          <a:lstStyle>
            <a:lvl1pPr marL="0" indent="0">
              <a:buNone/>
              <a:defRPr sz="1600" baseline="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8" name="Slide Number Placeholder 5">
            <a:extLst>
              <a:ext uri="{FF2B5EF4-FFF2-40B4-BE49-F238E27FC236}">
                <a16:creationId xmlns:a16="http://schemas.microsoft.com/office/drawing/2014/main" id="{2EB12D3D-737C-6D4D-A2E4-74811F23892A}"/>
              </a:ext>
            </a:extLst>
          </p:cNvPr>
          <p:cNvSpPr>
            <a:spLocks noGrp="1"/>
          </p:cNvSpPr>
          <p:nvPr>
            <p:ph type="sldNum" sz="quarter" idx="12"/>
          </p:nvPr>
        </p:nvSpPr>
        <p:spPr>
          <a:xfrm>
            <a:off x="361244" y="6361533"/>
            <a:ext cx="1980175" cy="365125"/>
          </a:xfrm>
          <a:prstGeom prst="rect">
            <a:avLst/>
          </a:prstGeom>
        </p:spPr>
        <p:txBody>
          <a:bodyPr/>
          <a:lstStyle>
            <a:lvl1pPr algn="l">
              <a:defRPr>
                <a:solidFill>
                  <a:srgbClr val="00B050"/>
                </a:solidFill>
              </a:defRPr>
            </a:lvl1pPr>
          </a:lstStyle>
          <a:p>
            <a:fld id="{C25A15C9-26C3-4F26-BF16-EA931E8CA54C}" type="slidenum">
              <a:rPr lang="en-US" smtClean="0"/>
              <a:pPr/>
              <a:t>‹#›</a:t>
            </a:fld>
            <a:endParaRPr lang="en-US" dirty="0"/>
          </a:p>
        </p:txBody>
      </p:sp>
    </p:spTree>
    <p:extLst>
      <p:ext uri="{BB962C8B-B14F-4D97-AF65-F5344CB8AC3E}">
        <p14:creationId xmlns:p14="http://schemas.microsoft.com/office/powerpoint/2010/main" val="587694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9624" y="651164"/>
            <a:ext cx="2767649" cy="1406236"/>
          </a:xfrm>
        </p:spPr>
        <p:txBody>
          <a:bodyPr anchor="t" anchorCtr="0">
            <a:noAutofit/>
          </a:bodyPr>
          <a:lstStyle>
            <a:lvl1pPr>
              <a:defRPr sz="3600" baseline="0"/>
            </a:lvl1pPr>
          </a:lstStyle>
          <a:p>
            <a:r>
              <a:rPr lang="en-US" dirty="0"/>
              <a:t>Click to edit Master title style</a:t>
            </a:r>
          </a:p>
        </p:txBody>
      </p:sp>
      <p:sp>
        <p:nvSpPr>
          <p:cNvPr id="3" name="Picture Placeholder 2"/>
          <p:cNvSpPr>
            <a:spLocks noGrp="1"/>
          </p:cNvSpPr>
          <p:nvPr>
            <p:ph type="pic" idx="1"/>
          </p:nvPr>
        </p:nvSpPr>
        <p:spPr>
          <a:xfrm>
            <a:off x="3311236" y="651163"/>
            <a:ext cx="8044152" cy="52098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349624" y="2493818"/>
            <a:ext cx="2767649" cy="3375170"/>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8" name="Slide Number Placeholder 5">
            <a:extLst>
              <a:ext uri="{FF2B5EF4-FFF2-40B4-BE49-F238E27FC236}">
                <a16:creationId xmlns:a16="http://schemas.microsoft.com/office/drawing/2014/main" id="{82679513-6C2C-684C-B9F0-C261301C89F8}"/>
              </a:ext>
            </a:extLst>
          </p:cNvPr>
          <p:cNvSpPr>
            <a:spLocks noGrp="1"/>
          </p:cNvSpPr>
          <p:nvPr>
            <p:ph type="sldNum" sz="quarter" idx="12"/>
          </p:nvPr>
        </p:nvSpPr>
        <p:spPr>
          <a:xfrm>
            <a:off x="349624" y="6361533"/>
            <a:ext cx="1991795" cy="365125"/>
          </a:xfrm>
          <a:prstGeom prst="rect">
            <a:avLst/>
          </a:prstGeom>
        </p:spPr>
        <p:txBody>
          <a:bodyPr/>
          <a:lstStyle>
            <a:lvl1pPr algn="l">
              <a:defRPr>
                <a:solidFill>
                  <a:srgbClr val="00B050"/>
                </a:solidFill>
              </a:defRPr>
            </a:lvl1pPr>
          </a:lstStyle>
          <a:p>
            <a:fld id="{C25A15C9-26C3-4F26-BF16-EA931E8CA54C}" type="slidenum">
              <a:rPr lang="en-US" smtClean="0"/>
              <a:pPr/>
              <a:t>‹#›</a:t>
            </a:fld>
            <a:endParaRPr lang="en-US" dirty="0"/>
          </a:p>
        </p:txBody>
      </p:sp>
    </p:spTree>
    <p:extLst>
      <p:ext uri="{BB962C8B-B14F-4D97-AF65-F5344CB8AC3E}">
        <p14:creationId xmlns:p14="http://schemas.microsoft.com/office/powerpoint/2010/main" val="3909081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3412CDA-18DD-9449-B02E-69D9BB1F5E06}"/>
              </a:ext>
            </a:extLst>
          </p:cNvPr>
          <p:cNvSpPr/>
          <p:nvPr userDrawn="1"/>
        </p:nvSpPr>
        <p:spPr>
          <a:xfrm>
            <a:off x="0" y="0"/>
            <a:ext cx="3182828" cy="6858000"/>
          </a:xfrm>
          <a:prstGeom prst="rect">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61244" y="637309"/>
            <a:ext cx="2821584" cy="1828800"/>
          </a:xfrm>
          <a:prstGeom prst="rect">
            <a:avLst/>
          </a:prstGeom>
        </p:spPr>
        <p:txBody>
          <a:bodyPr vert="horz" lIns="91440" tIns="45720" rIns="91440" bIns="45720" rtlCol="0" anchor="t" anchorCtr="0">
            <a:normAutofit/>
          </a:bodyPr>
          <a:lstStyle/>
          <a:p>
            <a:r>
              <a:rPr lang="en-US" dirty="0"/>
              <a:t>Click to edit Master title style</a:t>
            </a:r>
          </a:p>
        </p:txBody>
      </p:sp>
      <p:sp>
        <p:nvSpPr>
          <p:cNvPr id="3" name="Text Placeholder 2"/>
          <p:cNvSpPr>
            <a:spLocks noGrp="1"/>
          </p:cNvSpPr>
          <p:nvPr>
            <p:ph type="body" idx="1"/>
          </p:nvPr>
        </p:nvSpPr>
        <p:spPr>
          <a:xfrm>
            <a:off x="3283527" y="637309"/>
            <a:ext cx="8381999" cy="532347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Content Placeholder 7">
            <a:extLst>
              <a:ext uri="{FF2B5EF4-FFF2-40B4-BE49-F238E27FC236}">
                <a16:creationId xmlns:a16="http://schemas.microsoft.com/office/drawing/2014/main" id="{1995E454-6341-9E40-87BE-9AF98183E940}"/>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9829800" y="6340750"/>
            <a:ext cx="1588224" cy="367939"/>
          </a:xfrm>
          <a:prstGeom prst="rect">
            <a:avLst/>
          </a:prstGeom>
        </p:spPr>
      </p:pic>
      <p:sp>
        <p:nvSpPr>
          <p:cNvPr id="9" name="Slide Number Placeholder 5">
            <a:extLst>
              <a:ext uri="{FF2B5EF4-FFF2-40B4-BE49-F238E27FC236}">
                <a16:creationId xmlns:a16="http://schemas.microsoft.com/office/drawing/2014/main" id="{75C6091A-AA8E-2846-BDD1-427F4B573B0A}"/>
              </a:ext>
            </a:extLst>
          </p:cNvPr>
          <p:cNvSpPr>
            <a:spLocks noGrp="1"/>
          </p:cNvSpPr>
          <p:nvPr>
            <p:ph type="sldNum" sz="quarter" idx="4"/>
          </p:nvPr>
        </p:nvSpPr>
        <p:spPr>
          <a:xfrm>
            <a:off x="361244" y="6324444"/>
            <a:ext cx="1980175" cy="365125"/>
          </a:xfrm>
          <a:prstGeom prst="rect">
            <a:avLst/>
          </a:prstGeom>
        </p:spPr>
        <p:txBody>
          <a:bodyPr/>
          <a:lstStyle>
            <a:lvl1pPr algn="l">
              <a:defRPr>
                <a:solidFill>
                  <a:srgbClr val="00B050"/>
                </a:solidFill>
              </a:defRPr>
            </a:lvl1pPr>
          </a:lstStyle>
          <a:p>
            <a:fld id="{C25A15C9-26C3-4F26-BF16-EA931E8CA54C}" type="slidenum">
              <a:rPr lang="en-US" smtClean="0"/>
              <a:pPr/>
              <a:t>‹#›</a:t>
            </a:fld>
            <a:endParaRPr lang="en-US" dirty="0"/>
          </a:p>
        </p:txBody>
      </p:sp>
      <p:cxnSp>
        <p:nvCxnSpPr>
          <p:cNvPr id="11" name="Straight Connector 10">
            <a:extLst>
              <a:ext uri="{FF2B5EF4-FFF2-40B4-BE49-F238E27FC236}">
                <a16:creationId xmlns:a16="http://schemas.microsoft.com/office/drawing/2014/main" id="{84DB7516-ABC8-D54F-BF91-6ADE0BC7DF2F}"/>
              </a:ext>
            </a:extLst>
          </p:cNvPr>
          <p:cNvCxnSpPr>
            <a:cxnSpLocks/>
          </p:cNvCxnSpPr>
          <p:nvPr userDrawn="1"/>
        </p:nvCxnSpPr>
        <p:spPr>
          <a:xfrm flipH="1">
            <a:off x="0" y="6170207"/>
            <a:ext cx="12192000"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02F04019-C3BF-A04C-BAEE-A225C91066EF}"/>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434186" y="6339290"/>
            <a:ext cx="1723262" cy="370026"/>
          </a:xfrm>
          <a:prstGeom prst="rect">
            <a:avLst/>
          </a:prstGeom>
        </p:spPr>
      </p:pic>
    </p:spTree>
    <p:extLst>
      <p:ext uri="{BB962C8B-B14F-4D97-AF65-F5344CB8AC3E}">
        <p14:creationId xmlns:p14="http://schemas.microsoft.com/office/powerpoint/2010/main" val="2461766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Lst>
  <p:hf hdr="0"/>
  <p:txStyles>
    <p:titleStyle>
      <a:lvl1pPr algn="l" defTabSz="914400" rtl="0" eaLnBrk="1" latinLnBrk="0" hangingPunct="1">
        <a:lnSpc>
          <a:spcPct val="90000"/>
        </a:lnSpc>
        <a:spcBef>
          <a:spcPct val="0"/>
        </a:spcBef>
        <a:buNone/>
        <a:defRPr sz="3600" b="1" i="0" kern="1200" baseline="0">
          <a:solidFill>
            <a:schemeClr val="accent3"/>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hyperlink" Target="https://minnstate.edu/system/cte/perkins-consortia.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innstate.edu/system/cte/professionaldevelopment/monthly-webinars.html" TargetMode="External"/><Relationship Id="rId3" Type="http://schemas.openxmlformats.org/officeDocument/2006/relationships/hyperlink" Target="https://minnstate.edu/system/cte/consortium_resources/index.html" TargetMode="External"/><Relationship Id="rId7" Type="http://schemas.openxmlformats.org/officeDocument/2006/relationships/hyperlink" Target="http://portal.office.co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education.mn.gov/MDE/dse/cte/data/" TargetMode="External"/><Relationship Id="rId5" Type="http://schemas.openxmlformats.org/officeDocument/2006/relationships/hyperlink" Target="https://minnstate.edu/system/cte/Strengthening-CTE/index.html" TargetMode="External"/><Relationship Id="rId4" Type="http://schemas.openxmlformats.org/officeDocument/2006/relationships/hyperlink" Target="https://minnstate.edu/system/cte/perkins-consortia.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Kari-Ann.Ediger@state.mn.us" TargetMode="External"/><Relationship Id="rId2" Type="http://schemas.openxmlformats.org/officeDocument/2006/relationships/notesSlide" Target="../notesSlides/notesSlide12.xml"/><Relationship Id="rId1" Type="http://schemas.openxmlformats.org/officeDocument/2006/relationships/slideLayout" Target="../slideLayouts/slideLayout10.xml"/><Relationship Id="rId4" Type="http://schemas.openxmlformats.org/officeDocument/2006/relationships/hyperlink" Target="mailto:Katie.Vaccari@minnstate.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BA2B8BC3-8BA2-9648-A6AE-317979D315DF}"/>
              </a:ext>
            </a:extLst>
          </p:cNvPr>
          <p:cNvSpPr txBox="1"/>
          <p:nvPr/>
        </p:nvSpPr>
        <p:spPr>
          <a:xfrm>
            <a:off x="310243" y="3264228"/>
            <a:ext cx="2645228" cy="369332"/>
          </a:xfrm>
          <a:prstGeom prst="rect">
            <a:avLst/>
          </a:prstGeom>
          <a:noFill/>
        </p:spPr>
        <p:txBody>
          <a:bodyPr wrap="square" rtlCol="0">
            <a:spAutoFit/>
          </a:bodyPr>
          <a:lstStyle/>
          <a:p>
            <a:r>
              <a:rPr lang="en-US" dirty="0">
                <a:solidFill>
                  <a:schemeClr val="bg1"/>
                </a:solidFill>
              </a:rPr>
              <a:t>8/27/2020</a:t>
            </a:r>
          </a:p>
        </p:txBody>
      </p:sp>
      <p:sp>
        <p:nvSpPr>
          <p:cNvPr id="4" name="Content Placeholder 3" descr="Strengthening Career and Technical Education dor the 21st Century">
            <a:extLst>
              <a:ext uri="{FF2B5EF4-FFF2-40B4-BE49-F238E27FC236}">
                <a16:creationId xmlns:a16="http://schemas.microsoft.com/office/drawing/2014/main" id="{4238D75D-7236-9D49-9571-8D796E749373}"/>
              </a:ext>
            </a:extLst>
          </p:cNvPr>
          <p:cNvSpPr>
            <a:spLocks noGrp="1"/>
          </p:cNvSpPr>
          <p:nvPr>
            <p:ph sz="quarter" idx="12"/>
          </p:nvPr>
        </p:nvSpPr>
        <p:spPr>
          <a:xfrm>
            <a:off x="3526971" y="942974"/>
            <a:ext cx="8096993" cy="1380027"/>
          </a:xfrm>
        </p:spPr>
        <p:txBody>
          <a:bodyPr/>
          <a:lstStyle/>
          <a:p>
            <a:r>
              <a:rPr lang="en-US" dirty="0"/>
              <a:t>Secondary &amp; Postsecondary Accountability – Perkins V</a:t>
            </a:r>
          </a:p>
        </p:txBody>
      </p:sp>
      <p:sp>
        <p:nvSpPr>
          <p:cNvPr id="17" name="Title 16" hidden="1">
            <a:extLst>
              <a:ext uri="{FF2B5EF4-FFF2-40B4-BE49-F238E27FC236}">
                <a16:creationId xmlns:a16="http://schemas.microsoft.com/office/drawing/2014/main" id="{9A8773FB-E9EB-4042-8371-28CC116F2EA0}"/>
              </a:ext>
            </a:extLst>
          </p:cNvPr>
          <p:cNvSpPr>
            <a:spLocks noGrp="1"/>
          </p:cNvSpPr>
          <p:nvPr>
            <p:ph type="title"/>
          </p:nvPr>
        </p:nvSpPr>
        <p:spPr>
          <a:xfrm>
            <a:off x="932744" y="-915663"/>
            <a:ext cx="10840156" cy="630692"/>
          </a:xfrm>
        </p:spPr>
        <p:txBody>
          <a:bodyPr>
            <a:normAutofit fontScale="90000"/>
          </a:bodyPr>
          <a:lstStyle/>
          <a:p>
            <a:r>
              <a:rPr lang="en-US" dirty="0"/>
              <a:t>Strengthening Career and Technical Education for the 21</a:t>
            </a:r>
            <a:r>
              <a:rPr lang="en-US" baseline="30000" dirty="0"/>
              <a:t>st</a:t>
            </a:r>
            <a:r>
              <a:rPr lang="en-US" dirty="0"/>
              <a:t> Cent</a:t>
            </a:r>
          </a:p>
        </p:txBody>
      </p:sp>
    </p:spTree>
    <p:extLst>
      <p:ext uri="{BB962C8B-B14F-4D97-AF65-F5344CB8AC3E}">
        <p14:creationId xmlns:p14="http://schemas.microsoft.com/office/powerpoint/2010/main" val="2232213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A004B-F909-4E76-92AB-E243C6C55BCD}"/>
              </a:ext>
            </a:extLst>
          </p:cNvPr>
          <p:cNvSpPr>
            <a:spLocks noGrp="1"/>
          </p:cNvSpPr>
          <p:nvPr>
            <p:ph type="title"/>
          </p:nvPr>
        </p:nvSpPr>
        <p:spPr>
          <a:xfrm>
            <a:off x="242888" y="645966"/>
            <a:ext cx="2686050" cy="2591666"/>
          </a:xfrm>
        </p:spPr>
        <p:txBody>
          <a:bodyPr>
            <a:normAutofit/>
          </a:bodyPr>
          <a:lstStyle/>
          <a:p>
            <a:r>
              <a:rPr lang="en-US" sz="3400" dirty="0" smtClean="0">
                <a:solidFill>
                  <a:schemeClr val="bg1"/>
                </a:solidFill>
              </a:rPr>
              <a:t>Postsecondary </a:t>
            </a:r>
            <a:r>
              <a:rPr lang="en-US" sz="3400" dirty="0">
                <a:solidFill>
                  <a:schemeClr val="bg1"/>
                </a:solidFill>
              </a:rPr>
              <a:t>Core Performance Indicators</a:t>
            </a:r>
          </a:p>
        </p:txBody>
      </p:sp>
      <p:sp>
        <p:nvSpPr>
          <p:cNvPr id="4" name="Slide Number Placeholder 3">
            <a:extLst>
              <a:ext uri="{FF2B5EF4-FFF2-40B4-BE49-F238E27FC236}">
                <a16:creationId xmlns:a16="http://schemas.microsoft.com/office/drawing/2014/main" id="{82298322-693C-4F57-8D8F-B1517B436DC0}"/>
              </a:ext>
            </a:extLst>
          </p:cNvPr>
          <p:cNvSpPr>
            <a:spLocks noGrp="1"/>
          </p:cNvSpPr>
          <p:nvPr>
            <p:ph type="sldNum" sz="quarter" idx="12"/>
          </p:nvPr>
        </p:nvSpPr>
        <p:spPr/>
        <p:txBody>
          <a:bodyPr/>
          <a:lstStyle/>
          <a:p>
            <a:fld id="{C25A15C9-26C3-4F26-BF16-EA931E8CA54C}" type="slidenum">
              <a:rPr lang="en-US" smtClean="0"/>
              <a:pPr/>
              <a:t>10</a:t>
            </a:fld>
            <a:endParaRPr lang="en-US" dirty="0"/>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4262281607"/>
              </p:ext>
            </p:extLst>
          </p:nvPr>
        </p:nvGraphicFramePr>
        <p:xfrm>
          <a:off x="3370005" y="189138"/>
          <a:ext cx="8576187" cy="5861012"/>
        </p:xfrm>
        <a:graphic>
          <a:graphicData uri="http://schemas.openxmlformats.org/drawingml/2006/table">
            <a:tbl>
              <a:tblPr firstRow="1" bandRow="1">
                <a:tableStyleId>{7DF18680-E054-41AD-8BC1-D1AEF772440D}</a:tableStyleId>
              </a:tblPr>
              <a:tblGrid>
                <a:gridCol w="2411018">
                  <a:extLst>
                    <a:ext uri="{9D8B030D-6E8A-4147-A177-3AD203B41FA5}">
                      <a16:colId xmlns:a16="http://schemas.microsoft.com/office/drawing/2014/main" val="3232844318"/>
                    </a:ext>
                  </a:extLst>
                </a:gridCol>
                <a:gridCol w="6165169">
                  <a:extLst>
                    <a:ext uri="{9D8B030D-6E8A-4147-A177-3AD203B41FA5}">
                      <a16:colId xmlns:a16="http://schemas.microsoft.com/office/drawing/2014/main" val="3275544881"/>
                    </a:ext>
                  </a:extLst>
                </a:gridCol>
              </a:tblGrid>
              <a:tr h="346037">
                <a:tc>
                  <a:txBody>
                    <a:bodyPr/>
                    <a:lstStyle/>
                    <a:p>
                      <a:pPr algn="ctr" fontAlgn="b"/>
                      <a:r>
                        <a:rPr lang="en-US" sz="1800" u="none" strike="noStrike" dirty="0">
                          <a:effectLst/>
                        </a:rPr>
                        <a:t>Performance Indicator </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Operational Definition</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64802051"/>
                  </a:ext>
                </a:extLst>
              </a:tr>
              <a:tr h="1198166">
                <a:tc>
                  <a:txBody>
                    <a:bodyPr/>
                    <a:lstStyle/>
                    <a:p>
                      <a:pPr algn="l" fontAlgn="t"/>
                      <a:r>
                        <a:rPr lang="en-US" sz="1800" b="1" u="none" strike="noStrike" dirty="0">
                          <a:effectLst/>
                        </a:rPr>
                        <a:t>1P1: Postsecondary Retention and Placement</a:t>
                      </a:r>
                      <a:endParaRPr lang="en-US" sz="1800" b="1"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en-US" sz="1800" b="1" i="0" u="sng" strike="noStrike" spc="-15" dirty="0">
                          <a:solidFill>
                            <a:srgbClr val="003C66"/>
                          </a:solidFill>
                          <a:effectLst/>
                          <a:latin typeface="Calibri" panose="020F0502020204030204" pitchFamily="34" charset="0"/>
                        </a:rPr>
                        <a:t>Numerator</a:t>
                      </a:r>
                      <a:r>
                        <a:rPr lang="en-US" sz="1800" b="1" i="0" u="none" strike="noStrike" spc="-15" dirty="0">
                          <a:solidFill>
                            <a:srgbClr val="003C66"/>
                          </a:solidFill>
                          <a:effectLst/>
                          <a:latin typeface="Calibri" panose="020F0502020204030204" pitchFamily="34" charset="0"/>
                        </a:rPr>
                        <a:t>:</a:t>
                      </a:r>
                      <a:r>
                        <a:rPr lang="en-US" sz="1800" b="0" i="0" u="none" strike="noStrike" spc="-15" dirty="0">
                          <a:solidFill>
                            <a:srgbClr val="003C66"/>
                          </a:solidFill>
                          <a:effectLst/>
                          <a:latin typeface="Calibri" panose="020F0502020204030204" pitchFamily="34" charset="0"/>
                        </a:rPr>
                        <a:t> Number of CTE concentrators in the cohort who, during the second quarter following program completion, are one or more of the following: enrolled in postsecondary education; in advanced training; in military service; in national or community service or the Peace Corps; or employed</a:t>
                      </a:r>
                      <a:r>
                        <a:rPr lang="en-US" sz="1800" b="0" i="0" u="none" strike="noStrike" spc="-15" dirty="0" smtClean="0">
                          <a:solidFill>
                            <a:srgbClr val="003C66"/>
                          </a:solidFill>
                          <a:effectLst/>
                          <a:latin typeface="Calibri" panose="020F0502020204030204" pitchFamily="34" charset="0"/>
                        </a:rPr>
                        <a:t>.</a:t>
                      </a:r>
                    </a:p>
                    <a:p>
                      <a:pPr algn="l" fontAlgn="b"/>
                      <a:r>
                        <a:rPr lang="en-US" sz="1800" b="0" i="0" u="none" strike="noStrike" spc="-15" dirty="0">
                          <a:solidFill>
                            <a:srgbClr val="003C66"/>
                          </a:solidFill>
                          <a:effectLst/>
                          <a:latin typeface="Calibri" panose="020F0502020204030204" pitchFamily="34" charset="0"/>
                        </a:rPr>
                        <a:t/>
                      </a:r>
                      <a:br>
                        <a:rPr lang="en-US" sz="1800" b="0" i="0" u="none" strike="noStrike" spc="-15" dirty="0">
                          <a:solidFill>
                            <a:srgbClr val="003C66"/>
                          </a:solidFill>
                          <a:effectLst/>
                          <a:latin typeface="Calibri" panose="020F0502020204030204" pitchFamily="34" charset="0"/>
                        </a:rPr>
                      </a:br>
                      <a:r>
                        <a:rPr lang="en-US" sz="1800" b="1" i="0" u="sng" strike="noStrike" spc="-15" dirty="0">
                          <a:solidFill>
                            <a:srgbClr val="003C66"/>
                          </a:solidFill>
                          <a:effectLst/>
                          <a:latin typeface="Calibri" panose="020F0502020204030204" pitchFamily="34" charset="0"/>
                        </a:rPr>
                        <a:t>Denominator</a:t>
                      </a:r>
                      <a:r>
                        <a:rPr lang="en-US" sz="1800" b="1" i="0" u="none" strike="noStrike" spc="-15" dirty="0">
                          <a:solidFill>
                            <a:srgbClr val="003C66"/>
                          </a:solidFill>
                          <a:effectLst/>
                          <a:latin typeface="Calibri" panose="020F0502020204030204" pitchFamily="34" charset="0"/>
                        </a:rPr>
                        <a:t>:</a:t>
                      </a:r>
                      <a:r>
                        <a:rPr lang="en-US" sz="1800" b="0" i="0" u="none" strike="noStrike" spc="-15" dirty="0">
                          <a:solidFill>
                            <a:srgbClr val="003C66"/>
                          </a:solidFill>
                          <a:effectLst/>
                          <a:latin typeface="Calibri" panose="020F0502020204030204" pitchFamily="34" charset="0"/>
                        </a:rPr>
                        <a:t> Number of CTE concentrators who complete a CTE program/award (i.e., certificate, diploma, AAS or AS) within the cohort timeframe.</a:t>
                      </a:r>
                      <a:endParaRPr lang="en-US" sz="1800" b="0" i="0" u="none" strike="noStrike" dirty="0">
                        <a:solidFill>
                          <a:srgbClr val="003C66"/>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78233849"/>
                  </a:ext>
                </a:extLst>
              </a:tr>
              <a:tr h="900826">
                <a:tc>
                  <a:txBody>
                    <a:bodyPr/>
                    <a:lstStyle/>
                    <a:p>
                      <a:pPr algn="l" fontAlgn="t"/>
                      <a:r>
                        <a:rPr lang="en-US" sz="1800" b="1" u="none" strike="noStrike" dirty="0">
                          <a:effectLst/>
                        </a:rPr>
                        <a:t>2P1: Earned Recognized Postsecondary Credential</a:t>
                      </a:r>
                      <a:endParaRPr lang="en-US" sz="1800" b="1"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800" b="1" i="0" u="sng" strike="noStrike" dirty="0">
                          <a:solidFill>
                            <a:srgbClr val="003C66"/>
                          </a:solidFill>
                          <a:effectLst/>
                          <a:latin typeface="Calibri" panose="020F0502020204030204" pitchFamily="34" charset="0"/>
                        </a:rPr>
                        <a:t>Numerator</a:t>
                      </a:r>
                      <a:r>
                        <a:rPr lang="en-US" sz="1800" b="1" i="0" u="none" strike="noStrike" dirty="0">
                          <a:solidFill>
                            <a:srgbClr val="003C66"/>
                          </a:solidFill>
                          <a:effectLst/>
                          <a:latin typeface="Calibri" panose="020F0502020204030204" pitchFamily="34" charset="0"/>
                        </a:rPr>
                        <a:t>:</a:t>
                      </a:r>
                      <a:r>
                        <a:rPr lang="en-US" sz="1800" b="0" i="0" u="none" strike="noStrike" dirty="0">
                          <a:solidFill>
                            <a:srgbClr val="003C66"/>
                          </a:solidFill>
                          <a:effectLst/>
                          <a:latin typeface="Calibri" panose="020F0502020204030204" pitchFamily="34" charset="0"/>
                        </a:rPr>
                        <a:t> Number of CTE concentrators who complete a CTE program/award (i.e., receive a CTE certificate, diploma, AAS or AS) within </a:t>
                      </a:r>
                      <a:r>
                        <a:rPr lang="en-US" sz="1800" b="0" i="0" u="none" strike="noStrike" dirty="0" smtClean="0">
                          <a:solidFill>
                            <a:srgbClr val="003C66"/>
                          </a:solidFill>
                          <a:effectLst/>
                          <a:latin typeface="Calibri" panose="020F0502020204030204" pitchFamily="34" charset="0"/>
                        </a:rPr>
                        <a:t>the cohort </a:t>
                      </a:r>
                      <a:r>
                        <a:rPr lang="en-US" sz="1800" b="0" i="0" u="none" strike="noStrike" dirty="0">
                          <a:solidFill>
                            <a:srgbClr val="003C66"/>
                          </a:solidFill>
                          <a:effectLst/>
                          <a:latin typeface="Calibri" panose="020F0502020204030204" pitchFamily="34" charset="0"/>
                        </a:rPr>
                        <a:t>timeframe</a:t>
                      </a:r>
                      <a:r>
                        <a:rPr lang="en-US" sz="1800" b="0" i="0" u="none" strike="noStrike" dirty="0" smtClean="0">
                          <a:solidFill>
                            <a:srgbClr val="003C66"/>
                          </a:solidFill>
                          <a:effectLst/>
                          <a:latin typeface="Calibri" panose="020F0502020204030204" pitchFamily="34" charset="0"/>
                        </a:rPr>
                        <a:t>.</a:t>
                      </a:r>
                    </a:p>
                    <a:p>
                      <a:pPr algn="l" fontAlgn="t"/>
                      <a:r>
                        <a:rPr lang="en-US" sz="1800" b="0" i="0" u="none" strike="noStrike" dirty="0">
                          <a:solidFill>
                            <a:srgbClr val="003C66"/>
                          </a:solidFill>
                          <a:effectLst/>
                          <a:latin typeface="Calibri" panose="020F0502020204030204" pitchFamily="34" charset="0"/>
                        </a:rPr>
                        <a:t/>
                      </a:r>
                      <a:br>
                        <a:rPr lang="en-US" sz="1800" b="0" i="0" u="none" strike="noStrike" dirty="0">
                          <a:solidFill>
                            <a:srgbClr val="003C66"/>
                          </a:solidFill>
                          <a:effectLst/>
                          <a:latin typeface="Calibri" panose="020F0502020204030204" pitchFamily="34" charset="0"/>
                        </a:rPr>
                      </a:br>
                      <a:r>
                        <a:rPr lang="en-US" sz="1800" b="1" i="0" u="sng" strike="noStrike" dirty="0">
                          <a:solidFill>
                            <a:srgbClr val="003C66"/>
                          </a:solidFill>
                          <a:effectLst/>
                          <a:latin typeface="Calibri" panose="020F0502020204030204" pitchFamily="34" charset="0"/>
                        </a:rPr>
                        <a:t>Denominator</a:t>
                      </a:r>
                      <a:r>
                        <a:rPr lang="en-US" sz="1800" b="1" i="0" u="none" strike="noStrike" dirty="0">
                          <a:solidFill>
                            <a:srgbClr val="003C66"/>
                          </a:solidFill>
                          <a:effectLst/>
                          <a:latin typeface="Calibri" panose="020F0502020204030204" pitchFamily="34" charset="0"/>
                        </a:rPr>
                        <a:t>:</a:t>
                      </a:r>
                      <a:r>
                        <a:rPr lang="en-US" sz="1800" b="0" i="0" u="none" strike="noStrike" dirty="0">
                          <a:solidFill>
                            <a:srgbClr val="003C66"/>
                          </a:solidFill>
                          <a:effectLst/>
                          <a:latin typeface="Calibri" panose="020F0502020204030204" pitchFamily="34" charset="0"/>
                        </a:rPr>
                        <a:t> Number of CTE concentrators in the cohort.</a:t>
                      </a:r>
                    </a:p>
                  </a:txBody>
                  <a:tcPr marL="9525" marR="9525" marT="9525" marB="0"/>
                </a:tc>
                <a:extLst>
                  <a:ext uri="{0D108BD9-81ED-4DB2-BD59-A6C34878D82A}">
                    <a16:rowId xmlns:a16="http://schemas.microsoft.com/office/drawing/2014/main" val="931664725"/>
                  </a:ext>
                </a:extLst>
              </a:tr>
              <a:tr h="1198166">
                <a:tc>
                  <a:txBody>
                    <a:bodyPr/>
                    <a:lstStyle/>
                    <a:p>
                      <a:pPr algn="l" fontAlgn="t"/>
                      <a:r>
                        <a:rPr lang="en-US" sz="1800" b="1" u="none" strike="noStrike" dirty="0">
                          <a:effectLst/>
                        </a:rPr>
                        <a:t>3P1: Nontraditional Program Enrollment</a:t>
                      </a:r>
                      <a:endParaRPr lang="en-US" sz="1800" b="1"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800" b="1" i="0" u="sng" strike="noStrike" spc="-15" dirty="0">
                          <a:solidFill>
                            <a:srgbClr val="003C66"/>
                          </a:solidFill>
                          <a:effectLst/>
                          <a:latin typeface="Calibri" panose="020F0502020204030204" pitchFamily="34" charset="0"/>
                        </a:rPr>
                        <a:t>Numerator</a:t>
                      </a:r>
                      <a:r>
                        <a:rPr lang="en-US" sz="1800" b="1" i="0" u="none" strike="noStrike" spc="-15" dirty="0">
                          <a:solidFill>
                            <a:srgbClr val="003C66"/>
                          </a:solidFill>
                          <a:effectLst/>
                          <a:latin typeface="Calibri" panose="020F0502020204030204" pitchFamily="34" charset="0"/>
                        </a:rPr>
                        <a:t>:</a:t>
                      </a:r>
                      <a:r>
                        <a:rPr lang="en-US" sz="1800" b="0" i="0" u="none" strike="noStrike" spc="-15" dirty="0">
                          <a:solidFill>
                            <a:srgbClr val="003C66"/>
                          </a:solidFill>
                          <a:effectLst/>
                          <a:latin typeface="Calibri" panose="020F0502020204030204" pitchFamily="34" charset="0"/>
                        </a:rPr>
                        <a:t> Number of CTE concentrators in the cohort who are enrolled in a CTE program classified as nontraditional for their gender</a:t>
                      </a:r>
                      <a:r>
                        <a:rPr lang="en-US" sz="1800" b="0" i="0" u="none" strike="noStrike" spc="-15" dirty="0" smtClean="0">
                          <a:solidFill>
                            <a:srgbClr val="003C66"/>
                          </a:solidFill>
                          <a:effectLst/>
                          <a:latin typeface="Calibri" panose="020F0502020204030204" pitchFamily="34" charset="0"/>
                        </a:rPr>
                        <a:t>.</a:t>
                      </a:r>
                    </a:p>
                    <a:p>
                      <a:pPr algn="l" fontAlgn="t"/>
                      <a:r>
                        <a:rPr lang="en-US" sz="1800" b="0" i="0" u="none" strike="noStrike" spc="-15" dirty="0">
                          <a:solidFill>
                            <a:srgbClr val="003C66"/>
                          </a:solidFill>
                          <a:effectLst/>
                          <a:latin typeface="Calibri" panose="020F0502020204030204" pitchFamily="34" charset="0"/>
                        </a:rPr>
                        <a:t/>
                      </a:r>
                      <a:br>
                        <a:rPr lang="en-US" sz="1800" b="0" i="0" u="none" strike="noStrike" spc="-15" dirty="0">
                          <a:solidFill>
                            <a:srgbClr val="003C66"/>
                          </a:solidFill>
                          <a:effectLst/>
                          <a:latin typeface="Calibri" panose="020F0502020204030204" pitchFamily="34" charset="0"/>
                        </a:rPr>
                      </a:br>
                      <a:r>
                        <a:rPr lang="en-US" sz="1800" b="1" i="0" u="sng" strike="noStrike" spc="-15" dirty="0">
                          <a:solidFill>
                            <a:srgbClr val="003C66"/>
                          </a:solidFill>
                          <a:effectLst/>
                          <a:latin typeface="Calibri" panose="020F0502020204030204" pitchFamily="34" charset="0"/>
                        </a:rPr>
                        <a:t>Denominator</a:t>
                      </a:r>
                      <a:r>
                        <a:rPr lang="en-US" sz="1800" b="1" i="0" u="none" strike="noStrike" spc="-15" dirty="0">
                          <a:solidFill>
                            <a:srgbClr val="003C66"/>
                          </a:solidFill>
                          <a:effectLst/>
                          <a:latin typeface="Calibri" panose="020F0502020204030204" pitchFamily="34" charset="0"/>
                        </a:rPr>
                        <a:t>:</a:t>
                      </a:r>
                      <a:r>
                        <a:rPr lang="en-US" sz="1800" b="0" i="0" u="none" strike="noStrike" spc="-15" dirty="0">
                          <a:solidFill>
                            <a:srgbClr val="003C66"/>
                          </a:solidFill>
                          <a:effectLst/>
                          <a:latin typeface="Calibri" panose="020F0502020204030204" pitchFamily="34" charset="0"/>
                        </a:rPr>
                        <a:t> Number of CTE concentrators in the cohort enrolled in a CTE program classified as nontraditional.</a:t>
                      </a:r>
                      <a:endParaRPr lang="en-US" sz="1800" b="0" i="0" u="none" strike="noStrike" dirty="0">
                        <a:solidFill>
                          <a:srgbClr val="003C66"/>
                        </a:solidFill>
                        <a:effectLst/>
                        <a:latin typeface="Calibri" panose="020F0502020204030204" pitchFamily="34" charset="0"/>
                      </a:endParaRPr>
                    </a:p>
                  </a:txBody>
                  <a:tcPr marL="9525" marR="9525" marT="9525" marB="0"/>
                </a:tc>
                <a:extLst>
                  <a:ext uri="{0D108BD9-81ED-4DB2-BD59-A6C34878D82A}">
                    <a16:rowId xmlns:a16="http://schemas.microsoft.com/office/drawing/2014/main" val="2544219181"/>
                  </a:ext>
                </a:extLst>
              </a:tr>
            </a:tbl>
          </a:graphicData>
        </a:graphic>
      </p:graphicFrame>
    </p:spTree>
    <p:extLst>
      <p:ext uri="{BB962C8B-B14F-4D97-AF65-F5344CB8AC3E}">
        <p14:creationId xmlns:p14="http://schemas.microsoft.com/office/powerpoint/2010/main" val="2418363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A004B-F909-4E76-92AB-E243C6C55BCD}"/>
              </a:ext>
            </a:extLst>
          </p:cNvPr>
          <p:cNvSpPr>
            <a:spLocks noGrp="1"/>
          </p:cNvSpPr>
          <p:nvPr>
            <p:ph type="title"/>
          </p:nvPr>
        </p:nvSpPr>
        <p:spPr>
          <a:xfrm>
            <a:off x="219076" y="645966"/>
            <a:ext cx="2814637" cy="2591666"/>
          </a:xfrm>
        </p:spPr>
        <p:txBody>
          <a:bodyPr>
            <a:normAutofit/>
          </a:bodyPr>
          <a:lstStyle/>
          <a:p>
            <a:r>
              <a:rPr lang="en-US" sz="3400" dirty="0">
                <a:solidFill>
                  <a:schemeClr val="bg1"/>
                </a:solidFill>
              </a:rPr>
              <a:t>Postsecondary Reporting Timeline</a:t>
            </a:r>
          </a:p>
        </p:txBody>
      </p:sp>
      <p:sp>
        <p:nvSpPr>
          <p:cNvPr id="4" name="Slide Number Placeholder 3">
            <a:extLst>
              <a:ext uri="{FF2B5EF4-FFF2-40B4-BE49-F238E27FC236}">
                <a16:creationId xmlns:a16="http://schemas.microsoft.com/office/drawing/2014/main" id="{82298322-693C-4F57-8D8F-B1517B436DC0}"/>
              </a:ext>
            </a:extLst>
          </p:cNvPr>
          <p:cNvSpPr>
            <a:spLocks noGrp="1"/>
          </p:cNvSpPr>
          <p:nvPr>
            <p:ph type="sldNum" sz="quarter" idx="12"/>
          </p:nvPr>
        </p:nvSpPr>
        <p:spPr/>
        <p:txBody>
          <a:bodyPr/>
          <a:lstStyle/>
          <a:p>
            <a:fld id="{C25A15C9-26C3-4F26-BF16-EA931E8CA54C}" type="slidenum">
              <a:rPr lang="en-US" smtClean="0"/>
              <a:pPr/>
              <a:t>11</a:t>
            </a:fld>
            <a:endParaRPr lang="en-US" dirty="0"/>
          </a:p>
        </p:txBody>
      </p:sp>
      <p:pic>
        <p:nvPicPr>
          <p:cNvPr id="3" name="Picture 2"/>
          <p:cNvPicPr>
            <a:picLocks noChangeAspect="1"/>
          </p:cNvPicPr>
          <p:nvPr/>
        </p:nvPicPr>
        <p:blipFill>
          <a:blip r:embed="rId3"/>
          <a:stretch>
            <a:fillRect/>
          </a:stretch>
        </p:blipFill>
        <p:spPr>
          <a:xfrm>
            <a:off x="3362631" y="385411"/>
            <a:ext cx="8610291" cy="2148241"/>
          </a:xfrm>
          <a:prstGeom prst="rect">
            <a:avLst/>
          </a:prstGeom>
        </p:spPr>
      </p:pic>
      <p:pic>
        <p:nvPicPr>
          <p:cNvPr id="6" name="Picture 5"/>
          <p:cNvPicPr>
            <a:picLocks noChangeAspect="1"/>
          </p:cNvPicPr>
          <p:nvPr/>
        </p:nvPicPr>
        <p:blipFill>
          <a:blip r:embed="rId4"/>
          <a:stretch>
            <a:fillRect/>
          </a:stretch>
        </p:blipFill>
        <p:spPr>
          <a:xfrm>
            <a:off x="3362631" y="2554705"/>
            <a:ext cx="8610291" cy="3546953"/>
          </a:xfrm>
          <a:prstGeom prst="rect">
            <a:avLst/>
          </a:prstGeom>
        </p:spPr>
      </p:pic>
      <p:sp>
        <p:nvSpPr>
          <p:cNvPr id="7" name="Down Arrow 6"/>
          <p:cNvSpPr/>
          <p:nvPr/>
        </p:nvSpPr>
        <p:spPr>
          <a:xfrm>
            <a:off x="8672974" y="119956"/>
            <a:ext cx="314325" cy="488803"/>
          </a:xfrm>
          <a:prstGeom prst="downArrow">
            <a:avLst/>
          </a:prstGeom>
          <a:solidFill>
            <a:srgbClr val="00A353"/>
          </a:solidFill>
          <a:ln>
            <a:solidFill>
              <a:srgbClr val="00A3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17324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218369" y="674543"/>
            <a:ext cx="2821584" cy="3074720"/>
          </a:xfrm>
        </p:spPr>
        <p:txBody>
          <a:bodyPr>
            <a:normAutofit/>
          </a:bodyPr>
          <a:lstStyle/>
          <a:p>
            <a:r>
              <a:rPr lang="en-US" dirty="0"/>
              <a:t>Perkins V Requirements</a:t>
            </a:r>
            <a:br>
              <a:rPr lang="en-US" dirty="0"/>
            </a:br>
            <a:r>
              <a:rPr lang="en-US" dirty="0"/>
              <a:t>for Consortia Levels of Performance</a:t>
            </a:r>
          </a:p>
        </p:txBody>
      </p:sp>
      <p:sp>
        <p:nvSpPr>
          <p:cNvPr id="15" name="Content Placeholder 14"/>
          <p:cNvSpPr>
            <a:spLocks noGrp="1"/>
          </p:cNvSpPr>
          <p:nvPr>
            <p:ph idx="1"/>
          </p:nvPr>
        </p:nvSpPr>
        <p:spPr>
          <a:xfrm>
            <a:off x="3395299" y="865971"/>
            <a:ext cx="8456042" cy="5578434"/>
          </a:xfrm>
        </p:spPr>
        <p:txBody>
          <a:bodyPr>
            <a:normAutofit/>
          </a:bodyPr>
          <a:lstStyle/>
          <a:p>
            <a:r>
              <a:rPr lang="en-US" dirty="0"/>
              <a:t>All four years of state levels of performance set in 2020 state plan</a:t>
            </a:r>
          </a:p>
          <a:p>
            <a:r>
              <a:rPr lang="en-US" dirty="0"/>
              <a:t>Consortia levels of performance also established for four grant years - </a:t>
            </a:r>
            <a:r>
              <a:rPr lang="en-US" dirty="0">
                <a:hlinkClick r:id="rId3"/>
              </a:rPr>
              <a:t>https://</a:t>
            </a:r>
            <a:r>
              <a:rPr lang="en-US" dirty="0" smtClean="0">
                <a:hlinkClick r:id="rId3"/>
              </a:rPr>
              <a:t>minnstate.edu/system/cte/perkins-consortia.html</a:t>
            </a:r>
            <a:endParaRPr lang="en-US" dirty="0" smtClean="0"/>
          </a:p>
          <a:p>
            <a:pPr lvl="1"/>
            <a:r>
              <a:rPr lang="en-US" dirty="0" smtClean="0"/>
              <a:t>No </a:t>
            </a:r>
            <a:r>
              <a:rPr lang="en-US" dirty="0"/>
              <a:t>annual negotiations</a:t>
            </a:r>
          </a:p>
          <a:p>
            <a:pPr lvl="1"/>
            <a:r>
              <a:rPr lang="en-US" dirty="0"/>
              <a:t>Revisions can be requested</a:t>
            </a:r>
          </a:p>
          <a:p>
            <a:r>
              <a:rPr lang="en-US" dirty="0" smtClean="0"/>
              <a:t>Performance </a:t>
            </a:r>
            <a:r>
              <a:rPr lang="en-US" dirty="0"/>
              <a:t>data must be shared publically, including disaggregates by subpopulations with suppression</a:t>
            </a:r>
          </a:p>
          <a:p>
            <a:pPr marL="0" indent="0">
              <a:buNone/>
            </a:pPr>
            <a:endParaRPr lang="en-US" dirty="0"/>
          </a:p>
        </p:txBody>
      </p:sp>
      <p:sp>
        <p:nvSpPr>
          <p:cNvPr id="5" name="Slide Number Placeholder 4"/>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25A15C9-26C3-4F26-BF16-EA931E8CA54C}" type="slidenum">
              <a:rPr kumimoji="0" lang="en-US" sz="1800" b="0" i="0" u="none" strike="noStrike" kern="1200" cap="none" spc="0" normalizeH="0" baseline="0" noProof="0" smtClean="0">
                <a:ln>
                  <a:noFill/>
                </a:ln>
                <a:solidFill>
                  <a:srgbClr val="00B050"/>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a:t>
            </a:fld>
            <a:endParaRPr kumimoji="0" lang="en-US" sz="1800" b="0" i="0" u="none" strike="noStrike" kern="1200" cap="none" spc="0" normalizeH="0" baseline="0" noProof="0" dirty="0">
              <a:ln>
                <a:noFill/>
              </a:ln>
              <a:solidFill>
                <a:srgbClr val="00B05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82581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Populations</a:t>
            </a:r>
            <a:endParaRPr lang="en-US" dirty="0"/>
          </a:p>
        </p:txBody>
      </p:sp>
      <p:sp>
        <p:nvSpPr>
          <p:cNvPr id="3" name="Content Placeholder 2"/>
          <p:cNvSpPr>
            <a:spLocks noGrp="1"/>
          </p:cNvSpPr>
          <p:nvPr>
            <p:ph idx="1"/>
          </p:nvPr>
        </p:nvSpPr>
        <p:spPr>
          <a:xfrm>
            <a:off x="3323493" y="443878"/>
            <a:ext cx="8563707" cy="5724224"/>
          </a:xfrm>
        </p:spPr>
        <p:txBody>
          <a:bodyPr>
            <a:normAutofit fontScale="77500" lnSpcReduction="20000"/>
          </a:bodyPr>
          <a:lstStyle/>
          <a:p>
            <a:r>
              <a:rPr lang="en-US" dirty="0" smtClean="0"/>
              <a:t>Individuals </a:t>
            </a:r>
            <a:r>
              <a:rPr lang="en-US" dirty="0"/>
              <a:t>with disabilities</a:t>
            </a:r>
          </a:p>
          <a:p>
            <a:r>
              <a:rPr lang="en-US" dirty="0"/>
              <a:t>Individuals from economically disadvantaged families, including low-income youth and adults</a:t>
            </a:r>
          </a:p>
          <a:p>
            <a:r>
              <a:rPr lang="en-US" dirty="0"/>
              <a:t>Individuals preparing for non-traditional fields</a:t>
            </a:r>
          </a:p>
          <a:p>
            <a:r>
              <a:rPr lang="en-US" dirty="0"/>
              <a:t>Single parents, including single pregnant women</a:t>
            </a:r>
          </a:p>
          <a:p>
            <a:r>
              <a:rPr lang="en-US" dirty="0"/>
              <a:t>Out-of-workforce individuals</a:t>
            </a:r>
          </a:p>
          <a:p>
            <a:r>
              <a:rPr lang="en-US" dirty="0"/>
              <a:t>English learners</a:t>
            </a:r>
          </a:p>
          <a:p>
            <a:r>
              <a:rPr lang="en-US" dirty="0">
                <a:solidFill>
                  <a:srgbClr val="00A353"/>
                </a:solidFill>
              </a:rPr>
              <a:t>(New for </a:t>
            </a:r>
            <a:r>
              <a:rPr lang="en-US" dirty="0" smtClean="0">
                <a:solidFill>
                  <a:srgbClr val="00A353"/>
                </a:solidFill>
              </a:rPr>
              <a:t>both) </a:t>
            </a:r>
            <a:r>
              <a:rPr lang="en-US" dirty="0">
                <a:solidFill>
                  <a:srgbClr val="00A353"/>
                </a:solidFill>
              </a:rPr>
              <a:t>Homeless individuals described in section 725 of the McKinney-Vento Homeless Assistance Act (42 U.S.C. 11434a)</a:t>
            </a:r>
          </a:p>
          <a:p>
            <a:r>
              <a:rPr lang="en-US" dirty="0">
                <a:solidFill>
                  <a:srgbClr val="00A353"/>
                </a:solidFill>
              </a:rPr>
              <a:t>(New for </a:t>
            </a:r>
            <a:r>
              <a:rPr lang="en-US" dirty="0" smtClean="0">
                <a:solidFill>
                  <a:srgbClr val="00A353"/>
                </a:solidFill>
              </a:rPr>
              <a:t>both) </a:t>
            </a:r>
            <a:r>
              <a:rPr lang="en-US" dirty="0">
                <a:solidFill>
                  <a:srgbClr val="00A353"/>
                </a:solidFill>
              </a:rPr>
              <a:t>Youth who are in, or have aged out of, the foster care system</a:t>
            </a:r>
          </a:p>
          <a:p>
            <a:r>
              <a:rPr lang="en-US" dirty="0">
                <a:solidFill>
                  <a:srgbClr val="00A353"/>
                </a:solidFill>
              </a:rPr>
              <a:t>(New for </a:t>
            </a:r>
            <a:r>
              <a:rPr lang="en-US" dirty="0" smtClean="0">
                <a:solidFill>
                  <a:srgbClr val="00A353"/>
                </a:solidFill>
              </a:rPr>
              <a:t>both) </a:t>
            </a:r>
            <a:r>
              <a:rPr lang="en-US" dirty="0">
                <a:solidFill>
                  <a:srgbClr val="00A353"/>
                </a:solidFill>
              </a:rPr>
              <a:t>Youth with a parent who –  </a:t>
            </a:r>
          </a:p>
          <a:p>
            <a:pPr lvl="1"/>
            <a:r>
              <a:rPr lang="en-US" dirty="0" smtClean="0">
                <a:solidFill>
                  <a:srgbClr val="00A353"/>
                </a:solidFill>
              </a:rPr>
              <a:t>i. Is </a:t>
            </a:r>
            <a:r>
              <a:rPr lang="en-US" dirty="0">
                <a:solidFill>
                  <a:srgbClr val="00A353"/>
                </a:solidFill>
              </a:rPr>
              <a:t>a member of the armed forces (as such term is defined in section 101(a)(4) of title 10, United States Code); and</a:t>
            </a:r>
          </a:p>
          <a:p>
            <a:pPr lvl="1"/>
            <a:r>
              <a:rPr lang="en-US" dirty="0" smtClean="0">
                <a:solidFill>
                  <a:srgbClr val="00A353"/>
                </a:solidFill>
              </a:rPr>
              <a:t>ii. Is </a:t>
            </a:r>
            <a:r>
              <a:rPr lang="en-US" dirty="0">
                <a:solidFill>
                  <a:srgbClr val="00A353"/>
                </a:solidFill>
              </a:rPr>
              <a:t>on active duty (as such term is defined in section 101(d)(1) of such title)</a:t>
            </a:r>
          </a:p>
          <a:p>
            <a:r>
              <a:rPr lang="en-US" dirty="0">
                <a:solidFill>
                  <a:srgbClr val="00A353"/>
                </a:solidFill>
              </a:rPr>
              <a:t>(New for </a:t>
            </a:r>
            <a:r>
              <a:rPr lang="en-US" dirty="0" smtClean="0">
                <a:solidFill>
                  <a:srgbClr val="00A353"/>
                </a:solidFill>
              </a:rPr>
              <a:t>PS) </a:t>
            </a:r>
            <a:r>
              <a:rPr lang="en-US" dirty="0">
                <a:solidFill>
                  <a:srgbClr val="00A353"/>
                </a:solidFill>
              </a:rPr>
              <a:t>Migrant </a:t>
            </a:r>
            <a:r>
              <a:rPr lang="en-US" dirty="0" smtClean="0">
                <a:solidFill>
                  <a:srgbClr val="00A353"/>
                </a:solidFill>
              </a:rPr>
              <a:t>students</a:t>
            </a:r>
          </a:p>
          <a:p>
            <a:pPr marL="0" indent="0">
              <a:buNone/>
            </a:pPr>
            <a:endParaRPr lang="en-US" sz="1000" dirty="0">
              <a:solidFill>
                <a:srgbClr val="00A353"/>
              </a:solidFill>
            </a:endParaRPr>
          </a:p>
          <a:p>
            <a:pPr marL="0" indent="0">
              <a:buNone/>
            </a:pPr>
            <a:r>
              <a:rPr lang="en-US" sz="2300" dirty="0" smtClean="0"/>
              <a:t>(For PS, youth includes students </a:t>
            </a:r>
            <a:r>
              <a:rPr lang="en-US" sz="2300" dirty="0"/>
              <a:t>not younger than 14 and not older than </a:t>
            </a:r>
            <a:r>
              <a:rPr lang="en-US" sz="2300" dirty="0" smtClean="0"/>
              <a:t>24)</a:t>
            </a:r>
            <a:endParaRPr lang="en-US" sz="2300" dirty="0"/>
          </a:p>
        </p:txBody>
      </p:sp>
      <p:sp>
        <p:nvSpPr>
          <p:cNvPr id="4" name="Slide Number Placeholder 3"/>
          <p:cNvSpPr>
            <a:spLocks noGrp="1"/>
          </p:cNvSpPr>
          <p:nvPr>
            <p:ph type="sldNum" sz="quarter" idx="12"/>
          </p:nvPr>
        </p:nvSpPr>
        <p:spPr/>
        <p:txBody>
          <a:bodyPr/>
          <a:lstStyle/>
          <a:p>
            <a:fld id="{C25A15C9-26C3-4F26-BF16-EA931E8CA54C}" type="slidenum">
              <a:rPr lang="en-US" smtClean="0"/>
              <a:pPr/>
              <a:t>13</a:t>
            </a:fld>
            <a:endParaRPr lang="en-US" dirty="0"/>
          </a:p>
        </p:txBody>
      </p:sp>
    </p:spTree>
    <p:extLst>
      <p:ext uri="{BB962C8B-B14F-4D97-AF65-F5344CB8AC3E}">
        <p14:creationId xmlns:p14="http://schemas.microsoft.com/office/powerpoint/2010/main" val="316520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Gaps</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Perkins V Legislation </a:t>
            </a:r>
          </a:p>
          <a:p>
            <a:r>
              <a:rPr lang="en-US" dirty="0" smtClean="0"/>
              <a:t>Both the state and consortia must annually prepare reports in which they “identify and quantify any disparities or gaps in performance” between categories of students (i.e., gender, race/ethnicity, special populations) and the performance of all CTE Concentrators (section 113(3)(c)(ii) [state] and section 113(4)(b)(ii) [local/consortium</a:t>
            </a:r>
            <a:r>
              <a:rPr lang="en-US" dirty="0"/>
              <a:t>]</a:t>
            </a:r>
            <a:r>
              <a:rPr lang="en-US" dirty="0" smtClean="0"/>
              <a:t>) </a:t>
            </a:r>
          </a:p>
        </p:txBody>
      </p:sp>
      <p:sp>
        <p:nvSpPr>
          <p:cNvPr id="4" name="Slide Number Placeholder 3"/>
          <p:cNvSpPr>
            <a:spLocks noGrp="1"/>
          </p:cNvSpPr>
          <p:nvPr>
            <p:ph type="sldNum" sz="quarter" idx="12"/>
          </p:nvPr>
        </p:nvSpPr>
        <p:spPr/>
        <p:txBody>
          <a:bodyPr/>
          <a:lstStyle/>
          <a:p>
            <a:fld id="{C25A15C9-26C3-4F26-BF16-EA931E8CA54C}" type="slidenum">
              <a:rPr lang="en-US" smtClean="0"/>
              <a:pPr/>
              <a:t>14</a:t>
            </a:fld>
            <a:endParaRPr lang="en-US" dirty="0"/>
          </a:p>
        </p:txBody>
      </p:sp>
    </p:spTree>
    <p:extLst>
      <p:ext uri="{BB962C8B-B14F-4D97-AF65-F5344CB8AC3E}">
        <p14:creationId xmlns:p14="http://schemas.microsoft.com/office/powerpoint/2010/main" val="2979943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Gaps</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Ongoing State Work</a:t>
            </a:r>
          </a:p>
          <a:p>
            <a:r>
              <a:rPr lang="en-US" dirty="0" smtClean="0"/>
              <a:t>Preparing guidelines and reports to assist with this work are ongoing</a:t>
            </a:r>
          </a:p>
          <a:p>
            <a:r>
              <a:rPr lang="en-US" dirty="0" smtClean="0"/>
              <a:t>Consortia already have received data to assist in looking at gaps in participation in programs.</a:t>
            </a:r>
          </a:p>
          <a:p>
            <a:r>
              <a:rPr lang="en-US" dirty="0" smtClean="0"/>
              <a:t>Some existing reports also include performance data that could inform you about existing gaps. </a:t>
            </a:r>
            <a:endParaRPr lang="en-US" dirty="0"/>
          </a:p>
        </p:txBody>
      </p:sp>
      <p:sp>
        <p:nvSpPr>
          <p:cNvPr id="4" name="Slide Number Placeholder 3"/>
          <p:cNvSpPr>
            <a:spLocks noGrp="1"/>
          </p:cNvSpPr>
          <p:nvPr>
            <p:ph type="sldNum" sz="quarter" idx="12"/>
          </p:nvPr>
        </p:nvSpPr>
        <p:spPr/>
        <p:txBody>
          <a:bodyPr/>
          <a:lstStyle/>
          <a:p>
            <a:fld id="{C25A15C9-26C3-4F26-BF16-EA931E8CA54C}" type="slidenum">
              <a:rPr lang="en-US" smtClean="0"/>
              <a:pPr/>
              <a:t>15</a:t>
            </a:fld>
            <a:endParaRPr lang="en-US" dirty="0"/>
          </a:p>
        </p:txBody>
      </p:sp>
    </p:spTree>
    <p:extLst>
      <p:ext uri="{BB962C8B-B14F-4D97-AF65-F5344CB8AC3E}">
        <p14:creationId xmlns:p14="http://schemas.microsoft.com/office/powerpoint/2010/main" val="513283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Sharing Private Data</a:t>
            </a:r>
            <a:endParaRPr lang="en-US" dirty="0"/>
          </a:p>
        </p:txBody>
      </p:sp>
      <p:sp>
        <p:nvSpPr>
          <p:cNvPr id="3" name="Content Placeholder 2"/>
          <p:cNvSpPr>
            <a:spLocks noGrp="1"/>
          </p:cNvSpPr>
          <p:nvPr>
            <p:ph idx="1"/>
          </p:nvPr>
        </p:nvSpPr>
        <p:spPr/>
        <p:txBody>
          <a:bodyPr/>
          <a:lstStyle/>
          <a:p>
            <a:pPr marL="0" indent="0">
              <a:buNone/>
            </a:pPr>
            <a:r>
              <a:rPr lang="en-US" b="1" dirty="0" smtClean="0"/>
              <a:t>Data Sharing </a:t>
            </a:r>
          </a:p>
          <a:p>
            <a:r>
              <a:rPr lang="en-US" dirty="0" smtClean="0"/>
              <a:t>What’s appropriate in sharing reports that contain private data</a:t>
            </a:r>
          </a:p>
          <a:p>
            <a:r>
              <a:rPr lang="en-US" dirty="0" smtClean="0"/>
              <a:t>State will be working on guidelines around data sharing</a:t>
            </a:r>
          </a:p>
          <a:p>
            <a:r>
              <a:rPr lang="en-US" dirty="0" smtClean="0"/>
              <a:t>If you have local data sharing agreements or strategies in place that would help inform our guidelines, please send those to us or to Jeralyn.</a:t>
            </a:r>
            <a:endParaRPr lang="en-US" dirty="0"/>
          </a:p>
        </p:txBody>
      </p:sp>
      <p:sp>
        <p:nvSpPr>
          <p:cNvPr id="4" name="Slide Number Placeholder 3"/>
          <p:cNvSpPr>
            <a:spLocks noGrp="1"/>
          </p:cNvSpPr>
          <p:nvPr>
            <p:ph type="sldNum" sz="quarter" idx="12"/>
          </p:nvPr>
        </p:nvSpPr>
        <p:spPr/>
        <p:txBody>
          <a:bodyPr/>
          <a:lstStyle/>
          <a:p>
            <a:fld id="{C25A15C9-26C3-4F26-BF16-EA931E8CA54C}" type="slidenum">
              <a:rPr lang="en-US" smtClean="0"/>
              <a:pPr/>
              <a:t>16</a:t>
            </a:fld>
            <a:endParaRPr lang="en-US" dirty="0"/>
          </a:p>
        </p:txBody>
      </p:sp>
    </p:spTree>
    <p:extLst>
      <p:ext uri="{BB962C8B-B14F-4D97-AF65-F5344CB8AC3E}">
        <p14:creationId xmlns:p14="http://schemas.microsoft.com/office/powerpoint/2010/main" val="37287660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61244" y="637309"/>
            <a:ext cx="2510544" cy="1828800"/>
          </a:xfrm>
        </p:spPr>
        <p:txBody>
          <a:bodyPr/>
          <a:lstStyle/>
          <a:p>
            <a:r>
              <a:rPr lang="en-US" dirty="0"/>
              <a:t>Resources and Links</a:t>
            </a:r>
          </a:p>
        </p:txBody>
      </p:sp>
      <p:sp>
        <p:nvSpPr>
          <p:cNvPr id="9" name="Content Placeholder 8"/>
          <p:cNvSpPr>
            <a:spLocks noGrp="1"/>
          </p:cNvSpPr>
          <p:nvPr>
            <p:ph idx="1"/>
          </p:nvPr>
        </p:nvSpPr>
        <p:spPr>
          <a:xfrm>
            <a:off x="3341511" y="485775"/>
            <a:ext cx="8489245" cy="5600700"/>
          </a:xfrm>
        </p:spPr>
        <p:txBody>
          <a:bodyPr>
            <a:normAutofit fontScale="92500" lnSpcReduction="10000"/>
          </a:bodyPr>
          <a:lstStyle/>
          <a:p>
            <a:r>
              <a:rPr lang="en-US" dirty="0" smtClean="0">
                <a:solidFill>
                  <a:srgbClr val="003C66"/>
                </a:solidFill>
              </a:rPr>
              <a:t>Consortium Resources: </a:t>
            </a:r>
            <a:r>
              <a:rPr lang="en-US" dirty="0" smtClean="0">
                <a:hlinkClick r:id="rId3"/>
              </a:rPr>
              <a:t>https</a:t>
            </a:r>
            <a:r>
              <a:rPr lang="en-US" dirty="0">
                <a:hlinkClick r:id="rId3"/>
              </a:rPr>
              <a:t>://minnstate.edu/system/cte/consortium_resources/index.html</a:t>
            </a:r>
            <a:endParaRPr lang="en-US" dirty="0"/>
          </a:p>
          <a:p>
            <a:r>
              <a:rPr lang="en-US" dirty="0" smtClean="0">
                <a:solidFill>
                  <a:srgbClr val="003C66"/>
                </a:solidFill>
              </a:rPr>
              <a:t>Consortium </a:t>
            </a:r>
            <a:r>
              <a:rPr lang="en-US" dirty="0">
                <a:solidFill>
                  <a:srgbClr val="003C66"/>
                </a:solidFill>
              </a:rPr>
              <a:t>Levels of Performance </a:t>
            </a:r>
            <a:r>
              <a:rPr lang="en-US" dirty="0" smtClean="0">
                <a:solidFill>
                  <a:srgbClr val="003C66"/>
                </a:solidFill>
              </a:rPr>
              <a:t>(in </a:t>
            </a:r>
            <a:r>
              <a:rPr lang="en-US" dirty="0">
                <a:solidFill>
                  <a:srgbClr val="003C66"/>
                </a:solidFill>
              </a:rPr>
              <a:t>consortium folder): </a:t>
            </a:r>
            <a:r>
              <a:rPr lang="en-US" dirty="0">
                <a:hlinkClick r:id="rId4"/>
              </a:rPr>
              <a:t>https://</a:t>
            </a:r>
            <a:r>
              <a:rPr lang="en-US" dirty="0" smtClean="0">
                <a:hlinkClick r:id="rId4"/>
              </a:rPr>
              <a:t>minnstate.edu/system/cte/perkins-consortia.html</a:t>
            </a:r>
            <a:endParaRPr lang="en-US" dirty="0" smtClean="0"/>
          </a:p>
          <a:p>
            <a:r>
              <a:rPr lang="en-US" dirty="0" smtClean="0"/>
              <a:t>Four-Year State </a:t>
            </a:r>
            <a:r>
              <a:rPr lang="en-US" dirty="0"/>
              <a:t>Plan: </a:t>
            </a:r>
            <a:r>
              <a:rPr lang="en-US" dirty="0">
                <a:hlinkClick r:id="rId5"/>
              </a:rPr>
              <a:t>https://</a:t>
            </a:r>
            <a:r>
              <a:rPr lang="en-US" dirty="0" smtClean="0">
                <a:hlinkClick r:id="rId5"/>
              </a:rPr>
              <a:t>minnstate.edu/system/cte/Strengthening-CTE/index.html</a:t>
            </a:r>
            <a:endParaRPr lang="en-US" dirty="0" smtClean="0"/>
          </a:p>
          <a:p>
            <a:r>
              <a:rPr lang="en-US" dirty="0" smtClean="0"/>
              <a:t>Secondary </a:t>
            </a:r>
            <a:r>
              <a:rPr lang="en-US" dirty="0"/>
              <a:t>Reporting: </a:t>
            </a:r>
            <a:r>
              <a:rPr lang="en-US" dirty="0">
                <a:solidFill>
                  <a:srgbClr val="FF0000"/>
                </a:solidFill>
                <a:hlinkClick r:id="rId6"/>
              </a:rPr>
              <a:t>https://education.mn.gov/MDE/dse/cte/data</a:t>
            </a:r>
            <a:r>
              <a:rPr lang="en-US" dirty="0" smtClean="0">
                <a:solidFill>
                  <a:srgbClr val="FF0000"/>
                </a:solidFill>
                <a:hlinkClick r:id="rId6"/>
              </a:rPr>
              <a:t>/</a:t>
            </a:r>
            <a:endParaRPr lang="en-US" dirty="0" smtClean="0">
              <a:solidFill>
                <a:srgbClr val="FF0000"/>
              </a:solidFill>
            </a:endParaRPr>
          </a:p>
          <a:p>
            <a:r>
              <a:rPr lang="en-US" dirty="0" smtClean="0">
                <a:solidFill>
                  <a:srgbClr val="003C66"/>
                </a:solidFill>
              </a:rPr>
              <a:t>Postsecondary </a:t>
            </a:r>
            <a:r>
              <a:rPr lang="en-US" dirty="0">
                <a:solidFill>
                  <a:srgbClr val="003C66"/>
                </a:solidFill>
              </a:rPr>
              <a:t>Reporting </a:t>
            </a:r>
            <a:r>
              <a:rPr lang="en-US" kern="1200" dirty="0">
                <a:solidFill>
                  <a:srgbClr val="003C66"/>
                </a:solidFill>
                <a:latin typeface="Calibri" panose="020F0502020204030204" pitchFamily="34" charset="0"/>
                <a:ea typeface="+mn-ea"/>
                <a:cs typeface="+mn-cs"/>
              </a:rPr>
              <a:t>(go to </a:t>
            </a:r>
            <a:r>
              <a:rPr lang="en-US" dirty="0">
                <a:solidFill>
                  <a:srgbClr val="003C66"/>
                </a:solidFill>
                <a:latin typeface="Calibri" panose="020F0502020204030204" pitchFamily="34" charset="0"/>
              </a:rPr>
              <a:t>Power BI and </a:t>
            </a:r>
            <a:r>
              <a:rPr lang="en-US" dirty="0" smtClean="0">
                <a:solidFill>
                  <a:srgbClr val="003C66"/>
                </a:solidFill>
                <a:latin typeface="Calibri" panose="020F0502020204030204" pitchFamily="34" charset="0"/>
              </a:rPr>
              <a:t>the </a:t>
            </a:r>
            <a:r>
              <a:rPr lang="en-US" dirty="0">
                <a:solidFill>
                  <a:srgbClr val="003C66"/>
                </a:solidFill>
                <a:latin typeface="Calibri" panose="020F0502020204030204" pitchFamily="34" charset="0"/>
              </a:rPr>
              <a:t>‘Perkins V Reporting’ app</a:t>
            </a:r>
            <a:r>
              <a:rPr lang="en-US" dirty="0" smtClean="0">
                <a:solidFill>
                  <a:srgbClr val="003C66"/>
                </a:solidFill>
                <a:latin typeface="Calibri" panose="020F0502020204030204" pitchFamily="34" charset="0"/>
              </a:rPr>
              <a:t>)</a:t>
            </a:r>
            <a:r>
              <a:rPr lang="en-US" dirty="0" smtClean="0">
                <a:solidFill>
                  <a:srgbClr val="003C66"/>
                </a:solidFill>
              </a:rPr>
              <a:t>: </a:t>
            </a:r>
            <a:r>
              <a:rPr lang="en-US" kern="1200" dirty="0">
                <a:solidFill>
                  <a:srgbClr val="0C2340"/>
                </a:solidFill>
                <a:effectLst/>
                <a:latin typeface="Calibri" panose="020F0502020204030204" pitchFamily="34" charset="0"/>
                <a:ea typeface="+mn-ea"/>
                <a:cs typeface="+mn-cs"/>
                <a:hlinkClick r:id="rId7"/>
              </a:rPr>
              <a:t>http://portal.office.com/</a:t>
            </a:r>
            <a:endParaRPr lang="en-US" dirty="0"/>
          </a:p>
          <a:p>
            <a:r>
              <a:rPr lang="en-US" dirty="0" smtClean="0">
                <a:solidFill>
                  <a:srgbClr val="003C66"/>
                </a:solidFill>
              </a:rPr>
              <a:t>Professional </a:t>
            </a:r>
            <a:r>
              <a:rPr lang="en-US" dirty="0">
                <a:solidFill>
                  <a:srgbClr val="003C66"/>
                </a:solidFill>
              </a:rPr>
              <a:t>Development/Monthly webinars: </a:t>
            </a:r>
            <a:r>
              <a:rPr lang="en-US" dirty="0">
                <a:hlinkClick r:id="rId8"/>
              </a:rPr>
              <a:t>https://minnstate.edu/system/cte/professionaldevelopment/monthly-webinars.html</a:t>
            </a:r>
            <a:endParaRPr lang="en-US" dirty="0"/>
          </a:p>
        </p:txBody>
      </p:sp>
      <p:sp>
        <p:nvSpPr>
          <p:cNvPr id="7" name="Slide Number Placeholder 6"/>
          <p:cNvSpPr>
            <a:spLocks noGrp="1"/>
          </p:cNvSpPr>
          <p:nvPr>
            <p:ph type="sldNum" sz="quarter" idx="12"/>
          </p:nvPr>
        </p:nvSpPr>
        <p:spPr/>
        <p:txBody>
          <a:bodyPr/>
          <a:lstStyle/>
          <a:p>
            <a:fld id="{C25A15C9-26C3-4F26-BF16-EA931E8CA54C}" type="slidenum">
              <a:rPr lang="en-US" smtClean="0"/>
              <a:pPr/>
              <a:t>17</a:t>
            </a:fld>
            <a:endParaRPr lang="en-US" dirty="0"/>
          </a:p>
        </p:txBody>
      </p:sp>
    </p:spTree>
    <p:extLst>
      <p:ext uri="{BB962C8B-B14F-4D97-AF65-F5344CB8AC3E}">
        <p14:creationId xmlns:p14="http://schemas.microsoft.com/office/powerpoint/2010/main" val="1656934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E57D72C0-2B8C-5648-996A-8F860FA8D216}"/>
              </a:ext>
            </a:extLst>
          </p:cNvPr>
          <p:cNvSpPr>
            <a:spLocks noGrp="1"/>
          </p:cNvSpPr>
          <p:nvPr>
            <p:ph type="body" sz="quarter" idx="4294967295"/>
          </p:nvPr>
        </p:nvSpPr>
        <p:spPr>
          <a:xfrm>
            <a:off x="3650117" y="1446530"/>
            <a:ext cx="3930650" cy="2022475"/>
          </a:xfrm>
        </p:spPr>
        <p:txBody>
          <a:bodyPr>
            <a:normAutofit fontScale="92500" lnSpcReduction="20000"/>
          </a:bodyPr>
          <a:lstStyle/>
          <a:p>
            <a:pPr marL="0" indent="0">
              <a:buNone/>
            </a:pPr>
            <a:r>
              <a:rPr lang="en-US" sz="2000" b="1" dirty="0"/>
              <a:t>Kari-Ann Ediger</a:t>
            </a:r>
            <a:endParaRPr lang="en-US" sz="2000" b="1" dirty="0">
              <a:solidFill>
                <a:schemeClr val="tx1"/>
              </a:solidFill>
            </a:endParaRPr>
          </a:p>
          <a:p>
            <a:pPr marL="0" indent="0">
              <a:buNone/>
            </a:pPr>
            <a:r>
              <a:rPr lang="en-US" sz="2000" dirty="0"/>
              <a:t>Secondary</a:t>
            </a:r>
          </a:p>
          <a:p>
            <a:pPr marL="0" indent="0">
              <a:buNone/>
            </a:pPr>
            <a:r>
              <a:rPr lang="en-US" sz="2000" dirty="0"/>
              <a:t>Results Measurement Specialist</a:t>
            </a:r>
            <a:endParaRPr lang="en-US" sz="2000" b="0" dirty="0">
              <a:solidFill>
                <a:schemeClr val="tx1"/>
              </a:solidFill>
            </a:endParaRPr>
          </a:p>
          <a:p>
            <a:pPr marL="0" indent="0">
              <a:buNone/>
            </a:pPr>
            <a:r>
              <a:rPr lang="en-US" sz="2000" dirty="0"/>
              <a:t>Minnesota Department of Education</a:t>
            </a:r>
            <a:endParaRPr lang="en-US" sz="2000" b="0" dirty="0">
              <a:solidFill>
                <a:schemeClr val="tx1"/>
              </a:solidFill>
            </a:endParaRPr>
          </a:p>
          <a:p>
            <a:pPr marL="0" indent="0">
              <a:buNone/>
            </a:pPr>
            <a:r>
              <a:rPr lang="en-US" sz="2000" dirty="0">
                <a:hlinkClick r:id="rId3"/>
              </a:rPr>
              <a:t>Kari-Ann.Ediger@state.mn.us</a:t>
            </a:r>
            <a:endParaRPr lang="en-US" sz="2000" b="0" dirty="0">
              <a:solidFill>
                <a:schemeClr val="tx1"/>
              </a:solidFill>
            </a:endParaRPr>
          </a:p>
          <a:p>
            <a:pPr marL="0" indent="0">
              <a:buNone/>
            </a:pPr>
            <a:r>
              <a:rPr lang="en-US" sz="2000" dirty="0"/>
              <a:t>(651) 582-8269</a:t>
            </a:r>
            <a:endParaRPr lang="en-US" sz="2000" b="0" dirty="0">
              <a:solidFill>
                <a:schemeClr val="tx1"/>
              </a:solidFill>
            </a:endParaRPr>
          </a:p>
        </p:txBody>
      </p:sp>
      <p:sp>
        <p:nvSpPr>
          <p:cNvPr id="7" name="Text Placeholder 4">
            <a:extLst>
              <a:ext uri="{FF2B5EF4-FFF2-40B4-BE49-F238E27FC236}">
                <a16:creationId xmlns:a16="http://schemas.microsoft.com/office/drawing/2014/main" id="{786BFF77-D369-0246-8DA7-00E115DC7DC4}"/>
              </a:ext>
            </a:extLst>
          </p:cNvPr>
          <p:cNvSpPr txBox="1">
            <a:spLocks/>
          </p:cNvSpPr>
          <p:nvPr/>
        </p:nvSpPr>
        <p:spPr>
          <a:xfrm>
            <a:off x="7816142" y="1446530"/>
            <a:ext cx="3930968" cy="2021685"/>
          </a:xfrm>
          <a:prstGeom prst="rect">
            <a:avLst/>
          </a:prstGeom>
        </p:spPr>
        <p:txBody>
          <a:bodyPr vert="horz" lIns="91440" tIns="45720" rIns="91440" bIns="45720" rtlCol="0">
            <a:normAutofit fontScale="92500" lnSpcReduction="20000"/>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rgbClr val="009F4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solidFill>
                  <a:schemeClr val="tx1"/>
                </a:solidFill>
              </a:rPr>
              <a:t>Katie Vaccari</a:t>
            </a:r>
          </a:p>
          <a:p>
            <a:r>
              <a:rPr lang="en-US" sz="2000" b="0" dirty="0">
                <a:solidFill>
                  <a:schemeClr val="tx1"/>
                </a:solidFill>
              </a:rPr>
              <a:t>Postsecondary</a:t>
            </a:r>
          </a:p>
          <a:p>
            <a:r>
              <a:rPr lang="en-US" sz="2000" b="0" dirty="0">
                <a:solidFill>
                  <a:schemeClr val="tx1"/>
                </a:solidFill>
              </a:rPr>
              <a:t>Senior Research Associate</a:t>
            </a:r>
          </a:p>
          <a:p>
            <a:r>
              <a:rPr lang="en-US" sz="2000" b="0" dirty="0">
                <a:solidFill>
                  <a:schemeClr val="tx1"/>
                </a:solidFill>
              </a:rPr>
              <a:t>Minnesota State </a:t>
            </a:r>
          </a:p>
          <a:p>
            <a:r>
              <a:rPr lang="en-US" sz="2000" b="0" dirty="0">
                <a:solidFill>
                  <a:schemeClr val="tx1"/>
                </a:solidFill>
                <a:hlinkClick r:id="rId4"/>
              </a:rPr>
              <a:t>Katie.Vaccari@minnstate.edu</a:t>
            </a:r>
            <a:r>
              <a:rPr lang="en-US" sz="2000" b="0" dirty="0">
                <a:solidFill>
                  <a:schemeClr val="tx1"/>
                </a:solidFill>
              </a:rPr>
              <a:t>	</a:t>
            </a:r>
          </a:p>
          <a:p>
            <a:r>
              <a:rPr lang="en-US" sz="2000" b="0" dirty="0">
                <a:solidFill>
                  <a:schemeClr val="tx1"/>
                </a:solidFill>
              </a:rPr>
              <a:t>(651) 201-1718</a:t>
            </a:r>
          </a:p>
          <a:p>
            <a:endParaRPr lang="en-US" sz="2000" b="0" dirty="0">
              <a:solidFill>
                <a:schemeClr val="tx1"/>
              </a:solidFill>
            </a:endParaRPr>
          </a:p>
        </p:txBody>
      </p:sp>
      <p:sp>
        <p:nvSpPr>
          <p:cNvPr id="4" name="Content Placeholder 3">
            <a:extLst>
              <a:ext uri="{FF2B5EF4-FFF2-40B4-BE49-F238E27FC236}">
                <a16:creationId xmlns:a16="http://schemas.microsoft.com/office/drawing/2014/main" id="{4238D75D-7236-9D49-9571-8D796E749373}"/>
              </a:ext>
            </a:extLst>
          </p:cNvPr>
          <p:cNvSpPr>
            <a:spLocks noGrp="1"/>
          </p:cNvSpPr>
          <p:nvPr>
            <p:ph sz="quarter" idx="12"/>
          </p:nvPr>
        </p:nvSpPr>
        <p:spPr>
          <a:xfrm>
            <a:off x="3526971" y="651164"/>
            <a:ext cx="8096993" cy="903316"/>
          </a:xfrm>
        </p:spPr>
        <p:txBody>
          <a:bodyPr/>
          <a:lstStyle/>
          <a:p>
            <a:r>
              <a:rPr lang="en-US" dirty="0">
                <a:solidFill>
                  <a:srgbClr val="003C66"/>
                </a:solidFill>
              </a:rPr>
              <a:t>Questions</a:t>
            </a:r>
            <a:r>
              <a:rPr lang="en-US" dirty="0"/>
              <a:t>? Thank You.</a:t>
            </a:r>
          </a:p>
        </p:txBody>
      </p:sp>
      <p:sp>
        <p:nvSpPr>
          <p:cNvPr id="3" name="Title 2" hidden="1">
            <a:extLst>
              <a:ext uri="{FF2B5EF4-FFF2-40B4-BE49-F238E27FC236}">
                <a16:creationId xmlns:a16="http://schemas.microsoft.com/office/drawing/2014/main" id="{AEC30CBD-E021-4244-8D84-E5C0E359746C}"/>
              </a:ext>
            </a:extLst>
          </p:cNvPr>
          <p:cNvSpPr>
            <a:spLocks noGrp="1"/>
          </p:cNvSpPr>
          <p:nvPr>
            <p:ph type="title"/>
          </p:nvPr>
        </p:nvSpPr>
        <p:spPr/>
        <p:txBody>
          <a:bodyPr/>
          <a:lstStyle/>
          <a:p>
            <a:r>
              <a:rPr lang="en-US" dirty="0"/>
              <a:t>Thank you</a:t>
            </a:r>
          </a:p>
        </p:txBody>
      </p:sp>
      <p:sp>
        <p:nvSpPr>
          <p:cNvPr id="2" name="TextBox 1"/>
          <p:cNvSpPr txBox="1"/>
          <p:nvPr/>
        </p:nvSpPr>
        <p:spPr>
          <a:xfrm>
            <a:off x="3444753" y="6183086"/>
            <a:ext cx="4707740" cy="553998"/>
          </a:xfrm>
          <a:prstGeom prst="rect">
            <a:avLst/>
          </a:prstGeom>
          <a:noFill/>
        </p:spPr>
        <p:txBody>
          <a:bodyPr wrap="square" rtlCol="0">
            <a:spAutoFit/>
          </a:bodyPr>
          <a:lstStyle/>
          <a:p>
            <a:pPr algn="ctr"/>
            <a:r>
              <a:rPr lang="en-US" sz="3000" b="1" dirty="0">
                <a:solidFill>
                  <a:srgbClr val="003C66"/>
                </a:solidFill>
              </a:rPr>
              <a:t>MinnState.edu/System/CTE</a:t>
            </a:r>
          </a:p>
        </p:txBody>
      </p:sp>
    </p:spTree>
    <p:extLst>
      <p:ext uri="{BB962C8B-B14F-4D97-AF65-F5344CB8AC3E}">
        <p14:creationId xmlns:p14="http://schemas.microsoft.com/office/powerpoint/2010/main" val="2929353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A004B-F909-4E76-92AB-E243C6C55BCD}"/>
              </a:ext>
            </a:extLst>
          </p:cNvPr>
          <p:cNvSpPr>
            <a:spLocks noGrp="1"/>
          </p:cNvSpPr>
          <p:nvPr>
            <p:ph type="title"/>
          </p:nvPr>
        </p:nvSpPr>
        <p:spPr>
          <a:xfrm>
            <a:off x="361244" y="637309"/>
            <a:ext cx="2424819" cy="2263054"/>
          </a:xfrm>
        </p:spPr>
        <p:txBody>
          <a:bodyPr>
            <a:normAutofit/>
          </a:bodyPr>
          <a:lstStyle/>
          <a:p>
            <a:pPr algn="ctr"/>
            <a:r>
              <a:rPr lang="en-US" sz="4400" dirty="0">
                <a:solidFill>
                  <a:schemeClr val="bg1"/>
                </a:solidFill>
              </a:rPr>
              <a:t>Agenda</a:t>
            </a:r>
          </a:p>
        </p:txBody>
      </p:sp>
      <p:sp>
        <p:nvSpPr>
          <p:cNvPr id="5" name="Content Placeholder 4">
            <a:extLst>
              <a:ext uri="{FF2B5EF4-FFF2-40B4-BE49-F238E27FC236}">
                <a16:creationId xmlns:a16="http://schemas.microsoft.com/office/drawing/2014/main" id="{E045977D-8D36-426C-9E8A-348AE40C2776}"/>
              </a:ext>
            </a:extLst>
          </p:cNvPr>
          <p:cNvSpPr>
            <a:spLocks noGrp="1"/>
          </p:cNvSpPr>
          <p:nvPr>
            <p:ph sz="half" idx="1"/>
          </p:nvPr>
        </p:nvSpPr>
        <p:spPr>
          <a:xfrm>
            <a:off x="3311234" y="637308"/>
            <a:ext cx="8519521" cy="4934817"/>
          </a:xfrm>
        </p:spPr>
        <p:txBody>
          <a:bodyPr>
            <a:normAutofit/>
          </a:bodyPr>
          <a:lstStyle/>
          <a:p>
            <a:r>
              <a:rPr lang="en-US" dirty="0"/>
              <a:t>Overview of definitions, core </a:t>
            </a:r>
            <a:r>
              <a:rPr lang="en-US" dirty="0" smtClean="0"/>
              <a:t>indicators, reporting </a:t>
            </a:r>
            <a:r>
              <a:rPr lang="en-US" dirty="0"/>
              <a:t>timeframes, and timelines related to secondary and postsecondary </a:t>
            </a:r>
            <a:r>
              <a:rPr lang="en-US" dirty="0" smtClean="0"/>
              <a:t>accountability</a:t>
            </a:r>
            <a:endParaRPr lang="en-US" dirty="0"/>
          </a:p>
          <a:p>
            <a:r>
              <a:rPr lang="en-US" dirty="0"/>
              <a:t>Discuss where to find state and local performance levels and </a:t>
            </a:r>
            <a:r>
              <a:rPr lang="en-US" dirty="0" smtClean="0"/>
              <a:t>future opportunity </a:t>
            </a:r>
            <a:r>
              <a:rPr lang="en-US" dirty="0"/>
              <a:t>for input on local performance </a:t>
            </a:r>
            <a:r>
              <a:rPr lang="en-US" dirty="0" smtClean="0"/>
              <a:t>levels</a:t>
            </a:r>
            <a:endParaRPr lang="en-US" dirty="0"/>
          </a:p>
          <a:p>
            <a:r>
              <a:rPr lang="en-US" dirty="0" smtClean="0"/>
              <a:t>Performance gaps</a:t>
            </a:r>
          </a:p>
          <a:p>
            <a:r>
              <a:rPr lang="en-US" dirty="0" smtClean="0"/>
              <a:t>Brief discussion around data sharing/data privacy and any local strategies in place for doing this?</a:t>
            </a:r>
            <a:endParaRPr lang="en-US" dirty="0"/>
          </a:p>
          <a:p>
            <a:r>
              <a:rPr lang="en-US" dirty="0"/>
              <a:t>Questions. Maybe answers. </a:t>
            </a:r>
          </a:p>
          <a:p>
            <a:endParaRPr lang="en-US" dirty="0"/>
          </a:p>
        </p:txBody>
      </p:sp>
      <p:sp>
        <p:nvSpPr>
          <p:cNvPr id="4" name="Slide Number Placeholder 3">
            <a:extLst>
              <a:ext uri="{FF2B5EF4-FFF2-40B4-BE49-F238E27FC236}">
                <a16:creationId xmlns:a16="http://schemas.microsoft.com/office/drawing/2014/main" id="{82298322-693C-4F57-8D8F-B1517B436DC0}"/>
              </a:ext>
            </a:extLst>
          </p:cNvPr>
          <p:cNvSpPr>
            <a:spLocks noGrp="1"/>
          </p:cNvSpPr>
          <p:nvPr>
            <p:ph type="sldNum" sz="quarter" idx="12"/>
          </p:nvPr>
        </p:nvSpPr>
        <p:spPr/>
        <p:txBody>
          <a:bodyPr/>
          <a:lstStyle/>
          <a:p>
            <a:fld id="{C25A15C9-26C3-4F26-BF16-EA931E8CA54C}" type="slidenum">
              <a:rPr lang="en-US" smtClean="0"/>
              <a:pPr/>
              <a:t>2</a:t>
            </a:fld>
            <a:endParaRPr lang="en-US" dirty="0"/>
          </a:p>
        </p:txBody>
      </p:sp>
    </p:spTree>
    <p:extLst>
      <p:ext uri="{BB962C8B-B14F-4D97-AF65-F5344CB8AC3E}">
        <p14:creationId xmlns:p14="http://schemas.microsoft.com/office/powerpoint/2010/main" val="345721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A004B-F909-4E76-92AB-E243C6C55BCD}"/>
              </a:ext>
            </a:extLst>
          </p:cNvPr>
          <p:cNvSpPr>
            <a:spLocks noGrp="1"/>
          </p:cNvSpPr>
          <p:nvPr>
            <p:ph type="title"/>
          </p:nvPr>
        </p:nvSpPr>
        <p:spPr>
          <a:xfrm>
            <a:off x="361244" y="669932"/>
            <a:ext cx="2603182" cy="2944091"/>
          </a:xfrm>
        </p:spPr>
        <p:txBody>
          <a:bodyPr>
            <a:noAutofit/>
          </a:bodyPr>
          <a:lstStyle/>
          <a:p>
            <a:r>
              <a:rPr lang="en-US" dirty="0">
                <a:solidFill>
                  <a:schemeClr val="bg1"/>
                </a:solidFill>
              </a:rPr>
              <a:t>Secondary </a:t>
            </a:r>
            <a:r>
              <a:rPr lang="en-US" dirty="0" smtClean="0">
                <a:solidFill>
                  <a:schemeClr val="bg1"/>
                </a:solidFill>
              </a:rPr>
              <a:t/>
            </a:r>
            <a:br>
              <a:rPr lang="en-US" dirty="0" smtClean="0">
                <a:solidFill>
                  <a:schemeClr val="bg1"/>
                </a:solidFill>
              </a:rPr>
            </a:br>
            <a:r>
              <a:rPr lang="en-US" dirty="0" smtClean="0">
                <a:solidFill>
                  <a:schemeClr val="bg1"/>
                </a:solidFill>
              </a:rPr>
              <a:t>Participant </a:t>
            </a:r>
            <a:r>
              <a:rPr lang="en-US" dirty="0">
                <a:solidFill>
                  <a:schemeClr val="bg1"/>
                </a:solidFill>
              </a:rPr>
              <a:t>and Concentrator Definitions</a:t>
            </a:r>
          </a:p>
        </p:txBody>
      </p:sp>
      <p:sp>
        <p:nvSpPr>
          <p:cNvPr id="5" name="Content Placeholder 4">
            <a:extLst>
              <a:ext uri="{FF2B5EF4-FFF2-40B4-BE49-F238E27FC236}">
                <a16:creationId xmlns:a16="http://schemas.microsoft.com/office/drawing/2014/main" id="{E045977D-8D36-426C-9E8A-348AE40C2776}"/>
              </a:ext>
            </a:extLst>
          </p:cNvPr>
          <p:cNvSpPr>
            <a:spLocks noGrp="1"/>
          </p:cNvSpPr>
          <p:nvPr>
            <p:ph sz="half" idx="1"/>
          </p:nvPr>
        </p:nvSpPr>
        <p:spPr>
          <a:xfrm>
            <a:off x="3311234" y="637308"/>
            <a:ext cx="8519521" cy="5134841"/>
          </a:xfrm>
        </p:spPr>
        <p:txBody>
          <a:bodyPr>
            <a:normAutofit/>
          </a:bodyPr>
          <a:lstStyle/>
          <a:p>
            <a:pPr marL="0" indent="0" algn="l" rtl="0" eaLnBrk="1" latinLnBrk="0" hangingPunct="1">
              <a:spcBef>
                <a:spcPts val="0"/>
              </a:spcBef>
              <a:spcAft>
                <a:spcPts val="0"/>
              </a:spcAft>
              <a:buNone/>
            </a:pPr>
            <a:r>
              <a:rPr lang="en-US" sz="3200" b="1" kern="1200" dirty="0">
                <a:solidFill>
                  <a:schemeClr val="tx2"/>
                </a:solidFill>
                <a:effectLst/>
                <a:latin typeface="Calibri" panose="020F0502020204030204" pitchFamily="34" charset="0"/>
                <a:ea typeface="+mn-ea"/>
                <a:cs typeface="+mn-cs"/>
              </a:rPr>
              <a:t>Participant</a:t>
            </a:r>
            <a:r>
              <a:rPr lang="en-US" sz="3200" b="1" kern="1200" dirty="0">
                <a:effectLst/>
                <a:latin typeface="Calibri" panose="020F0502020204030204" pitchFamily="34" charset="0"/>
                <a:ea typeface="+mn-ea"/>
                <a:cs typeface="+mn-cs"/>
              </a:rPr>
              <a:t> </a:t>
            </a:r>
          </a:p>
          <a:p>
            <a:pPr algn="l" rtl="0" eaLnBrk="1" latinLnBrk="0" hangingPunct="1">
              <a:spcBef>
                <a:spcPts val="0"/>
              </a:spcBef>
              <a:spcAft>
                <a:spcPts val="0"/>
              </a:spcAft>
            </a:pPr>
            <a:r>
              <a:rPr lang="en-US" sz="3200" kern="1200" dirty="0">
                <a:effectLst/>
                <a:latin typeface="Calibri" panose="020F0502020204030204" pitchFamily="34" charset="0"/>
                <a:ea typeface="+mn-ea"/>
                <a:cs typeface="+mn-cs"/>
              </a:rPr>
              <a:t>Successful completion of </a:t>
            </a:r>
            <a:r>
              <a:rPr lang="en-US" sz="3200" b="1" u="sng" kern="1200" dirty="0">
                <a:effectLst/>
                <a:latin typeface="Calibri" panose="020F0502020204030204" pitchFamily="34" charset="0"/>
                <a:ea typeface="+mn-ea"/>
                <a:cs typeface="+mn-cs"/>
              </a:rPr>
              <a:t>one or more courses </a:t>
            </a:r>
            <a:r>
              <a:rPr lang="en-US" sz="3200" kern="1200" dirty="0">
                <a:effectLst/>
                <a:latin typeface="Calibri" panose="020F0502020204030204" pitchFamily="34" charset="0"/>
                <a:ea typeface="+mn-ea"/>
                <a:cs typeface="+mn-cs"/>
              </a:rPr>
              <a:t>which are part of a state-approved CTE program</a:t>
            </a:r>
          </a:p>
          <a:p>
            <a:pPr marL="0" indent="0" algn="l" rtl="0" eaLnBrk="1" latinLnBrk="0" hangingPunct="1">
              <a:spcBef>
                <a:spcPts val="0"/>
              </a:spcBef>
              <a:spcAft>
                <a:spcPts val="0"/>
              </a:spcAft>
              <a:buNone/>
            </a:pPr>
            <a:endParaRPr lang="en-US" sz="3200" kern="1200" dirty="0">
              <a:latin typeface="Calibri" panose="020F0502020204030204" pitchFamily="34" charset="0"/>
              <a:ea typeface="+mn-ea"/>
              <a:cs typeface="+mn-cs"/>
            </a:endParaRPr>
          </a:p>
          <a:p>
            <a:pPr marL="0" indent="0" algn="l" rtl="0" eaLnBrk="1" latinLnBrk="0" hangingPunct="1">
              <a:spcBef>
                <a:spcPts val="0"/>
              </a:spcBef>
              <a:spcAft>
                <a:spcPts val="0"/>
              </a:spcAft>
              <a:buNone/>
            </a:pPr>
            <a:r>
              <a:rPr lang="en-US" sz="3200" b="1" kern="1200" dirty="0">
                <a:solidFill>
                  <a:schemeClr val="tx2"/>
                </a:solidFill>
                <a:effectLst/>
                <a:latin typeface="Calibri" panose="020F0502020204030204" pitchFamily="34" charset="0"/>
              </a:rPr>
              <a:t>Concentrator</a:t>
            </a:r>
            <a:endParaRPr lang="en-US" sz="3200" b="1" dirty="0">
              <a:solidFill>
                <a:schemeClr val="tx2"/>
              </a:solidFill>
            </a:endParaRPr>
          </a:p>
          <a:p>
            <a:pPr algn="l" rtl="0" eaLnBrk="1" latinLnBrk="0" hangingPunct="1">
              <a:spcBef>
                <a:spcPts val="0"/>
              </a:spcBef>
              <a:spcAft>
                <a:spcPts val="0"/>
              </a:spcAft>
            </a:pPr>
            <a:r>
              <a:rPr lang="en-US" sz="3200" kern="1200" dirty="0">
                <a:effectLst/>
                <a:latin typeface="Calibri" panose="020F0502020204030204" pitchFamily="34" charset="0"/>
                <a:ea typeface="+mn-ea"/>
                <a:cs typeface="+mn-cs"/>
              </a:rPr>
              <a:t>Successful completion of </a:t>
            </a:r>
            <a:r>
              <a:rPr lang="en-US" sz="3200" b="1" u="sng" kern="1200" dirty="0">
                <a:effectLst/>
                <a:latin typeface="Calibri" panose="020F0502020204030204" pitchFamily="34" charset="0"/>
                <a:ea typeface="+mn-ea"/>
                <a:cs typeface="+mn-cs"/>
              </a:rPr>
              <a:t>150+ </a:t>
            </a:r>
            <a:r>
              <a:rPr lang="en-US" sz="3200" u="sng" kern="1200" dirty="0">
                <a:effectLst/>
                <a:latin typeface="Calibri" panose="020F0502020204030204" pitchFamily="34" charset="0"/>
                <a:ea typeface="+mn-ea"/>
                <a:cs typeface="+mn-cs"/>
              </a:rPr>
              <a:t>(or more) hours </a:t>
            </a:r>
            <a:r>
              <a:rPr lang="en-US" sz="3200" kern="1200" dirty="0">
                <a:effectLst/>
                <a:latin typeface="Calibri" panose="020F0502020204030204" pitchFamily="34" charset="0"/>
                <a:ea typeface="+mn-ea"/>
                <a:cs typeface="+mn-cs"/>
              </a:rPr>
              <a:t>which are part of a state-approved secondary CTE program, within </a:t>
            </a:r>
            <a:r>
              <a:rPr lang="en-US" sz="3200" b="1" kern="1200" dirty="0">
                <a:effectLst/>
                <a:latin typeface="Calibri" panose="020F0502020204030204" pitchFamily="34" charset="0"/>
              </a:rPr>
              <a:t>one career field</a:t>
            </a:r>
            <a:endParaRPr lang="en-US" sz="3200" dirty="0">
              <a:effectLst/>
            </a:endParaRPr>
          </a:p>
          <a:p>
            <a:pPr marL="393192" indent="-283464" algn="l" rtl="0" eaLnBrk="1" latinLnBrk="0" hangingPunct="1">
              <a:spcBef>
                <a:spcPts val="0"/>
              </a:spcBef>
              <a:spcAft>
                <a:spcPts val="0"/>
              </a:spcAft>
            </a:pPr>
            <a:endParaRPr lang="en-US" sz="3200" kern="1200" dirty="0">
              <a:effectLst/>
              <a:latin typeface="Calibri" panose="020F0502020204030204" pitchFamily="34" charset="0"/>
              <a:ea typeface="+mn-ea"/>
              <a:cs typeface="+mn-cs"/>
            </a:endParaRPr>
          </a:p>
          <a:p>
            <a:pPr marL="109728" indent="0" algn="l" rtl="0" eaLnBrk="1" latinLnBrk="0" hangingPunct="1">
              <a:spcBef>
                <a:spcPts val="0"/>
              </a:spcBef>
              <a:spcAft>
                <a:spcPts val="0"/>
              </a:spcAft>
              <a:buNone/>
            </a:pPr>
            <a:r>
              <a:rPr lang="en-US" sz="2600" kern="1200" dirty="0">
                <a:effectLst/>
                <a:latin typeface="Calibri" panose="020F0502020204030204" pitchFamily="34" charset="0"/>
              </a:rPr>
              <a:t>NOTE: It is the “successful completion” piece that makes it so critical to closely examine the “Count Proficient” within the Carl Perkins Submission Status Report.</a:t>
            </a:r>
            <a:endParaRPr lang="en-US" sz="2600" dirty="0">
              <a:effectLst/>
            </a:endParaRPr>
          </a:p>
          <a:p>
            <a:pPr marL="457200" indent="-283464" algn="l" rtl="0" eaLnBrk="1" latinLnBrk="0" hangingPunct="1">
              <a:spcBef>
                <a:spcPts val="0"/>
              </a:spcBef>
              <a:spcAft>
                <a:spcPts val="0"/>
              </a:spcAft>
            </a:pPr>
            <a:endParaRPr lang="en-US" sz="1800" kern="1200" dirty="0">
              <a:solidFill>
                <a:srgbClr val="003865"/>
              </a:solidFill>
              <a:effectLst/>
              <a:latin typeface="Calibri" panose="020F0502020204030204" pitchFamily="34" charset="0"/>
              <a:ea typeface="+mn-ea"/>
              <a:cs typeface="+mn-cs"/>
            </a:endParaRPr>
          </a:p>
        </p:txBody>
      </p:sp>
      <p:sp>
        <p:nvSpPr>
          <p:cNvPr id="4" name="Slide Number Placeholder 3">
            <a:extLst>
              <a:ext uri="{FF2B5EF4-FFF2-40B4-BE49-F238E27FC236}">
                <a16:creationId xmlns:a16="http://schemas.microsoft.com/office/drawing/2014/main" id="{82298322-693C-4F57-8D8F-B1517B436DC0}"/>
              </a:ext>
            </a:extLst>
          </p:cNvPr>
          <p:cNvSpPr>
            <a:spLocks noGrp="1"/>
          </p:cNvSpPr>
          <p:nvPr>
            <p:ph type="sldNum" sz="quarter" idx="12"/>
          </p:nvPr>
        </p:nvSpPr>
        <p:spPr/>
        <p:txBody>
          <a:bodyPr/>
          <a:lstStyle/>
          <a:p>
            <a:fld id="{C25A15C9-26C3-4F26-BF16-EA931E8CA54C}" type="slidenum">
              <a:rPr lang="en-US" smtClean="0"/>
              <a:pPr/>
              <a:t>3</a:t>
            </a:fld>
            <a:endParaRPr lang="en-US" dirty="0"/>
          </a:p>
        </p:txBody>
      </p:sp>
    </p:spTree>
    <p:extLst>
      <p:ext uri="{BB962C8B-B14F-4D97-AF65-F5344CB8AC3E}">
        <p14:creationId xmlns:p14="http://schemas.microsoft.com/office/powerpoint/2010/main" val="3269925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A004B-F909-4E76-92AB-E243C6C55BCD}"/>
              </a:ext>
            </a:extLst>
          </p:cNvPr>
          <p:cNvSpPr>
            <a:spLocks noGrp="1"/>
          </p:cNvSpPr>
          <p:nvPr>
            <p:ph type="title"/>
          </p:nvPr>
        </p:nvSpPr>
        <p:spPr>
          <a:xfrm>
            <a:off x="361244" y="645966"/>
            <a:ext cx="2524831" cy="2591666"/>
          </a:xfrm>
        </p:spPr>
        <p:txBody>
          <a:bodyPr>
            <a:normAutofit/>
          </a:bodyPr>
          <a:lstStyle/>
          <a:p>
            <a:r>
              <a:rPr lang="en-US" dirty="0">
                <a:solidFill>
                  <a:schemeClr val="bg1"/>
                </a:solidFill>
              </a:rPr>
              <a:t>Secondary Core Performance Indicators</a:t>
            </a:r>
          </a:p>
        </p:txBody>
      </p:sp>
      <p:graphicFrame>
        <p:nvGraphicFramePr>
          <p:cNvPr id="3" name="Content Placeholder 2"/>
          <p:cNvGraphicFramePr>
            <a:graphicFrameLocks noGrp="1"/>
          </p:cNvGraphicFramePr>
          <p:nvPr>
            <p:ph sz="half" idx="1"/>
            <p:extLst>
              <p:ext uri="{D42A27DB-BD31-4B8C-83A1-F6EECF244321}">
                <p14:modId xmlns:p14="http://schemas.microsoft.com/office/powerpoint/2010/main" val="1442288205"/>
              </p:ext>
            </p:extLst>
          </p:nvPr>
        </p:nvGraphicFramePr>
        <p:xfrm>
          <a:off x="3385266" y="645966"/>
          <a:ext cx="8560927" cy="4942889"/>
        </p:xfrm>
        <a:graphic>
          <a:graphicData uri="http://schemas.openxmlformats.org/drawingml/2006/table">
            <a:tbl>
              <a:tblPr firstRow="1" bandRow="1">
                <a:tableStyleId>{7DF18680-E054-41AD-8BC1-D1AEF772440D}</a:tableStyleId>
              </a:tblPr>
              <a:tblGrid>
                <a:gridCol w="2337108">
                  <a:extLst>
                    <a:ext uri="{9D8B030D-6E8A-4147-A177-3AD203B41FA5}">
                      <a16:colId xmlns:a16="http://schemas.microsoft.com/office/drawing/2014/main" val="119228926"/>
                    </a:ext>
                  </a:extLst>
                </a:gridCol>
                <a:gridCol w="6223819">
                  <a:extLst>
                    <a:ext uri="{9D8B030D-6E8A-4147-A177-3AD203B41FA5}">
                      <a16:colId xmlns:a16="http://schemas.microsoft.com/office/drawing/2014/main" val="2336843317"/>
                    </a:ext>
                  </a:extLst>
                </a:gridCol>
              </a:tblGrid>
              <a:tr h="370889">
                <a:tc>
                  <a:txBody>
                    <a:bodyPr/>
                    <a:lstStyle/>
                    <a:p>
                      <a:pPr algn="ctr"/>
                      <a:r>
                        <a:rPr lang="en-US" dirty="0" smtClean="0"/>
                        <a:t>Performance Indicator</a:t>
                      </a:r>
                      <a:endParaRPr lang="en-US" dirty="0"/>
                    </a:p>
                  </a:txBody>
                  <a:tcPr/>
                </a:tc>
                <a:tc>
                  <a:txBody>
                    <a:bodyPr/>
                    <a:lstStyle/>
                    <a:p>
                      <a:pPr algn="ctr"/>
                      <a:r>
                        <a:rPr lang="en-US" dirty="0" smtClean="0"/>
                        <a:t>Operational Definition</a:t>
                      </a:r>
                      <a:endParaRPr lang="en-US" dirty="0"/>
                    </a:p>
                  </a:txBody>
                  <a:tcPr/>
                </a:tc>
                <a:extLst>
                  <a:ext uri="{0D108BD9-81ED-4DB2-BD59-A6C34878D82A}">
                    <a16:rowId xmlns:a16="http://schemas.microsoft.com/office/drawing/2014/main" val="4097780547"/>
                  </a:ext>
                </a:extLst>
              </a:tr>
              <a:tr h="3708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smtClean="0"/>
                        <a:t>1S1 Four-Year Graduation Rate</a:t>
                      </a:r>
                    </a:p>
                    <a:p>
                      <a:endParaRPr lang="en-US" b="1" dirty="0"/>
                    </a:p>
                  </a:txBody>
                  <a:tcPr/>
                </a:tc>
                <a:tc>
                  <a:txBody>
                    <a:bodyPr/>
                    <a:lstStyle/>
                    <a:p>
                      <a:r>
                        <a:rPr lang="en-US" sz="1800" b="1" u="sng" kern="1200" dirty="0" smtClean="0">
                          <a:effectLst/>
                        </a:rPr>
                        <a:t>Numerator</a:t>
                      </a:r>
                      <a:r>
                        <a:rPr lang="en-US" sz="1800" kern="1200" dirty="0" smtClean="0">
                          <a:effectLst/>
                        </a:rPr>
                        <a:t>:</a:t>
                      </a:r>
                      <a:r>
                        <a:rPr lang="en-US" sz="1800" kern="1200" baseline="0" dirty="0" smtClean="0">
                          <a:effectLst/>
                        </a:rPr>
                        <a:t> </a:t>
                      </a:r>
                      <a:r>
                        <a:rPr lang="en-US" sz="1800" kern="1200" dirty="0" smtClean="0">
                          <a:effectLst/>
                        </a:rPr>
                        <a:t>Number of CTE concentrators who, in the reporting year were included as graduated in the State’s computation of its four-year cohort graduation rate.</a:t>
                      </a:r>
                    </a:p>
                    <a:p>
                      <a:endParaRPr lang="en-US" sz="1800" kern="1200" dirty="0" smtClean="0">
                        <a:effectLst/>
                      </a:endParaRPr>
                    </a:p>
                    <a:p>
                      <a:r>
                        <a:rPr lang="en-US" sz="1800" b="1" u="sng" kern="1200" dirty="0" smtClean="0">
                          <a:effectLst/>
                        </a:rPr>
                        <a:t>Denominator</a:t>
                      </a:r>
                      <a:r>
                        <a:rPr lang="en-US" sz="1800" kern="1200" dirty="0" smtClean="0">
                          <a:effectLst/>
                        </a:rPr>
                        <a:t>: Number of CTE concentrators who, in the reporting year, were included in the State’s four-year computation of its four-year cohort graduation rate. Includes: 1) graduates, 2) dropouts, 3) continuing, and 4) unknown.</a:t>
                      </a:r>
                      <a:endParaRPr lang="en-US" dirty="0"/>
                    </a:p>
                  </a:txBody>
                  <a:tcPr/>
                </a:tc>
                <a:extLst>
                  <a:ext uri="{0D108BD9-81ED-4DB2-BD59-A6C34878D82A}">
                    <a16:rowId xmlns:a16="http://schemas.microsoft.com/office/drawing/2014/main" val="1298751899"/>
                  </a:ext>
                </a:extLst>
              </a:tr>
              <a:tr h="3708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smtClean="0"/>
                        <a:t>2S1 Academic Proficiency in Reading/Language Arts </a:t>
                      </a:r>
                    </a:p>
                    <a:p>
                      <a:endParaRPr lang="en-US" b="1" dirty="0"/>
                    </a:p>
                  </a:txBody>
                  <a:tcPr/>
                </a:tc>
                <a:tc>
                  <a:txBody>
                    <a:bodyPr/>
                    <a:lstStyle/>
                    <a:p>
                      <a:r>
                        <a:rPr lang="en-US" sz="1800" b="1" u="sng" kern="1200" dirty="0" smtClean="0">
                          <a:effectLst/>
                        </a:rPr>
                        <a:t>Numerator</a:t>
                      </a:r>
                      <a:r>
                        <a:rPr lang="en-US" sz="1800" kern="1200" dirty="0" smtClean="0">
                          <a:effectLst/>
                        </a:rPr>
                        <a:t>: Number of 10</a:t>
                      </a:r>
                      <a:r>
                        <a:rPr lang="en-US" sz="1800" kern="1200" baseline="30000" dirty="0" smtClean="0">
                          <a:effectLst/>
                        </a:rPr>
                        <a:t>th</a:t>
                      </a:r>
                      <a:r>
                        <a:rPr lang="en-US" sz="1800" kern="1200" dirty="0" smtClean="0">
                          <a:effectLst/>
                        </a:rPr>
                        <a:t> grade CTE Concentrators who met or exceeded the proficiency level on the Statewide high school Reading assessments, either the MCA or MTAS.</a:t>
                      </a:r>
                    </a:p>
                    <a:p>
                      <a:r>
                        <a:rPr lang="en-US" sz="1800" kern="1200" dirty="0" smtClean="0">
                          <a:effectLst/>
                        </a:rPr>
                        <a:t> </a:t>
                      </a:r>
                    </a:p>
                    <a:p>
                      <a:r>
                        <a:rPr lang="en-US" sz="1800" b="1" u="sng" kern="1200" dirty="0" smtClean="0">
                          <a:effectLst/>
                        </a:rPr>
                        <a:t>Denominator</a:t>
                      </a:r>
                      <a:r>
                        <a:rPr lang="en-US" sz="1800" kern="1200" dirty="0" smtClean="0">
                          <a:effectLst/>
                        </a:rPr>
                        <a:t>: Number of students who were CTE Concentrators by the end of their 10</a:t>
                      </a:r>
                      <a:r>
                        <a:rPr lang="en-US" sz="1800" kern="1200" baseline="30000" dirty="0" smtClean="0">
                          <a:effectLst/>
                        </a:rPr>
                        <a:t>th</a:t>
                      </a:r>
                      <a:r>
                        <a:rPr lang="en-US" sz="1800" kern="1200" dirty="0" smtClean="0">
                          <a:effectLst/>
                        </a:rPr>
                        <a:t> grade year, who took the MCA or MTAS and whose high school Reading assessment scores were included in the State’s ESSA computation.</a:t>
                      </a:r>
                      <a:endParaRPr lang="en-US" dirty="0"/>
                    </a:p>
                  </a:txBody>
                  <a:tcPr/>
                </a:tc>
                <a:extLst>
                  <a:ext uri="{0D108BD9-81ED-4DB2-BD59-A6C34878D82A}">
                    <a16:rowId xmlns:a16="http://schemas.microsoft.com/office/drawing/2014/main" val="925783039"/>
                  </a:ext>
                </a:extLst>
              </a:tr>
            </a:tbl>
          </a:graphicData>
        </a:graphic>
      </p:graphicFrame>
      <p:sp>
        <p:nvSpPr>
          <p:cNvPr id="4" name="Slide Number Placeholder 3">
            <a:extLst>
              <a:ext uri="{FF2B5EF4-FFF2-40B4-BE49-F238E27FC236}">
                <a16:creationId xmlns:a16="http://schemas.microsoft.com/office/drawing/2014/main" id="{82298322-693C-4F57-8D8F-B1517B436DC0}"/>
              </a:ext>
            </a:extLst>
          </p:cNvPr>
          <p:cNvSpPr>
            <a:spLocks noGrp="1"/>
          </p:cNvSpPr>
          <p:nvPr>
            <p:ph type="sldNum" sz="quarter" idx="12"/>
          </p:nvPr>
        </p:nvSpPr>
        <p:spPr/>
        <p:txBody>
          <a:bodyPr/>
          <a:lstStyle/>
          <a:p>
            <a:fld id="{C25A15C9-26C3-4F26-BF16-EA931E8CA54C}" type="slidenum">
              <a:rPr lang="en-US" smtClean="0"/>
              <a:pPr/>
              <a:t>4</a:t>
            </a:fld>
            <a:endParaRPr lang="en-US" dirty="0"/>
          </a:p>
        </p:txBody>
      </p:sp>
    </p:spTree>
    <p:extLst>
      <p:ext uri="{BB962C8B-B14F-4D97-AF65-F5344CB8AC3E}">
        <p14:creationId xmlns:p14="http://schemas.microsoft.com/office/powerpoint/2010/main" val="923773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A004B-F909-4E76-92AB-E243C6C55BCD}"/>
              </a:ext>
            </a:extLst>
          </p:cNvPr>
          <p:cNvSpPr>
            <a:spLocks noGrp="1"/>
          </p:cNvSpPr>
          <p:nvPr>
            <p:ph type="title"/>
          </p:nvPr>
        </p:nvSpPr>
        <p:spPr>
          <a:xfrm>
            <a:off x="361244" y="645966"/>
            <a:ext cx="2524831" cy="2591666"/>
          </a:xfrm>
        </p:spPr>
        <p:txBody>
          <a:bodyPr>
            <a:normAutofit/>
          </a:bodyPr>
          <a:lstStyle/>
          <a:p>
            <a:r>
              <a:rPr lang="en-US" dirty="0">
                <a:solidFill>
                  <a:schemeClr val="bg1"/>
                </a:solidFill>
              </a:rPr>
              <a:t>Secondary Core Performance Indicators</a:t>
            </a:r>
          </a:p>
        </p:txBody>
      </p:sp>
      <p:graphicFrame>
        <p:nvGraphicFramePr>
          <p:cNvPr id="3" name="Content Placeholder 2"/>
          <p:cNvGraphicFramePr>
            <a:graphicFrameLocks noGrp="1"/>
          </p:cNvGraphicFramePr>
          <p:nvPr>
            <p:ph sz="half" idx="1"/>
            <p:extLst>
              <p:ext uri="{D42A27DB-BD31-4B8C-83A1-F6EECF244321}">
                <p14:modId xmlns:p14="http://schemas.microsoft.com/office/powerpoint/2010/main" val="2319267727"/>
              </p:ext>
            </p:extLst>
          </p:nvPr>
        </p:nvGraphicFramePr>
        <p:xfrm>
          <a:off x="3390489" y="491867"/>
          <a:ext cx="8614697" cy="5491529"/>
        </p:xfrm>
        <a:graphic>
          <a:graphicData uri="http://schemas.openxmlformats.org/drawingml/2006/table">
            <a:tbl>
              <a:tblPr firstRow="1" bandRow="1">
                <a:tableStyleId>{7DF18680-E054-41AD-8BC1-D1AEF772440D}</a:tableStyleId>
              </a:tblPr>
              <a:tblGrid>
                <a:gridCol w="2388040">
                  <a:extLst>
                    <a:ext uri="{9D8B030D-6E8A-4147-A177-3AD203B41FA5}">
                      <a16:colId xmlns:a16="http://schemas.microsoft.com/office/drawing/2014/main" val="119228926"/>
                    </a:ext>
                  </a:extLst>
                </a:gridCol>
                <a:gridCol w="6226657">
                  <a:extLst>
                    <a:ext uri="{9D8B030D-6E8A-4147-A177-3AD203B41FA5}">
                      <a16:colId xmlns:a16="http://schemas.microsoft.com/office/drawing/2014/main" val="2336843317"/>
                    </a:ext>
                  </a:extLst>
                </a:gridCol>
              </a:tblGrid>
              <a:tr h="370889">
                <a:tc>
                  <a:txBody>
                    <a:bodyPr/>
                    <a:lstStyle/>
                    <a:p>
                      <a:pPr algn="ctr"/>
                      <a:r>
                        <a:rPr lang="en-US" dirty="0" smtClean="0"/>
                        <a:t>Performance Indicator</a:t>
                      </a:r>
                      <a:endParaRPr lang="en-US" dirty="0"/>
                    </a:p>
                  </a:txBody>
                  <a:tcPr/>
                </a:tc>
                <a:tc>
                  <a:txBody>
                    <a:bodyPr/>
                    <a:lstStyle/>
                    <a:p>
                      <a:pPr algn="ctr"/>
                      <a:r>
                        <a:rPr lang="en-US" dirty="0" smtClean="0"/>
                        <a:t>Operational Definition</a:t>
                      </a:r>
                      <a:endParaRPr lang="en-US" dirty="0"/>
                    </a:p>
                  </a:txBody>
                  <a:tcPr/>
                </a:tc>
                <a:extLst>
                  <a:ext uri="{0D108BD9-81ED-4DB2-BD59-A6C34878D82A}">
                    <a16:rowId xmlns:a16="http://schemas.microsoft.com/office/drawing/2014/main" val="4097780547"/>
                  </a:ext>
                </a:extLst>
              </a:tr>
              <a:tr h="370889">
                <a:tc>
                  <a:txBody>
                    <a:bodyPr/>
                    <a:lstStyle/>
                    <a:p>
                      <a:pPr marL="0" indent="0" algn="l" rtl="0" eaLnBrk="1" latinLnBrk="0" hangingPunct="1">
                        <a:lnSpc>
                          <a:spcPct val="100000"/>
                        </a:lnSpc>
                        <a:spcBef>
                          <a:spcPts val="0"/>
                        </a:spcBef>
                        <a:spcAft>
                          <a:spcPts val="600"/>
                        </a:spcAft>
                        <a:buNone/>
                      </a:pPr>
                      <a:r>
                        <a:rPr lang="en-US" sz="1800" b="1" dirty="0" smtClean="0"/>
                        <a:t>2S2 Academic Proficiency in Mathematics</a:t>
                      </a:r>
                    </a:p>
                    <a:p>
                      <a:endParaRPr lang="en-US" b="1" dirty="0"/>
                    </a:p>
                  </a:txBody>
                  <a:tcPr/>
                </a:tc>
                <a:tc>
                  <a:txBody>
                    <a:bodyPr/>
                    <a:lstStyle/>
                    <a:p>
                      <a:r>
                        <a:rPr lang="en-US" sz="1800" b="1" u="sng" kern="1200" dirty="0" smtClean="0">
                          <a:effectLst/>
                        </a:rPr>
                        <a:t>Numerator</a:t>
                      </a:r>
                      <a:r>
                        <a:rPr lang="en-US" sz="1800" kern="1200" dirty="0" smtClean="0">
                          <a:effectLst/>
                        </a:rPr>
                        <a:t>: Number of 11</a:t>
                      </a:r>
                      <a:r>
                        <a:rPr lang="en-US" sz="1800" kern="1200" baseline="30000" dirty="0" smtClean="0">
                          <a:effectLst/>
                        </a:rPr>
                        <a:t>th</a:t>
                      </a:r>
                      <a:r>
                        <a:rPr lang="en-US" sz="1800" kern="1200" dirty="0" smtClean="0">
                          <a:effectLst/>
                        </a:rPr>
                        <a:t> grade CTE Concentrators who met or exceeded the proficiency level on the Statewide high school Mathematics assessments, either the MCA or MTAS.</a:t>
                      </a:r>
                    </a:p>
                    <a:p>
                      <a:r>
                        <a:rPr lang="en-US" sz="1800" kern="1200" dirty="0" smtClean="0">
                          <a:effectLst/>
                        </a:rPr>
                        <a:t> </a:t>
                      </a:r>
                    </a:p>
                    <a:p>
                      <a:r>
                        <a:rPr lang="en-US" sz="1800" b="1" u="sng" kern="1200" dirty="0" smtClean="0">
                          <a:effectLst/>
                        </a:rPr>
                        <a:t>Denominator</a:t>
                      </a:r>
                      <a:r>
                        <a:rPr lang="en-US" sz="1800" kern="1200" dirty="0" smtClean="0">
                          <a:effectLst/>
                        </a:rPr>
                        <a:t>: Number of students who were CTE Concentrators by the end of their 11</a:t>
                      </a:r>
                      <a:r>
                        <a:rPr lang="en-US" sz="1800" kern="1200" baseline="30000" dirty="0" smtClean="0">
                          <a:effectLst/>
                        </a:rPr>
                        <a:t>th</a:t>
                      </a:r>
                      <a:r>
                        <a:rPr lang="en-US" sz="1800" kern="1200" dirty="0" smtClean="0">
                          <a:effectLst/>
                        </a:rPr>
                        <a:t> grade year, who took the MCA or MTAS and whose high school Mathematics assessment scores were included in the State’s ESSA computation.</a:t>
                      </a:r>
                      <a:endParaRPr lang="en-US" b="0" dirty="0"/>
                    </a:p>
                  </a:txBody>
                  <a:tcPr/>
                </a:tc>
                <a:extLst>
                  <a:ext uri="{0D108BD9-81ED-4DB2-BD59-A6C34878D82A}">
                    <a16:rowId xmlns:a16="http://schemas.microsoft.com/office/drawing/2014/main" val="1298751899"/>
                  </a:ext>
                </a:extLst>
              </a:tr>
              <a:tr h="3708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smtClean="0"/>
                        <a:t>3S1 Post-Program Placement</a:t>
                      </a:r>
                    </a:p>
                    <a:p>
                      <a:endParaRPr lang="en-US" b="1" dirty="0"/>
                    </a:p>
                  </a:txBody>
                  <a:tcPr/>
                </a:tc>
                <a:tc>
                  <a:txBody>
                    <a:bodyPr/>
                    <a:lstStyle/>
                    <a:p>
                      <a:r>
                        <a:rPr lang="en-US" sz="1800" b="1" u="sng" kern="1200" dirty="0" smtClean="0">
                          <a:effectLst/>
                        </a:rPr>
                        <a:t>Numerator</a:t>
                      </a:r>
                      <a:r>
                        <a:rPr lang="en-US" sz="1800" kern="1200" dirty="0" smtClean="0">
                          <a:effectLst/>
                        </a:rPr>
                        <a:t>: Number of CTE Concentrators who, in the second quarter after graduating high school, are in postsecondary education or advanced training, military service or a service program that receives assistance under title I of the National and Community Service Act of 1990 (42 U.S.C. 12511 et seq.), are volunteers as described in section 5(a) of the Peace Corps Act (22 U.S.C. 2504(a)), or are employed. </a:t>
                      </a:r>
                    </a:p>
                    <a:p>
                      <a:endParaRPr lang="en-US" sz="1800" kern="1200" dirty="0" smtClean="0">
                        <a:effectLst/>
                      </a:endParaRPr>
                    </a:p>
                    <a:p>
                      <a:r>
                        <a:rPr lang="en-US" sz="1800" b="1" u="sng" kern="1200" dirty="0" smtClean="0">
                          <a:effectLst/>
                        </a:rPr>
                        <a:t>Denominator</a:t>
                      </a:r>
                      <a:r>
                        <a:rPr lang="en-US" sz="1800" kern="1200" dirty="0" smtClean="0">
                          <a:effectLst/>
                        </a:rPr>
                        <a:t>: Number of CTE Concentrators who graduated high school.</a:t>
                      </a:r>
                      <a:endParaRPr lang="en-US" dirty="0"/>
                    </a:p>
                  </a:txBody>
                  <a:tcPr/>
                </a:tc>
                <a:extLst>
                  <a:ext uri="{0D108BD9-81ED-4DB2-BD59-A6C34878D82A}">
                    <a16:rowId xmlns:a16="http://schemas.microsoft.com/office/drawing/2014/main" val="925783039"/>
                  </a:ext>
                </a:extLst>
              </a:tr>
            </a:tbl>
          </a:graphicData>
        </a:graphic>
      </p:graphicFrame>
      <p:sp>
        <p:nvSpPr>
          <p:cNvPr id="4" name="Slide Number Placeholder 3">
            <a:extLst>
              <a:ext uri="{FF2B5EF4-FFF2-40B4-BE49-F238E27FC236}">
                <a16:creationId xmlns:a16="http://schemas.microsoft.com/office/drawing/2014/main" id="{82298322-693C-4F57-8D8F-B1517B436DC0}"/>
              </a:ext>
            </a:extLst>
          </p:cNvPr>
          <p:cNvSpPr>
            <a:spLocks noGrp="1"/>
          </p:cNvSpPr>
          <p:nvPr>
            <p:ph type="sldNum" sz="quarter" idx="12"/>
          </p:nvPr>
        </p:nvSpPr>
        <p:spPr/>
        <p:txBody>
          <a:bodyPr/>
          <a:lstStyle/>
          <a:p>
            <a:fld id="{C25A15C9-26C3-4F26-BF16-EA931E8CA54C}" type="slidenum">
              <a:rPr lang="en-US" smtClean="0"/>
              <a:pPr/>
              <a:t>5</a:t>
            </a:fld>
            <a:endParaRPr lang="en-US" dirty="0"/>
          </a:p>
        </p:txBody>
      </p:sp>
    </p:spTree>
    <p:extLst>
      <p:ext uri="{BB962C8B-B14F-4D97-AF65-F5344CB8AC3E}">
        <p14:creationId xmlns:p14="http://schemas.microsoft.com/office/powerpoint/2010/main" val="3275166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A004B-F909-4E76-92AB-E243C6C55BCD}"/>
              </a:ext>
            </a:extLst>
          </p:cNvPr>
          <p:cNvSpPr>
            <a:spLocks noGrp="1"/>
          </p:cNvSpPr>
          <p:nvPr>
            <p:ph type="title"/>
          </p:nvPr>
        </p:nvSpPr>
        <p:spPr>
          <a:xfrm>
            <a:off x="361244" y="645966"/>
            <a:ext cx="2524831" cy="2591666"/>
          </a:xfrm>
        </p:spPr>
        <p:txBody>
          <a:bodyPr>
            <a:normAutofit/>
          </a:bodyPr>
          <a:lstStyle/>
          <a:p>
            <a:r>
              <a:rPr lang="en-US" dirty="0">
                <a:solidFill>
                  <a:schemeClr val="bg1"/>
                </a:solidFill>
              </a:rPr>
              <a:t>Secondary Core Performance Indicators</a:t>
            </a:r>
          </a:p>
        </p:txBody>
      </p:sp>
      <p:graphicFrame>
        <p:nvGraphicFramePr>
          <p:cNvPr id="3" name="Content Placeholder 2"/>
          <p:cNvGraphicFramePr>
            <a:graphicFrameLocks noGrp="1"/>
          </p:cNvGraphicFramePr>
          <p:nvPr>
            <p:ph sz="half" idx="1"/>
            <p:extLst>
              <p:ext uri="{D42A27DB-BD31-4B8C-83A1-F6EECF244321}">
                <p14:modId xmlns:p14="http://schemas.microsoft.com/office/powerpoint/2010/main" val="1152903970"/>
              </p:ext>
            </p:extLst>
          </p:nvPr>
        </p:nvGraphicFramePr>
        <p:xfrm>
          <a:off x="3331497" y="761187"/>
          <a:ext cx="8658941" cy="4394249"/>
        </p:xfrm>
        <a:graphic>
          <a:graphicData uri="http://schemas.openxmlformats.org/drawingml/2006/table">
            <a:tbl>
              <a:tblPr firstRow="1" bandRow="1">
                <a:tableStyleId>{7DF18680-E054-41AD-8BC1-D1AEF772440D}</a:tableStyleId>
              </a:tblPr>
              <a:tblGrid>
                <a:gridCol w="2415296">
                  <a:extLst>
                    <a:ext uri="{9D8B030D-6E8A-4147-A177-3AD203B41FA5}">
                      <a16:colId xmlns:a16="http://schemas.microsoft.com/office/drawing/2014/main" val="119228926"/>
                    </a:ext>
                  </a:extLst>
                </a:gridCol>
                <a:gridCol w="6243645">
                  <a:extLst>
                    <a:ext uri="{9D8B030D-6E8A-4147-A177-3AD203B41FA5}">
                      <a16:colId xmlns:a16="http://schemas.microsoft.com/office/drawing/2014/main" val="2336843317"/>
                    </a:ext>
                  </a:extLst>
                </a:gridCol>
              </a:tblGrid>
              <a:tr h="370889">
                <a:tc>
                  <a:txBody>
                    <a:bodyPr/>
                    <a:lstStyle/>
                    <a:p>
                      <a:pPr algn="ctr"/>
                      <a:r>
                        <a:rPr lang="en-US" dirty="0" smtClean="0"/>
                        <a:t>Performance Indicator</a:t>
                      </a:r>
                      <a:endParaRPr lang="en-US" dirty="0"/>
                    </a:p>
                  </a:txBody>
                  <a:tcPr/>
                </a:tc>
                <a:tc>
                  <a:txBody>
                    <a:bodyPr/>
                    <a:lstStyle/>
                    <a:p>
                      <a:pPr algn="ctr"/>
                      <a:r>
                        <a:rPr lang="en-US" dirty="0" smtClean="0"/>
                        <a:t>Operational Definition</a:t>
                      </a:r>
                      <a:endParaRPr lang="en-US" dirty="0"/>
                    </a:p>
                  </a:txBody>
                  <a:tcPr/>
                </a:tc>
                <a:extLst>
                  <a:ext uri="{0D108BD9-81ED-4DB2-BD59-A6C34878D82A}">
                    <a16:rowId xmlns:a16="http://schemas.microsoft.com/office/drawing/2014/main" val="4097780547"/>
                  </a:ext>
                </a:extLst>
              </a:tr>
              <a:tr h="370889">
                <a:tc>
                  <a:txBody>
                    <a:bodyPr/>
                    <a:lstStyle/>
                    <a:p>
                      <a:pPr marL="0" indent="0" algn="l" rtl="0" eaLnBrk="1" latinLnBrk="0" hangingPunct="1">
                        <a:lnSpc>
                          <a:spcPct val="100000"/>
                        </a:lnSpc>
                        <a:spcBef>
                          <a:spcPts val="0"/>
                        </a:spcBef>
                        <a:spcAft>
                          <a:spcPts val="600"/>
                        </a:spcAft>
                        <a:buNone/>
                      </a:pPr>
                      <a:r>
                        <a:rPr lang="en-US" sz="1800" b="1" kern="1200" dirty="0" smtClean="0">
                          <a:effectLst/>
                        </a:rPr>
                        <a:t>4S1 Non-traditional Program Concentration</a:t>
                      </a:r>
                    </a:p>
                    <a:p>
                      <a:endParaRPr lang="en-US" b="1" dirty="0"/>
                    </a:p>
                  </a:txBody>
                  <a:tcPr/>
                </a:tc>
                <a:tc>
                  <a:txBody>
                    <a:bodyPr/>
                    <a:lstStyle/>
                    <a:p>
                      <a:r>
                        <a:rPr lang="en-US" sz="1800" b="1" u="sng" kern="1200" dirty="0" smtClean="0">
                          <a:effectLst/>
                        </a:rPr>
                        <a:t>Numerator</a:t>
                      </a:r>
                      <a:r>
                        <a:rPr lang="en-US" sz="1800" kern="1200" dirty="0" smtClean="0">
                          <a:effectLst/>
                        </a:rPr>
                        <a:t>: Number of CTE Concentrators from underrepresented gender groups who completed a program that leads to employment in nontraditional fields during the reporting year.</a:t>
                      </a:r>
                    </a:p>
                    <a:p>
                      <a:r>
                        <a:rPr lang="en-US" sz="1800" kern="1200" dirty="0" smtClean="0">
                          <a:effectLst/>
                        </a:rPr>
                        <a:t> </a:t>
                      </a:r>
                    </a:p>
                    <a:p>
                      <a:r>
                        <a:rPr lang="en-US" sz="1800" b="1" u="sng" kern="1200" dirty="0" smtClean="0">
                          <a:effectLst/>
                        </a:rPr>
                        <a:t>Denominator</a:t>
                      </a:r>
                      <a:r>
                        <a:rPr lang="en-US" sz="1800" kern="1200" dirty="0" smtClean="0">
                          <a:effectLst/>
                        </a:rPr>
                        <a:t>: Number of CTE Concentrators who completed a program that leads to employment in nontraditional fields during the reporting year.</a:t>
                      </a:r>
                      <a:endParaRPr lang="en-US" b="0" dirty="0"/>
                    </a:p>
                  </a:txBody>
                  <a:tcPr/>
                </a:tc>
                <a:extLst>
                  <a:ext uri="{0D108BD9-81ED-4DB2-BD59-A6C34878D82A}">
                    <a16:rowId xmlns:a16="http://schemas.microsoft.com/office/drawing/2014/main" val="1298751899"/>
                  </a:ext>
                </a:extLst>
              </a:tr>
              <a:tr h="370889">
                <a:tc>
                  <a:txBody>
                    <a:bodyPr/>
                    <a:lstStyle/>
                    <a:p>
                      <a:pPr marL="0" indent="0" algn="l" rtl="0" eaLnBrk="1" latinLnBrk="0" hangingPunct="1">
                        <a:lnSpc>
                          <a:spcPct val="100000"/>
                        </a:lnSpc>
                        <a:spcBef>
                          <a:spcPts val="0"/>
                        </a:spcBef>
                        <a:spcAft>
                          <a:spcPts val="600"/>
                        </a:spcAft>
                        <a:buNone/>
                      </a:pPr>
                      <a:r>
                        <a:rPr lang="en-US" sz="1800" b="1" dirty="0" smtClean="0"/>
                        <a:t>5S3 Program Quality: Work-based Learning</a:t>
                      </a:r>
                      <a:endParaRPr lang="en-US" sz="1800" b="1" kern="1200" dirty="0" smtClean="0">
                        <a:effectLst/>
                      </a:endParaRPr>
                    </a:p>
                    <a:p>
                      <a:endParaRPr lang="en-US" b="1" dirty="0"/>
                    </a:p>
                  </a:txBody>
                  <a:tcPr/>
                </a:tc>
                <a:tc>
                  <a:txBody>
                    <a:bodyPr/>
                    <a:lstStyle/>
                    <a:p>
                      <a:r>
                        <a:rPr lang="en-US" sz="1800" b="1" u="sng" kern="1200" dirty="0" smtClean="0">
                          <a:effectLst/>
                        </a:rPr>
                        <a:t>Numerator</a:t>
                      </a:r>
                      <a:r>
                        <a:rPr lang="en-US" sz="1800" kern="1200" dirty="0" smtClean="0">
                          <a:effectLst/>
                        </a:rPr>
                        <a:t>: Number of CTE Concentrators who successfully completed one or more work-based learning courses prior to graduation.</a:t>
                      </a:r>
                    </a:p>
                    <a:p>
                      <a:r>
                        <a:rPr lang="en-US" sz="1800" kern="1200" dirty="0" smtClean="0">
                          <a:effectLst/>
                        </a:rPr>
                        <a:t> </a:t>
                      </a:r>
                    </a:p>
                    <a:p>
                      <a:r>
                        <a:rPr lang="en-US" sz="1800" b="1" u="sng" kern="1200" dirty="0" smtClean="0">
                          <a:effectLst/>
                        </a:rPr>
                        <a:t>Denominator</a:t>
                      </a:r>
                      <a:r>
                        <a:rPr lang="en-US" sz="1800" kern="1200" dirty="0" smtClean="0">
                          <a:effectLst/>
                        </a:rPr>
                        <a:t>: Number of CTE Concentrators who graduated high school.</a:t>
                      </a:r>
                      <a:endParaRPr lang="en-US" dirty="0"/>
                    </a:p>
                  </a:txBody>
                  <a:tcPr/>
                </a:tc>
                <a:extLst>
                  <a:ext uri="{0D108BD9-81ED-4DB2-BD59-A6C34878D82A}">
                    <a16:rowId xmlns:a16="http://schemas.microsoft.com/office/drawing/2014/main" val="925783039"/>
                  </a:ext>
                </a:extLst>
              </a:tr>
            </a:tbl>
          </a:graphicData>
        </a:graphic>
      </p:graphicFrame>
      <p:sp>
        <p:nvSpPr>
          <p:cNvPr id="4" name="Slide Number Placeholder 3">
            <a:extLst>
              <a:ext uri="{FF2B5EF4-FFF2-40B4-BE49-F238E27FC236}">
                <a16:creationId xmlns:a16="http://schemas.microsoft.com/office/drawing/2014/main" id="{82298322-693C-4F57-8D8F-B1517B436DC0}"/>
              </a:ext>
            </a:extLst>
          </p:cNvPr>
          <p:cNvSpPr>
            <a:spLocks noGrp="1"/>
          </p:cNvSpPr>
          <p:nvPr>
            <p:ph type="sldNum" sz="quarter" idx="12"/>
          </p:nvPr>
        </p:nvSpPr>
        <p:spPr/>
        <p:txBody>
          <a:bodyPr/>
          <a:lstStyle/>
          <a:p>
            <a:fld id="{C25A15C9-26C3-4F26-BF16-EA931E8CA54C}" type="slidenum">
              <a:rPr lang="en-US" smtClean="0"/>
              <a:pPr/>
              <a:t>6</a:t>
            </a:fld>
            <a:endParaRPr lang="en-US" dirty="0"/>
          </a:p>
        </p:txBody>
      </p:sp>
    </p:spTree>
    <p:extLst>
      <p:ext uri="{BB962C8B-B14F-4D97-AF65-F5344CB8AC3E}">
        <p14:creationId xmlns:p14="http://schemas.microsoft.com/office/powerpoint/2010/main" val="138696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A004B-F909-4E76-92AB-E243C6C55BCD}"/>
              </a:ext>
            </a:extLst>
          </p:cNvPr>
          <p:cNvSpPr>
            <a:spLocks noGrp="1"/>
          </p:cNvSpPr>
          <p:nvPr>
            <p:ph type="title"/>
          </p:nvPr>
        </p:nvSpPr>
        <p:spPr>
          <a:xfrm>
            <a:off x="361244" y="645966"/>
            <a:ext cx="2524831" cy="2591666"/>
          </a:xfrm>
        </p:spPr>
        <p:txBody>
          <a:bodyPr>
            <a:normAutofit/>
          </a:bodyPr>
          <a:lstStyle/>
          <a:p>
            <a:r>
              <a:rPr lang="en-US" dirty="0">
                <a:solidFill>
                  <a:schemeClr val="bg1"/>
                </a:solidFill>
              </a:rPr>
              <a:t>Secondary Reporting Timeline</a:t>
            </a:r>
          </a:p>
        </p:txBody>
      </p:sp>
      <p:graphicFrame>
        <p:nvGraphicFramePr>
          <p:cNvPr id="3" name="Content Placeholder 2">
            <a:extLst>
              <a:ext uri="{FF2B5EF4-FFF2-40B4-BE49-F238E27FC236}">
                <a16:creationId xmlns:a16="http://schemas.microsoft.com/office/drawing/2014/main" id="{A64FE8ED-5916-44C6-9710-BC8AA08B1DAB}"/>
              </a:ext>
            </a:extLst>
          </p:cNvPr>
          <p:cNvGraphicFramePr>
            <a:graphicFrameLocks noGrp="1"/>
          </p:cNvGraphicFramePr>
          <p:nvPr>
            <p:ph sz="half" idx="1"/>
            <p:extLst>
              <p:ext uri="{D42A27DB-BD31-4B8C-83A1-F6EECF244321}">
                <p14:modId xmlns:p14="http://schemas.microsoft.com/office/powerpoint/2010/main" val="775232254"/>
              </p:ext>
            </p:extLst>
          </p:nvPr>
        </p:nvGraphicFramePr>
        <p:xfrm>
          <a:off x="3443287" y="645966"/>
          <a:ext cx="8348664" cy="4058189"/>
        </p:xfrm>
        <a:graphic>
          <a:graphicData uri="http://schemas.openxmlformats.org/drawingml/2006/table">
            <a:tbl>
              <a:tblPr firstRow="1" bandRow="1"/>
              <a:tblGrid>
                <a:gridCol w="385135">
                  <a:extLst>
                    <a:ext uri="{9D8B030D-6E8A-4147-A177-3AD203B41FA5}">
                      <a16:colId xmlns:a16="http://schemas.microsoft.com/office/drawing/2014/main" val="4068915503"/>
                    </a:ext>
                  </a:extLst>
                </a:gridCol>
                <a:gridCol w="2985933">
                  <a:extLst>
                    <a:ext uri="{9D8B030D-6E8A-4147-A177-3AD203B41FA5}">
                      <a16:colId xmlns:a16="http://schemas.microsoft.com/office/drawing/2014/main" val="2205440689"/>
                    </a:ext>
                  </a:extLst>
                </a:gridCol>
                <a:gridCol w="4977596">
                  <a:extLst>
                    <a:ext uri="{9D8B030D-6E8A-4147-A177-3AD203B41FA5}">
                      <a16:colId xmlns:a16="http://schemas.microsoft.com/office/drawing/2014/main" val="4061279571"/>
                    </a:ext>
                  </a:extLst>
                </a:gridCol>
              </a:tblGrid>
              <a:tr h="333473">
                <a:tc gridSpan="3">
                  <a:txBody>
                    <a:bodyPr/>
                    <a:lstStyle/>
                    <a:p>
                      <a:pPr marL="0" algn="ctr" rtl="0" eaLnBrk="1" fontAlgn="t" latinLnBrk="0" hangingPunct="1">
                        <a:spcBef>
                          <a:spcPts val="0"/>
                        </a:spcBef>
                        <a:spcAft>
                          <a:spcPts val="0"/>
                        </a:spcAft>
                      </a:pPr>
                      <a:r>
                        <a:rPr lang="en-US" sz="1700" b="1" i="0" u="none" strike="noStrike" kern="1200" dirty="0">
                          <a:solidFill>
                            <a:srgbClr val="FFFFFF"/>
                          </a:solidFill>
                          <a:effectLst/>
                          <a:latin typeface="Calibri" panose="020F0502020204030204" pitchFamily="34" charset="0"/>
                        </a:rPr>
                        <a:t>Data Availability</a:t>
                      </a:r>
                      <a:endParaRPr lang="en-US" sz="1500" b="0" i="0" u="none" strike="noStrike" dirty="0">
                        <a:effectLst/>
                        <a:latin typeface="Arial" panose="020B0604020202020204" pitchFamily="34" charset="0"/>
                      </a:endParaRPr>
                    </a:p>
                  </a:txBody>
                  <a:tcPr marL="76955" marR="76955" marT="38478" marB="3847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3865"/>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08295590"/>
                  </a:ext>
                </a:extLst>
              </a:tr>
              <a:tr h="333473">
                <a:tc gridSpan="2">
                  <a:txBody>
                    <a:bodyPr/>
                    <a:lstStyle/>
                    <a:p>
                      <a:pPr marL="0" algn="l" rtl="0" eaLnBrk="1" fontAlgn="t" latinLnBrk="0" hangingPunct="1">
                        <a:spcBef>
                          <a:spcPts val="0"/>
                        </a:spcBef>
                        <a:spcAft>
                          <a:spcPts val="0"/>
                        </a:spcAft>
                      </a:pPr>
                      <a:r>
                        <a:rPr lang="en-US" sz="1700" b="0" i="0" u="none" strike="noStrike" kern="1200" dirty="0">
                          <a:solidFill>
                            <a:srgbClr val="003865"/>
                          </a:solidFill>
                          <a:effectLst/>
                          <a:latin typeface="Calibri" panose="020F0502020204030204" pitchFamily="34" charset="0"/>
                        </a:rPr>
                        <a:t>Accountability Webinars</a:t>
                      </a:r>
                      <a:endParaRPr lang="en-US" sz="1500" b="0" i="0" u="none" strike="noStrike" dirty="0">
                        <a:effectLst/>
                        <a:latin typeface="Arial" panose="020B0604020202020204" pitchFamily="34" charset="0"/>
                      </a:endParaRPr>
                    </a:p>
                  </a:txBody>
                  <a:tcPr marL="76955" marR="76955" marT="38478" marB="3847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ED3"/>
                    </a:solidFill>
                  </a:tcPr>
                </a:tc>
                <a:tc hMerge="1">
                  <a:txBody>
                    <a:bodyPr/>
                    <a:lstStyle/>
                    <a:p>
                      <a:endParaRPr lang="en-US"/>
                    </a:p>
                  </a:txBody>
                  <a:tcPr/>
                </a:tc>
                <a:tc>
                  <a:txBody>
                    <a:bodyPr/>
                    <a:lstStyle/>
                    <a:p>
                      <a:pPr marL="0" algn="l" rtl="0" eaLnBrk="1" fontAlgn="t" latinLnBrk="0" hangingPunct="1">
                        <a:spcBef>
                          <a:spcPts val="0"/>
                        </a:spcBef>
                        <a:spcAft>
                          <a:spcPts val="0"/>
                        </a:spcAft>
                      </a:pPr>
                      <a:r>
                        <a:rPr lang="en-US" sz="1700" b="0" i="0" u="none" strike="noStrike" kern="1200" dirty="0">
                          <a:solidFill>
                            <a:srgbClr val="003865"/>
                          </a:solidFill>
                          <a:effectLst/>
                          <a:latin typeface="Calibri" panose="020F0502020204030204" pitchFamily="34" charset="0"/>
                        </a:rPr>
                        <a:t>September </a:t>
                      </a:r>
                      <a:r>
                        <a:rPr lang="en-US" sz="1700" b="0" i="0" u="none" strike="noStrike" kern="1200" dirty="0" smtClean="0">
                          <a:solidFill>
                            <a:srgbClr val="003865"/>
                          </a:solidFill>
                          <a:effectLst/>
                          <a:latin typeface="Calibri" panose="020F0502020204030204" pitchFamily="34" charset="0"/>
                        </a:rPr>
                        <a:t>2020</a:t>
                      </a:r>
                      <a:endParaRPr lang="en-US" sz="1500" b="0" i="0" u="none" strike="noStrike" dirty="0">
                        <a:effectLst/>
                        <a:latin typeface="Arial" panose="020B0604020202020204" pitchFamily="34" charset="0"/>
                      </a:endParaRPr>
                    </a:p>
                  </a:txBody>
                  <a:tcPr marL="76955" marR="76955" marT="38478" marB="3847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ED3"/>
                    </a:solidFill>
                  </a:tcPr>
                </a:tc>
                <a:extLst>
                  <a:ext uri="{0D108BD9-81ED-4DB2-BD59-A6C34878D82A}">
                    <a16:rowId xmlns:a16="http://schemas.microsoft.com/office/drawing/2014/main" val="2522421411"/>
                  </a:ext>
                </a:extLst>
              </a:tr>
              <a:tr h="333473">
                <a:tc gridSpan="2">
                  <a:txBody>
                    <a:bodyPr/>
                    <a:lstStyle/>
                    <a:p>
                      <a:pPr marL="0" algn="l" rtl="0" eaLnBrk="1" fontAlgn="t" latinLnBrk="0" hangingPunct="1">
                        <a:spcBef>
                          <a:spcPts val="0"/>
                        </a:spcBef>
                        <a:spcAft>
                          <a:spcPts val="0"/>
                        </a:spcAft>
                      </a:pPr>
                      <a:r>
                        <a:rPr lang="en-US" sz="1700" b="0" i="0" u="none" strike="noStrike" kern="1200" dirty="0">
                          <a:solidFill>
                            <a:srgbClr val="003865"/>
                          </a:solidFill>
                          <a:effectLst/>
                          <a:latin typeface="Calibri" panose="020F0502020204030204" pitchFamily="34" charset="0"/>
                        </a:rPr>
                        <a:t>All</a:t>
                      </a:r>
                      <a:r>
                        <a:rPr lang="en-US" sz="1700" b="0" i="0" u="none" strike="noStrike" kern="1200" baseline="0" dirty="0">
                          <a:solidFill>
                            <a:srgbClr val="003865"/>
                          </a:solidFill>
                          <a:effectLst/>
                          <a:latin typeface="Calibri" panose="020F0502020204030204" pitchFamily="34" charset="0"/>
                        </a:rPr>
                        <a:t> P-file data submitted to MDE</a:t>
                      </a:r>
                      <a:endParaRPr lang="en-US" sz="1500" b="0" i="0" u="none" strike="noStrike" dirty="0">
                        <a:effectLst/>
                        <a:latin typeface="Arial" panose="020B0604020202020204" pitchFamily="34" charset="0"/>
                      </a:endParaRPr>
                    </a:p>
                  </a:txBody>
                  <a:tcPr marL="76955" marR="76955" marT="38478" marB="3847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8EA"/>
                    </a:solidFill>
                  </a:tcPr>
                </a:tc>
                <a:tc hMerge="1">
                  <a:txBody>
                    <a:bodyPr/>
                    <a:lstStyle/>
                    <a:p>
                      <a:endParaRPr lang="en-US"/>
                    </a:p>
                  </a:txBody>
                  <a:tcPr/>
                </a:tc>
                <a:tc>
                  <a:txBody>
                    <a:bodyPr/>
                    <a:lstStyle/>
                    <a:p>
                      <a:pPr marL="0" algn="l" rtl="0" eaLnBrk="1" fontAlgn="t" latinLnBrk="0" hangingPunct="1">
                        <a:spcBef>
                          <a:spcPts val="0"/>
                        </a:spcBef>
                        <a:spcAft>
                          <a:spcPts val="0"/>
                        </a:spcAft>
                      </a:pPr>
                      <a:r>
                        <a:rPr lang="en-US" sz="1700" b="0" i="0" u="none" strike="noStrike" kern="1200" dirty="0">
                          <a:solidFill>
                            <a:srgbClr val="003865"/>
                          </a:solidFill>
                          <a:effectLst/>
                          <a:latin typeface="Calibri" panose="020F0502020204030204" pitchFamily="34" charset="0"/>
                        </a:rPr>
                        <a:t>September </a:t>
                      </a:r>
                      <a:r>
                        <a:rPr lang="en-US" sz="1700" b="0" i="0" u="none" strike="noStrike" kern="1200" dirty="0" smtClean="0">
                          <a:solidFill>
                            <a:srgbClr val="003865"/>
                          </a:solidFill>
                          <a:effectLst/>
                          <a:latin typeface="Calibri" panose="020F0502020204030204" pitchFamily="34" charset="0"/>
                        </a:rPr>
                        <a:t>2020, </a:t>
                      </a:r>
                      <a:r>
                        <a:rPr lang="en-US" sz="1700" b="0" i="0" u="none" strike="noStrike" kern="1200" dirty="0">
                          <a:solidFill>
                            <a:srgbClr val="003865"/>
                          </a:solidFill>
                          <a:effectLst/>
                          <a:latin typeface="Calibri" panose="020F0502020204030204" pitchFamily="34" charset="0"/>
                        </a:rPr>
                        <a:t>for </a:t>
                      </a:r>
                      <a:r>
                        <a:rPr lang="en-US" sz="1700" b="0" i="0" u="none" strike="noStrike" kern="1200" dirty="0" smtClean="0">
                          <a:solidFill>
                            <a:srgbClr val="003865"/>
                          </a:solidFill>
                          <a:effectLst/>
                          <a:latin typeface="Calibri" panose="020F0502020204030204" pitchFamily="34" charset="0"/>
                        </a:rPr>
                        <a:t>SY2019-20</a:t>
                      </a:r>
                      <a:endParaRPr lang="en-US" sz="1500" b="0" i="0" u="none" strike="noStrike" dirty="0">
                        <a:effectLst/>
                        <a:latin typeface="Arial" panose="020B0604020202020204" pitchFamily="34" charset="0"/>
                      </a:endParaRPr>
                    </a:p>
                  </a:txBody>
                  <a:tcPr marL="76955" marR="76955" marT="38478" marB="3847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8EA"/>
                    </a:solidFill>
                  </a:tcPr>
                </a:tc>
                <a:extLst>
                  <a:ext uri="{0D108BD9-81ED-4DB2-BD59-A6C34878D82A}">
                    <a16:rowId xmlns:a16="http://schemas.microsoft.com/office/drawing/2014/main" val="1222160866"/>
                  </a:ext>
                </a:extLst>
              </a:tr>
              <a:tr h="333473">
                <a:tc gridSpan="2">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600" b="0" i="0" u="none" strike="noStrike" kern="1200" dirty="0" smtClean="0">
                          <a:solidFill>
                            <a:srgbClr val="003865"/>
                          </a:solidFill>
                          <a:effectLst/>
                          <a:latin typeface="Calibri" panose="020F0502020204030204" pitchFamily="34" charset="0"/>
                        </a:rPr>
                        <a:t>Performance Indicator data available</a:t>
                      </a:r>
                      <a:endParaRPr lang="en-US" sz="1400" b="0" i="0" u="none" strike="noStrike" dirty="0" smtClean="0">
                        <a:effectLst/>
                        <a:latin typeface="Arial" panose="020B0604020202020204" pitchFamily="34" charset="0"/>
                      </a:endParaRPr>
                    </a:p>
                  </a:txBody>
                  <a:tcPr marL="76955" marR="76955" marT="38478" marB="3847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ED3"/>
                    </a:solidFill>
                  </a:tcPr>
                </a:tc>
                <a:tc hMerge="1">
                  <a:txBody>
                    <a:bodyPr/>
                    <a:lstStyle/>
                    <a:p>
                      <a:endParaRPr lang="en-US"/>
                    </a:p>
                  </a:txBody>
                  <a:tcPr/>
                </a:tc>
                <a:tc>
                  <a:txBody>
                    <a:bodyPr/>
                    <a:lstStyle/>
                    <a:p>
                      <a:pPr marL="0" algn="l" rtl="0" eaLnBrk="1" fontAlgn="t" latinLnBrk="0" hangingPunct="1">
                        <a:spcBef>
                          <a:spcPts val="0"/>
                        </a:spcBef>
                        <a:spcAft>
                          <a:spcPts val="0"/>
                        </a:spcAft>
                      </a:pPr>
                      <a:r>
                        <a:rPr lang="en-US" sz="1500" b="0" i="0" u="none" strike="noStrike" dirty="0" smtClean="0">
                          <a:effectLst/>
                          <a:latin typeface="Arial" panose="020B0604020202020204" pitchFamily="34" charset="0"/>
                        </a:rPr>
                        <a:t>December 2020</a:t>
                      </a:r>
                      <a:endParaRPr lang="en-US" sz="1500" b="0" i="0" u="none" strike="noStrike" dirty="0">
                        <a:effectLst/>
                        <a:latin typeface="Arial" panose="020B0604020202020204" pitchFamily="34" charset="0"/>
                      </a:endParaRPr>
                    </a:p>
                  </a:txBody>
                  <a:tcPr marL="76955" marR="76955" marT="38478" marB="3847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ED3"/>
                    </a:solidFill>
                  </a:tcPr>
                </a:tc>
                <a:extLst>
                  <a:ext uri="{0D108BD9-81ED-4DB2-BD59-A6C34878D82A}">
                    <a16:rowId xmlns:a16="http://schemas.microsoft.com/office/drawing/2014/main" val="4019035539"/>
                  </a:ext>
                </a:extLst>
              </a:tr>
              <a:tr h="312096">
                <a:tc gridSpan="2">
                  <a:txBody>
                    <a:bodyPr/>
                    <a:lstStyle/>
                    <a:p>
                      <a:pPr marL="0" algn="l" rtl="0" eaLnBrk="1" fontAlgn="t" latinLnBrk="0" hangingPunct="1">
                        <a:spcBef>
                          <a:spcPts val="0"/>
                        </a:spcBef>
                        <a:spcAft>
                          <a:spcPts val="0"/>
                        </a:spcAft>
                      </a:pPr>
                      <a:endParaRPr lang="en-US" sz="1500" b="0" i="0" u="none" strike="noStrike" dirty="0">
                        <a:effectLst/>
                        <a:latin typeface="Arial" panose="020B0604020202020204" pitchFamily="34" charset="0"/>
                      </a:endParaRPr>
                    </a:p>
                  </a:txBody>
                  <a:tcPr marL="76955" marR="76955" marT="38478" marB="3847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a:p>
                  </a:txBody>
                  <a:tcPr/>
                </a:tc>
                <a:tc>
                  <a:txBody>
                    <a:bodyPr/>
                    <a:lstStyle/>
                    <a:p>
                      <a:pPr marL="0" algn="l" rtl="0" eaLnBrk="1" fontAlgn="t" latinLnBrk="0" hangingPunct="1">
                        <a:spcBef>
                          <a:spcPts val="0"/>
                        </a:spcBef>
                        <a:spcAft>
                          <a:spcPts val="0"/>
                        </a:spcAft>
                      </a:pPr>
                      <a:endParaRPr lang="en-US" sz="1500" b="0" i="0" u="none" strike="noStrike">
                        <a:effectLst/>
                        <a:latin typeface="Arial" panose="020B0604020202020204" pitchFamily="34" charset="0"/>
                      </a:endParaRPr>
                    </a:p>
                  </a:txBody>
                  <a:tcPr marL="76955" marR="76955" marT="38478" marB="3847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446786447"/>
                  </a:ext>
                </a:extLst>
              </a:tr>
              <a:tr h="333473">
                <a:tc gridSpan="3">
                  <a:txBody>
                    <a:bodyPr/>
                    <a:lstStyle/>
                    <a:p>
                      <a:pPr marL="0" algn="ctr" rtl="0" eaLnBrk="1" fontAlgn="t" latinLnBrk="0" hangingPunct="1">
                        <a:spcBef>
                          <a:spcPts val="0"/>
                        </a:spcBef>
                        <a:spcAft>
                          <a:spcPts val="0"/>
                        </a:spcAft>
                      </a:pPr>
                      <a:r>
                        <a:rPr lang="en-US" sz="1700" b="1" i="0" u="none" strike="noStrike" kern="1200" dirty="0">
                          <a:solidFill>
                            <a:srgbClr val="003865"/>
                          </a:solidFill>
                          <a:effectLst/>
                          <a:latin typeface="Calibri" panose="020F0502020204030204" pitchFamily="34" charset="0"/>
                        </a:rPr>
                        <a:t>CAR Reporting</a:t>
                      </a:r>
                      <a:endParaRPr lang="en-US" sz="1500" b="0" i="0" u="none" strike="noStrike" dirty="0">
                        <a:effectLst/>
                        <a:latin typeface="Arial" panose="020B0604020202020204" pitchFamily="34" charset="0"/>
                      </a:endParaRPr>
                    </a:p>
                  </a:txBody>
                  <a:tcPr marL="76955" marR="76955" marT="38478" marB="3847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8EA"/>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64300431"/>
                  </a:ext>
                </a:extLst>
              </a:tr>
              <a:tr h="312096">
                <a:tc>
                  <a:txBody>
                    <a:bodyPr/>
                    <a:lstStyle/>
                    <a:p>
                      <a:pPr marL="0" algn="l" rtl="0" eaLnBrk="1" fontAlgn="t" latinLnBrk="0" hangingPunct="1">
                        <a:spcBef>
                          <a:spcPts val="0"/>
                        </a:spcBef>
                        <a:spcAft>
                          <a:spcPts val="0"/>
                        </a:spcAft>
                      </a:pPr>
                      <a:endParaRPr lang="en-US" sz="1500" b="0" i="0" u="none" strike="sngStrike" dirty="0">
                        <a:effectLst/>
                        <a:latin typeface="Arial" panose="020B0604020202020204" pitchFamily="34" charset="0"/>
                      </a:endParaRPr>
                    </a:p>
                  </a:txBody>
                  <a:tcPr marL="76955" marR="76955" marT="38478" marB="38478">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ED3"/>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500" b="0" i="0" u="none" strike="sngStrike" kern="1200" dirty="0" smtClean="0">
                          <a:solidFill>
                            <a:srgbClr val="003865"/>
                          </a:solidFill>
                          <a:effectLst/>
                          <a:latin typeface="Calibri" panose="020F0502020204030204" pitchFamily="34" charset="0"/>
                        </a:rPr>
                        <a:t>December, FY2019</a:t>
                      </a:r>
                      <a:endParaRPr lang="en-US" sz="1500" b="0" i="0" u="none" strike="sngStrike" dirty="0" smtClean="0">
                        <a:effectLst/>
                        <a:latin typeface="Arial" panose="020B0604020202020204" pitchFamily="34" charset="0"/>
                      </a:endParaRPr>
                    </a:p>
                  </a:txBody>
                  <a:tcPr marL="76955" marR="76955" marT="38478" marB="38478">
                    <a:lnL w="12700"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ED3"/>
                    </a:solidFill>
                  </a:tcPr>
                </a:tc>
                <a:tc>
                  <a:txBody>
                    <a:bodyPr/>
                    <a:lstStyle/>
                    <a:p>
                      <a:pPr marL="0" marR="0" indent="0" algn="l" rtl="0" eaLnBrk="1" fontAlgn="auto" latinLnBrk="0" hangingPunct="1">
                        <a:spcBef>
                          <a:spcPts val="0"/>
                        </a:spcBef>
                        <a:spcAft>
                          <a:spcPts val="0"/>
                        </a:spcAft>
                      </a:pPr>
                      <a:r>
                        <a:rPr lang="en-US" sz="1500" b="0" i="0" u="none" strike="sngStrike" kern="1200" dirty="0">
                          <a:solidFill>
                            <a:srgbClr val="003865"/>
                          </a:solidFill>
                          <a:effectLst/>
                          <a:latin typeface="Calibri" panose="020F0502020204030204" pitchFamily="34" charset="0"/>
                        </a:rPr>
                        <a:t>Final Perkins IV year:</a:t>
                      </a:r>
                      <a:r>
                        <a:rPr lang="en-US" sz="1500" b="0" i="0" u="none" strike="sngStrike" kern="1200" baseline="0" dirty="0">
                          <a:solidFill>
                            <a:srgbClr val="003865"/>
                          </a:solidFill>
                          <a:effectLst/>
                          <a:latin typeface="Calibri" panose="020F0502020204030204" pitchFamily="34" charset="0"/>
                        </a:rPr>
                        <a:t> </a:t>
                      </a:r>
                      <a:r>
                        <a:rPr lang="en-US" sz="1500" b="0" i="0" u="none" strike="sngStrike" kern="1200" dirty="0">
                          <a:solidFill>
                            <a:srgbClr val="003865"/>
                          </a:solidFill>
                          <a:effectLst/>
                          <a:latin typeface="Calibri" panose="020F0502020204030204" pitchFamily="34" charset="0"/>
                        </a:rPr>
                        <a:t>Enrollment data only (reports available)</a:t>
                      </a:r>
                      <a:endParaRPr lang="en-US" sz="1500" b="0" i="0" u="none" strike="sngStrike" dirty="0">
                        <a:effectLst/>
                        <a:latin typeface="Arial" panose="020B0604020202020204" pitchFamily="34" charset="0"/>
                      </a:endParaRPr>
                    </a:p>
                  </a:txBody>
                  <a:tcPr marL="76955" marR="76955" marT="38478" marB="3847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ED3"/>
                    </a:solidFill>
                  </a:tcPr>
                </a:tc>
                <a:extLst>
                  <a:ext uri="{0D108BD9-81ED-4DB2-BD59-A6C34878D82A}">
                    <a16:rowId xmlns:a16="http://schemas.microsoft.com/office/drawing/2014/main" val="2786519936"/>
                  </a:ext>
                </a:extLst>
              </a:tr>
              <a:tr h="312096">
                <a:tc>
                  <a:txBody>
                    <a:bodyPr/>
                    <a:lstStyle/>
                    <a:p>
                      <a:endParaRPr lang="en-US"/>
                    </a:p>
                  </a:txBody>
                  <a:tcPr marL="76955" marR="76955" marT="38478" marB="38478">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8EA"/>
                    </a:solidFill>
                  </a:tcPr>
                </a:tc>
                <a:tc>
                  <a:txBody>
                    <a:bodyPr/>
                    <a:lstStyle/>
                    <a:p>
                      <a:pPr marL="0" algn="l" rtl="0" eaLnBrk="1" fontAlgn="t" latinLnBrk="0" hangingPunct="1">
                        <a:spcBef>
                          <a:spcPts val="0"/>
                        </a:spcBef>
                        <a:spcAft>
                          <a:spcPts val="0"/>
                        </a:spcAft>
                      </a:pPr>
                      <a:r>
                        <a:rPr lang="en-US" sz="1500" b="0" i="0" u="none" strike="noStrike" kern="1200" dirty="0">
                          <a:solidFill>
                            <a:srgbClr val="003865"/>
                          </a:solidFill>
                          <a:effectLst/>
                          <a:latin typeface="Calibri" panose="020F0502020204030204" pitchFamily="34" charset="0"/>
                        </a:rPr>
                        <a:t>December, FY2020</a:t>
                      </a:r>
                      <a:endParaRPr lang="en-US" sz="1500" b="0" i="0" u="none" strike="noStrike" dirty="0">
                        <a:effectLst/>
                        <a:latin typeface="Arial" panose="020B0604020202020204" pitchFamily="34" charset="0"/>
                      </a:endParaRPr>
                    </a:p>
                  </a:txBody>
                  <a:tcPr marL="76955" marR="76955" marT="38478" marB="38478">
                    <a:lnL w="12700"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8EA"/>
                    </a:solidFill>
                  </a:tcPr>
                </a:tc>
                <a:tc>
                  <a:txBody>
                    <a:bodyPr/>
                    <a:lstStyle/>
                    <a:p>
                      <a:pPr marL="0" algn="l" rtl="0" eaLnBrk="1" fontAlgn="t" latinLnBrk="0" hangingPunct="1">
                        <a:spcBef>
                          <a:spcPts val="0"/>
                        </a:spcBef>
                        <a:spcAft>
                          <a:spcPts val="0"/>
                        </a:spcAft>
                      </a:pPr>
                      <a:r>
                        <a:rPr lang="en-US" sz="1500" b="0" i="0" u="none" strike="noStrike" kern="1200">
                          <a:solidFill>
                            <a:srgbClr val="003865"/>
                          </a:solidFill>
                          <a:effectLst/>
                          <a:latin typeface="Calibri" panose="020F0502020204030204" pitchFamily="34" charset="0"/>
                        </a:rPr>
                        <a:t>Transition to Perkins V: Enrollment data &amp; Baseline PI data</a:t>
                      </a:r>
                      <a:endParaRPr lang="en-US" sz="1500" b="0" i="0" u="none" strike="noStrike">
                        <a:effectLst/>
                        <a:latin typeface="Arial" panose="020B0604020202020204" pitchFamily="34" charset="0"/>
                      </a:endParaRPr>
                    </a:p>
                  </a:txBody>
                  <a:tcPr marL="76955" marR="76955" marT="38478" marB="3847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8EA"/>
                    </a:solidFill>
                  </a:tcPr>
                </a:tc>
                <a:extLst>
                  <a:ext uri="{0D108BD9-81ED-4DB2-BD59-A6C34878D82A}">
                    <a16:rowId xmlns:a16="http://schemas.microsoft.com/office/drawing/2014/main" val="2101732517"/>
                  </a:ext>
                </a:extLst>
              </a:tr>
              <a:tr h="312096">
                <a:tc>
                  <a:txBody>
                    <a:bodyPr/>
                    <a:lstStyle/>
                    <a:p>
                      <a:endParaRPr lang="en-US"/>
                    </a:p>
                  </a:txBody>
                  <a:tcPr marL="76955" marR="76955" marT="38478" marB="38478">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ED3"/>
                    </a:solidFill>
                  </a:tcPr>
                </a:tc>
                <a:tc>
                  <a:txBody>
                    <a:bodyPr/>
                    <a:lstStyle/>
                    <a:p>
                      <a:pPr marL="0" algn="l" rtl="0" eaLnBrk="1" fontAlgn="t" latinLnBrk="0" hangingPunct="1">
                        <a:spcBef>
                          <a:spcPts val="0"/>
                        </a:spcBef>
                        <a:spcAft>
                          <a:spcPts val="0"/>
                        </a:spcAft>
                      </a:pPr>
                      <a:r>
                        <a:rPr lang="en-US" sz="1500" b="0" i="0" u="none" strike="noStrike" kern="1200" dirty="0">
                          <a:solidFill>
                            <a:srgbClr val="003865"/>
                          </a:solidFill>
                          <a:effectLst/>
                          <a:latin typeface="Calibri" panose="020F0502020204030204" pitchFamily="34" charset="0"/>
                        </a:rPr>
                        <a:t>December, FY2021, Perkins</a:t>
                      </a:r>
                      <a:r>
                        <a:rPr lang="en-US" sz="1500" b="0" i="0" u="none" strike="noStrike" kern="1200" baseline="0" dirty="0">
                          <a:solidFill>
                            <a:srgbClr val="003865"/>
                          </a:solidFill>
                          <a:effectLst/>
                          <a:latin typeface="Calibri" panose="020F0502020204030204" pitchFamily="34" charset="0"/>
                        </a:rPr>
                        <a:t> V: Year 1</a:t>
                      </a:r>
                      <a:endParaRPr lang="en-US" sz="1500" b="0" i="0" u="none" strike="noStrike" dirty="0">
                        <a:effectLst/>
                        <a:latin typeface="Arial" panose="020B0604020202020204" pitchFamily="34" charset="0"/>
                      </a:endParaRPr>
                    </a:p>
                  </a:txBody>
                  <a:tcPr marL="76955" marR="76955" marT="38478" marB="38478">
                    <a:lnL w="12700"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ED3"/>
                    </a:solidFill>
                  </a:tcPr>
                </a:tc>
                <a:tc>
                  <a:txBody>
                    <a:bodyPr/>
                    <a:lstStyle/>
                    <a:p>
                      <a:pPr marL="0" algn="l" rtl="0" eaLnBrk="1" fontAlgn="t" latinLnBrk="0" hangingPunct="1">
                        <a:spcBef>
                          <a:spcPts val="0"/>
                        </a:spcBef>
                        <a:spcAft>
                          <a:spcPts val="0"/>
                        </a:spcAft>
                      </a:pPr>
                      <a:r>
                        <a:rPr lang="en-US" sz="1500" b="0" i="0" u="none" strike="noStrike" kern="1200">
                          <a:solidFill>
                            <a:srgbClr val="003865"/>
                          </a:solidFill>
                          <a:effectLst/>
                          <a:latin typeface="Calibri" panose="020F0502020204030204" pitchFamily="34" charset="0"/>
                        </a:rPr>
                        <a:t>Report 2020-21 Enrollment, Performance Indicators &amp; Targets</a:t>
                      </a:r>
                      <a:endParaRPr lang="en-US" sz="1500" b="0" i="0" u="none" strike="noStrike">
                        <a:effectLst/>
                        <a:latin typeface="Arial" panose="020B0604020202020204" pitchFamily="34" charset="0"/>
                      </a:endParaRPr>
                    </a:p>
                  </a:txBody>
                  <a:tcPr marL="76955" marR="76955" marT="38478" marB="3847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ED3"/>
                    </a:solidFill>
                  </a:tcPr>
                </a:tc>
                <a:extLst>
                  <a:ext uri="{0D108BD9-81ED-4DB2-BD59-A6C34878D82A}">
                    <a16:rowId xmlns:a16="http://schemas.microsoft.com/office/drawing/2014/main" val="798404526"/>
                  </a:ext>
                </a:extLst>
              </a:tr>
              <a:tr h="312096">
                <a:tc>
                  <a:txBody>
                    <a:bodyPr/>
                    <a:lstStyle/>
                    <a:p>
                      <a:endParaRPr lang="en-US"/>
                    </a:p>
                  </a:txBody>
                  <a:tcPr marL="76955" marR="76955" marT="38478" marB="38478">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8EA"/>
                    </a:solidFill>
                  </a:tcPr>
                </a:tc>
                <a:tc>
                  <a:txBody>
                    <a:bodyPr/>
                    <a:lstStyle/>
                    <a:p>
                      <a:pPr marL="0" algn="l" rtl="0" eaLnBrk="1" fontAlgn="t" latinLnBrk="0" hangingPunct="1">
                        <a:spcBef>
                          <a:spcPts val="0"/>
                        </a:spcBef>
                        <a:spcAft>
                          <a:spcPts val="0"/>
                        </a:spcAft>
                      </a:pPr>
                      <a:r>
                        <a:rPr lang="en-US" sz="1500" b="0" i="0" u="none" strike="noStrike" kern="1200" dirty="0">
                          <a:solidFill>
                            <a:srgbClr val="003865"/>
                          </a:solidFill>
                          <a:effectLst/>
                          <a:latin typeface="Calibri" panose="020F0502020204030204" pitchFamily="34" charset="0"/>
                        </a:rPr>
                        <a:t>December,</a:t>
                      </a:r>
                      <a:r>
                        <a:rPr lang="en-US" sz="1500" b="0" i="0" u="none" strike="noStrike" kern="1200" baseline="0" dirty="0">
                          <a:solidFill>
                            <a:srgbClr val="003865"/>
                          </a:solidFill>
                          <a:effectLst/>
                          <a:latin typeface="Calibri" panose="020F0502020204030204" pitchFamily="34" charset="0"/>
                        </a:rPr>
                        <a:t> FY</a:t>
                      </a:r>
                      <a:r>
                        <a:rPr lang="en-US" sz="1500" b="0" i="0" u="none" strike="noStrike" kern="1200" dirty="0">
                          <a:solidFill>
                            <a:srgbClr val="003865"/>
                          </a:solidFill>
                          <a:effectLst/>
                          <a:latin typeface="Calibri" panose="020F0502020204030204" pitchFamily="34" charset="0"/>
                        </a:rPr>
                        <a:t>2022,</a:t>
                      </a:r>
                      <a:r>
                        <a:rPr lang="en-US" sz="1500" b="0" i="0" u="none" strike="noStrike" kern="1200" baseline="0" dirty="0">
                          <a:solidFill>
                            <a:srgbClr val="003865"/>
                          </a:solidFill>
                          <a:effectLst/>
                          <a:latin typeface="Calibri" panose="020F0502020204030204" pitchFamily="34" charset="0"/>
                        </a:rPr>
                        <a:t> Perkins V: Year 2</a:t>
                      </a:r>
                      <a:endParaRPr lang="en-US" sz="1500" b="0" i="0" u="none" strike="noStrike" dirty="0">
                        <a:effectLst/>
                        <a:latin typeface="Arial" panose="020B0604020202020204" pitchFamily="34" charset="0"/>
                      </a:endParaRPr>
                    </a:p>
                  </a:txBody>
                  <a:tcPr marL="76955" marR="76955" marT="38478" marB="38478">
                    <a:lnL w="12700"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8EA"/>
                    </a:solidFill>
                  </a:tcPr>
                </a:tc>
                <a:tc>
                  <a:txBody>
                    <a:bodyPr/>
                    <a:lstStyle/>
                    <a:p>
                      <a:pPr marL="0" marR="0" indent="0" algn="l" rtl="0" eaLnBrk="1" fontAlgn="auto" latinLnBrk="0" hangingPunct="1">
                        <a:spcBef>
                          <a:spcPts val="0"/>
                        </a:spcBef>
                        <a:spcAft>
                          <a:spcPts val="0"/>
                        </a:spcAft>
                      </a:pPr>
                      <a:r>
                        <a:rPr lang="en-US" sz="1500" b="0" i="0" u="none" strike="noStrike" kern="1200">
                          <a:solidFill>
                            <a:srgbClr val="003865"/>
                          </a:solidFill>
                          <a:effectLst/>
                          <a:latin typeface="Calibri" panose="020F0502020204030204" pitchFamily="34" charset="0"/>
                        </a:rPr>
                        <a:t>Report 2021-22 Enrollment, Performance Indicators &amp; Targets</a:t>
                      </a:r>
                      <a:endParaRPr lang="en-US" sz="1500" b="0" i="0" u="none" strike="noStrike">
                        <a:effectLst/>
                        <a:latin typeface="Arial" panose="020B0604020202020204" pitchFamily="34" charset="0"/>
                      </a:endParaRPr>
                    </a:p>
                  </a:txBody>
                  <a:tcPr marL="76955" marR="76955" marT="38478" marB="3847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8EA"/>
                    </a:solidFill>
                  </a:tcPr>
                </a:tc>
                <a:extLst>
                  <a:ext uri="{0D108BD9-81ED-4DB2-BD59-A6C34878D82A}">
                    <a16:rowId xmlns:a16="http://schemas.microsoft.com/office/drawing/2014/main" val="3471429999"/>
                  </a:ext>
                </a:extLst>
              </a:tr>
              <a:tr h="312096">
                <a:tc>
                  <a:txBody>
                    <a:bodyPr/>
                    <a:lstStyle/>
                    <a:p>
                      <a:endParaRPr lang="en-US"/>
                    </a:p>
                  </a:txBody>
                  <a:tcPr marL="76955" marR="76955" marT="38478" marB="38478">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ED3"/>
                    </a:solidFill>
                  </a:tcPr>
                </a:tc>
                <a:tc>
                  <a:txBody>
                    <a:bodyPr/>
                    <a:lstStyle/>
                    <a:p>
                      <a:pPr marL="0" algn="l" rtl="0" eaLnBrk="1" fontAlgn="t" latinLnBrk="0" hangingPunct="1">
                        <a:spcBef>
                          <a:spcPts val="0"/>
                        </a:spcBef>
                        <a:spcAft>
                          <a:spcPts val="0"/>
                        </a:spcAft>
                      </a:pPr>
                      <a:r>
                        <a:rPr lang="en-US" sz="1500" b="0" i="0" u="none" strike="noStrike" kern="1200" dirty="0">
                          <a:solidFill>
                            <a:srgbClr val="003865"/>
                          </a:solidFill>
                          <a:effectLst/>
                          <a:latin typeface="Calibri" panose="020F0502020204030204" pitchFamily="34" charset="0"/>
                        </a:rPr>
                        <a:t>December,</a:t>
                      </a:r>
                      <a:r>
                        <a:rPr lang="en-US" sz="1500" b="0" i="0" u="none" strike="noStrike" kern="1200" baseline="0" dirty="0">
                          <a:solidFill>
                            <a:srgbClr val="003865"/>
                          </a:solidFill>
                          <a:effectLst/>
                          <a:latin typeface="Calibri" panose="020F0502020204030204" pitchFamily="34" charset="0"/>
                        </a:rPr>
                        <a:t> FY2</a:t>
                      </a:r>
                      <a:r>
                        <a:rPr lang="en-US" sz="1500" b="0" i="0" u="none" strike="noStrike" kern="1200" dirty="0">
                          <a:solidFill>
                            <a:srgbClr val="003865"/>
                          </a:solidFill>
                          <a:effectLst/>
                          <a:latin typeface="Calibri" panose="020F0502020204030204" pitchFamily="34" charset="0"/>
                        </a:rPr>
                        <a:t>023, Perkins V: Year</a:t>
                      </a:r>
                      <a:r>
                        <a:rPr lang="en-US" sz="1500" b="0" i="0" u="none" strike="noStrike" kern="1200" baseline="0" dirty="0">
                          <a:solidFill>
                            <a:srgbClr val="003865"/>
                          </a:solidFill>
                          <a:effectLst/>
                          <a:latin typeface="Calibri" panose="020F0502020204030204" pitchFamily="34" charset="0"/>
                        </a:rPr>
                        <a:t> 3</a:t>
                      </a:r>
                      <a:endParaRPr lang="en-US" sz="1500" b="0" i="0" u="none" strike="noStrike" dirty="0">
                        <a:effectLst/>
                        <a:latin typeface="Arial" panose="020B0604020202020204" pitchFamily="34" charset="0"/>
                      </a:endParaRPr>
                    </a:p>
                  </a:txBody>
                  <a:tcPr marL="76955" marR="76955" marT="38478" marB="38478">
                    <a:lnL w="12700"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ED3"/>
                    </a:solidFill>
                  </a:tcPr>
                </a:tc>
                <a:tc>
                  <a:txBody>
                    <a:bodyPr/>
                    <a:lstStyle/>
                    <a:p>
                      <a:pPr marL="0" marR="0" indent="0" algn="l" rtl="0" eaLnBrk="1" fontAlgn="auto" latinLnBrk="0" hangingPunct="1">
                        <a:spcBef>
                          <a:spcPts val="0"/>
                        </a:spcBef>
                        <a:spcAft>
                          <a:spcPts val="0"/>
                        </a:spcAft>
                      </a:pPr>
                      <a:r>
                        <a:rPr lang="en-US" sz="1500" b="0" i="0" u="none" strike="noStrike" kern="1200">
                          <a:solidFill>
                            <a:srgbClr val="003865"/>
                          </a:solidFill>
                          <a:effectLst/>
                          <a:latin typeface="Calibri" panose="020F0502020204030204" pitchFamily="34" charset="0"/>
                        </a:rPr>
                        <a:t>Report 2022-23 Enrollment, Performance Indicators &amp; Targets</a:t>
                      </a:r>
                      <a:endParaRPr lang="en-US" sz="1500" b="0" i="0" u="none" strike="noStrike">
                        <a:effectLst/>
                        <a:latin typeface="Arial" panose="020B0604020202020204" pitchFamily="34" charset="0"/>
                      </a:endParaRPr>
                    </a:p>
                  </a:txBody>
                  <a:tcPr marL="76955" marR="76955" marT="38478" marB="3847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ED3"/>
                    </a:solidFill>
                  </a:tcPr>
                </a:tc>
                <a:extLst>
                  <a:ext uri="{0D108BD9-81ED-4DB2-BD59-A6C34878D82A}">
                    <a16:rowId xmlns:a16="http://schemas.microsoft.com/office/drawing/2014/main" val="894446800"/>
                  </a:ext>
                </a:extLst>
              </a:tr>
              <a:tr h="312096">
                <a:tc>
                  <a:txBody>
                    <a:bodyPr/>
                    <a:lstStyle/>
                    <a:p>
                      <a:endParaRPr lang="en-US" dirty="0"/>
                    </a:p>
                  </a:txBody>
                  <a:tcPr marL="76955" marR="76955" marT="38478" marB="38478">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8EA"/>
                    </a:solidFill>
                  </a:tcPr>
                </a:tc>
                <a:tc>
                  <a:txBody>
                    <a:bodyPr/>
                    <a:lstStyle/>
                    <a:p>
                      <a:pPr marL="0" algn="l" rtl="0" eaLnBrk="1" fontAlgn="t" latinLnBrk="0" hangingPunct="1">
                        <a:spcBef>
                          <a:spcPts val="0"/>
                        </a:spcBef>
                        <a:spcAft>
                          <a:spcPts val="0"/>
                        </a:spcAft>
                      </a:pPr>
                      <a:r>
                        <a:rPr lang="en-US" sz="1500" b="0" i="0" u="none" strike="noStrike" kern="1200" dirty="0">
                          <a:solidFill>
                            <a:srgbClr val="003865"/>
                          </a:solidFill>
                          <a:effectLst/>
                          <a:latin typeface="Calibri" panose="020F0502020204030204" pitchFamily="34" charset="0"/>
                        </a:rPr>
                        <a:t>December, FY2024, Perkins V: Year 4</a:t>
                      </a:r>
                      <a:endParaRPr lang="en-US" sz="1500" b="0" i="0" u="none" strike="noStrike" dirty="0">
                        <a:effectLst/>
                        <a:latin typeface="Arial" panose="020B0604020202020204" pitchFamily="34" charset="0"/>
                      </a:endParaRPr>
                    </a:p>
                  </a:txBody>
                  <a:tcPr marL="76955" marR="76955" marT="38478" marB="38478">
                    <a:lnL w="12700"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8EA"/>
                    </a:solidFill>
                  </a:tcPr>
                </a:tc>
                <a:tc>
                  <a:txBody>
                    <a:bodyPr/>
                    <a:lstStyle/>
                    <a:p>
                      <a:pPr marL="0" marR="0" indent="0" algn="l" rtl="0" eaLnBrk="1" fontAlgn="auto" latinLnBrk="0" hangingPunct="1">
                        <a:spcBef>
                          <a:spcPts val="0"/>
                        </a:spcBef>
                        <a:spcAft>
                          <a:spcPts val="0"/>
                        </a:spcAft>
                      </a:pPr>
                      <a:r>
                        <a:rPr lang="en-US" sz="1500" b="0" i="0" u="none" strike="noStrike" kern="1200" dirty="0">
                          <a:solidFill>
                            <a:srgbClr val="003865"/>
                          </a:solidFill>
                          <a:effectLst/>
                          <a:latin typeface="Calibri" panose="020F0502020204030204" pitchFamily="34" charset="0"/>
                        </a:rPr>
                        <a:t>Report 2023-24 Enrollment, Performance Indicators &amp; Targets</a:t>
                      </a:r>
                      <a:endParaRPr lang="en-US" sz="1500" b="0" i="0" u="none" strike="noStrike" dirty="0">
                        <a:effectLst/>
                        <a:latin typeface="Arial" panose="020B0604020202020204" pitchFamily="34" charset="0"/>
                      </a:endParaRPr>
                    </a:p>
                  </a:txBody>
                  <a:tcPr marL="76955" marR="76955" marT="38478" marB="3847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8EA"/>
                    </a:solidFill>
                  </a:tcPr>
                </a:tc>
                <a:extLst>
                  <a:ext uri="{0D108BD9-81ED-4DB2-BD59-A6C34878D82A}">
                    <a16:rowId xmlns:a16="http://schemas.microsoft.com/office/drawing/2014/main" val="2735984365"/>
                  </a:ext>
                </a:extLst>
              </a:tr>
            </a:tbl>
          </a:graphicData>
        </a:graphic>
      </p:graphicFrame>
      <p:sp>
        <p:nvSpPr>
          <p:cNvPr id="4" name="Slide Number Placeholder 3">
            <a:extLst>
              <a:ext uri="{FF2B5EF4-FFF2-40B4-BE49-F238E27FC236}">
                <a16:creationId xmlns:a16="http://schemas.microsoft.com/office/drawing/2014/main" id="{82298322-693C-4F57-8D8F-B1517B436DC0}"/>
              </a:ext>
            </a:extLst>
          </p:cNvPr>
          <p:cNvSpPr>
            <a:spLocks noGrp="1"/>
          </p:cNvSpPr>
          <p:nvPr>
            <p:ph type="sldNum" sz="quarter" idx="12"/>
          </p:nvPr>
        </p:nvSpPr>
        <p:spPr/>
        <p:txBody>
          <a:bodyPr/>
          <a:lstStyle/>
          <a:p>
            <a:fld id="{C25A15C9-26C3-4F26-BF16-EA931E8CA54C}" type="slidenum">
              <a:rPr lang="en-US" smtClean="0"/>
              <a:pPr/>
              <a:t>7</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03032" y="2562328"/>
            <a:ext cx="361402" cy="342345"/>
          </a:xfrm>
          <a:prstGeom prst="rect">
            <a:avLst/>
          </a:prstGeom>
        </p:spPr>
      </p:pic>
    </p:spTree>
    <p:extLst>
      <p:ext uri="{BB962C8B-B14F-4D97-AF65-F5344CB8AC3E}">
        <p14:creationId xmlns:p14="http://schemas.microsoft.com/office/powerpoint/2010/main" val="2897781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200025" y="637309"/>
            <a:ext cx="2834523" cy="3074720"/>
          </a:xfrm>
        </p:spPr>
        <p:txBody>
          <a:bodyPr>
            <a:normAutofit/>
          </a:bodyPr>
          <a:lstStyle/>
          <a:p>
            <a:r>
              <a:rPr lang="en-US" sz="3400" dirty="0"/>
              <a:t>Postsecondary Data/Reporting Structure</a:t>
            </a:r>
          </a:p>
        </p:txBody>
      </p:sp>
      <p:sp>
        <p:nvSpPr>
          <p:cNvPr id="15" name="Content Placeholder 14"/>
          <p:cNvSpPr>
            <a:spLocks noGrp="1"/>
          </p:cNvSpPr>
          <p:nvPr>
            <p:ph idx="1"/>
          </p:nvPr>
        </p:nvSpPr>
        <p:spPr>
          <a:xfrm>
            <a:off x="3341511" y="637309"/>
            <a:ext cx="8324015" cy="5578434"/>
          </a:xfrm>
        </p:spPr>
        <p:txBody>
          <a:bodyPr>
            <a:normAutofit/>
          </a:bodyPr>
          <a:lstStyle/>
          <a:p>
            <a:r>
              <a:rPr lang="en-US" sz="2400" dirty="0"/>
              <a:t>Postsecondary structures accountability data using a cohort model. </a:t>
            </a:r>
          </a:p>
          <a:p>
            <a:r>
              <a:rPr lang="en-US" sz="2400" dirty="0"/>
              <a:t>The cohort model involves identifying students entering an institution during a fiscal year and tracking them forward through two additional fiscal years.</a:t>
            </a:r>
          </a:p>
          <a:p>
            <a:pPr marL="0" indent="0">
              <a:buNone/>
            </a:pPr>
            <a:endParaRPr lang="en-US" dirty="0"/>
          </a:p>
        </p:txBody>
      </p:sp>
      <p:sp>
        <p:nvSpPr>
          <p:cNvPr id="5" name="Slide Number Placeholder 4"/>
          <p:cNvSpPr>
            <a:spLocks noGrp="1"/>
          </p:cNvSpPr>
          <p:nvPr>
            <p:ph type="sldNum" sz="quarter" idx="12"/>
          </p:nvPr>
        </p:nvSpPr>
        <p:spPr/>
        <p:txBody>
          <a:bodyPr/>
          <a:lstStyle/>
          <a:p>
            <a:fld id="{C25A15C9-26C3-4F26-BF16-EA931E8CA54C}" type="slidenum">
              <a:rPr lang="en-US" smtClean="0"/>
              <a:pPr/>
              <a:t>8</a:t>
            </a:fld>
            <a:endParaRPr lang="en-US" dirty="0"/>
          </a:p>
        </p:txBody>
      </p:sp>
      <p:graphicFrame>
        <p:nvGraphicFramePr>
          <p:cNvPr id="2" name="Table 1">
            <a:extLst>
              <a:ext uri="{FF2B5EF4-FFF2-40B4-BE49-F238E27FC236}">
                <a16:creationId xmlns:a16="http://schemas.microsoft.com/office/drawing/2014/main" id="{57BBFA03-7BA6-4484-AE4E-6857460DE3DA}"/>
              </a:ext>
            </a:extLst>
          </p:cNvPr>
          <p:cNvGraphicFramePr>
            <a:graphicFrameLocks noGrp="1"/>
          </p:cNvGraphicFramePr>
          <p:nvPr>
            <p:extLst>
              <p:ext uri="{D42A27DB-BD31-4B8C-83A1-F6EECF244321}">
                <p14:modId xmlns:p14="http://schemas.microsoft.com/office/powerpoint/2010/main" val="2687255090"/>
              </p:ext>
            </p:extLst>
          </p:nvPr>
        </p:nvGraphicFramePr>
        <p:xfrm>
          <a:off x="3719513" y="3241806"/>
          <a:ext cx="7639050" cy="2458906"/>
        </p:xfrm>
        <a:graphic>
          <a:graphicData uri="http://schemas.openxmlformats.org/drawingml/2006/table">
            <a:tbl>
              <a:tblPr firstRow="1" firstCol="1" bandRow="1"/>
              <a:tblGrid>
                <a:gridCol w="861636">
                  <a:extLst>
                    <a:ext uri="{9D8B030D-6E8A-4147-A177-3AD203B41FA5}">
                      <a16:colId xmlns:a16="http://schemas.microsoft.com/office/drawing/2014/main" val="3127518641"/>
                    </a:ext>
                  </a:extLst>
                </a:gridCol>
                <a:gridCol w="846262">
                  <a:extLst>
                    <a:ext uri="{9D8B030D-6E8A-4147-A177-3AD203B41FA5}">
                      <a16:colId xmlns:a16="http://schemas.microsoft.com/office/drawing/2014/main" val="2922620107"/>
                    </a:ext>
                  </a:extLst>
                </a:gridCol>
                <a:gridCol w="856510">
                  <a:extLst>
                    <a:ext uri="{9D8B030D-6E8A-4147-A177-3AD203B41FA5}">
                      <a16:colId xmlns:a16="http://schemas.microsoft.com/office/drawing/2014/main" val="3996399991"/>
                    </a:ext>
                  </a:extLst>
                </a:gridCol>
                <a:gridCol w="861636">
                  <a:extLst>
                    <a:ext uri="{9D8B030D-6E8A-4147-A177-3AD203B41FA5}">
                      <a16:colId xmlns:a16="http://schemas.microsoft.com/office/drawing/2014/main" val="3034821752"/>
                    </a:ext>
                  </a:extLst>
                </a:gridCol>
                <a:gridCol w="851386">
                  <a:extLst>
                    <a:ext uri="{9D8B030D-6E8A-4147-A177-3AD203B41FA5}">
                      <a16:colId xmlns:a16="http://schemas.microsoft.com/office/drawing/2014/main" val="888792109"/>
                    </a:ext>
                  </a:extLst>
                </a:gridCol>
                <a:gridCol w="856510">
                  <a:extLst>
                    <a:ext uri="{9D8B030D-6E8A-4147-A177-3AD203B41FA5}">
                      <a16:colId xmlns:a16="http://schemas.microsoft.com/office/drawing/2014/main" val="2211185251"/>
                    </a:ext>
                  </a:extLst>
                </a:gridCol>
                <a:gridCol w="861636">
                  <a:extLst>
                    <a:ext uri="{9D8B030D-6E8A-4147-A177-3AD203B41FA5}">
                      <a16:colId xmlns:a16="http://schemas.microsoft.com/office/drawing/2014/main" val="3377159624"/>
                    </a:ext>
                  </a:extLst>
                </a:gridCol>
                <a:gridCol w="852849">
                  <a:extLst>
                    <a:ext uri="{9D8B030D-6E8A-4147-A177-3AD203B41FA5}">
                      <a16:colId xmlns:a16="http://schemas.microsoft.com/office/drawing/2014/main" val="1862524188"/>
                    </a:ext>
                  </a:extLst>
                </a:gridCol>
                <a:gridCol w="790625">
                  <a:extLst>
                    <a:ext uri="{9D8B030D-6E8A-4147-A177-3AD203B41FA5}">
                      <a16:colId xmlns:a16="http://schemas.microsoft.com/office/drawing/2014/main" val="390329416"/>
                    </a:ext>
                  </a:extLst>
                </a:gridCol>
              </a:tblGrid>
              <a:tr h="239248">
                <a:tc gridSpan="3">
                  <a:txBody>
                    <a:bodyPr/>
                    <a:lstStyle/>
                    <a:p>
                      <a:pPr marL="0" marR="0" algn="ctr">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FY 2018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gridSpan="3">
                  <a:txBody>
                    <a:bodyPr/>
                    <a:lstStyle/>
                    <a:p>
                      <a:pPr marL="0" marR="0" algn="ctr">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FY 2019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gridSpan="3">
                  <a:txBody>
                    <a:bodyPr/>
                    <a:lstStyle/>
                    <a:p>
                      <a:pPr marL="0" marR="0" algn="ctr">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FY 2020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35332689"/>
                  </a:ext>
                </a:extLst>
              </a:tr>
              <a:tr h="739886">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Enter Summer 2017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Fall 2017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Spring 2018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Summer 2018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Fall 2018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Spring 2019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Summer 2019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Fall 2020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Spring 2020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2223029431"/>
                  </a:ext>
                </a:extLst>
              </a:tr>
              <a:tr h="739886">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Enter Fall 2017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Spring 2018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Summer 2018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Fall 2018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Spring 2019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Summer 2019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Fall 2020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Spring 2020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3953376184"/>
                  </a:ext>
                </a:extLst>
              </a:tr>
              <a:tr h="739886">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Enter Spring 2018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Summer 2018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Fall 2018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Spring 2019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Summer 2019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Fall 2020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Spring 2020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1515446991"/>
                  </a:ext>
                </a:extLst>
              </a:tr>
            </a:tbl>
          </a:graphicData>
        </a:graphic>
      </p:graphicFrame>
      <p:sp>
        <p:nvSpPr>
          <p:cNvPr id="3" name="Rectangle 1">
            <a:extLst>
              <a:ext uri="{FF2B5EF4-FFF2-40B4-BE49-F238E27FC236}">
                <a16:creationId xmlns:a16="http://schemas.microsoft.com/office/drawing/2014/main" id="{946C4D88-669D-4025-96F1-5F390218D13B}"/>
              </a:ext>
            </a:extLst>
          </p:cNvPr>
          <p:cNvSpPr>
            <a:spLocks noChangeArrowheads="1"/>
          </p:cNvSpPr>
          <p:nvPr/>
        </p:nvSpPr>
        <p:spPr bwMode="auto">
          <a:xfrm>
            <a:off x="3719513" y="2726775"/>
            <a:ext cx="670242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FY 2018 – 2020 Cohort</a:t>
            </a:r>
            <a:endParaRPr kumimoji="0" lang="en-US" altLang="en-US" sz="2000" b="0" i="0" u="none" strike="noStrike" cap="none" normalizeH="0" baseline="0" dirty="0">
              <a:ln>
                <a:noFill/>
              </a:ln>
              <a:solidFill>
                <a:schemeClr val="tx2"/>
              </a:solidFill>
              <a:effectLst/>
              <a:latin typeface="Arial" panose="020B0604020202020204" pitchFamily="34" charset="0"/>
            </a:endParaRPr>
          </a:p>
        </p:txBody>
      </p:sp>
    </p:spTree>
    <p:extLst>
      <p:ext uri="{BB962C8B-B14F-4D97-AF65-F5344CB8AC3E}">
        <p14:creationId xmlns:p14="http://schemas.microsoft.com/office/powerpoint/2010/main" val="2988041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A004B-F909-4E76-92AB-E243C6C55BCD}"/>
              </a:ext>
            </a:extLst>
          </p:cNvPr>
          <p:cNvSpPr>
            <a:spLocks noGrp="1"/>
          </p:cNvSpPr>
          <p:nvPr>
            <p:ph type="title"/>
          </p:nvPr>
        </p:nvSpPr>
        <p:spPr>
          <a:xfrm>
            <a:off x="257176" y="660253"/>
            <a:ext cx="2671762" cy="2525860"/>
          </a:xfrm>
        </p:spPr>
        <p:txBody>
          <a:bodyPr>
            <a:noAutofit/>
          </a:bodyPr>
          <a:lstStyle/>
          <a:p>
            <a:r>
              <a:rPr lang="en-US" sz="3400" dirty="0">
                <a:solidFill>
                  <a:schemeClr val="bg1"/>
                </a:solidFill>
              </a:rPr>
              <a:t>Postsecondary </a:t>
            </a:r>
            <a:br>
              <a:rPr lang="en-US" sz="3400" dirty="0">
                <a:solidFill>
                  <a:schemeClr val="bg1"/>
                </a:solidFill>
              </a:rPr>
            </a:br>
            <a:r>
              <a:rPr lang="en-US" sz="3400" dirty="0">
                <a:solidFill>
                  <a:schemeClr val="bg1"/>
                </a:solidFill>
              </a:rPr>
              <a:t>Participant and Concentrator Definitions</a:t>
            </a:r>
          </a:p>
        </p:txBody>
      </p:sp>
      <p:sp>
        <p:nvSpPr>
          <p:cNvPr id="5" name="Content Placeholder 4">
            <a:extLst>
              <a:ext uri="{FF2B5EF4-FFF2-40B4-BE49-F238E27FC236}">
                <a16:creationId xmlns:a16="http://schemas.microsoft.com/office/drawing/2014/main" id="{E045977D-8D36-426C-9E8A-348AE40C2776}"/>
              </a:ext>
            </a:extLst>
          </p:cNvPr>
          <p:cNvSpPr>
            <a:spLocks noGrp="1"/>
          </p:cNvSpPr>
          <p:nvPr>
            <p:ph sz="half" idx="1"/>
          </p:nvPr>
        </p:nvSpPr>
        <p:spPr>
          <a:xfrm>
            <a:off x="3311234" y="760067"/>
            <a:ext cx="8575966" cy="5224354"/>
          </a:xfrm>
        </p:spPr>
        <p:txBody>
          <a:bodyPr>
            <a:normAutofit fontScale="92500" lnSpcReduction="20000"/>
          </a:bodyPr>
          <a:lstStyle/>
          <a:p>
            <a:pPr marL="0" indent="0" algn="l" rtl="0" eaLnBrk="1" latinLnBrk="0" hangingPunct="1">
              <a:lnSpc>
                <a:spcPct val="110000"/>
              </a:lnSpc>
              <a:spcBef>
                <a:spcPts val="0"/>
              </a:spcBef>
              <a:buNone/>
            </a:pPr>
            <a:r>
              <a:rPr lang="en-US" sz="2600" b="1" dirty="0">
                <a:solidFill>
                  <a:schemeClr val="tx2"/>
                </a:solidFill>
              </a:rPr>
              <a:t>Participant</a:t>
            </a:r>
            <a:r>
              <a:rPr lang="en-US" sz="2600" dirty="0"/>
              <a:t>: A student enrolled in a Minnesota State two-year college who belongs to a particular CTE entering cohort and who: </a:t>
            </a:r>
          </a:p>
          <a:p>
            <a:pPr>
              <a:lnSpc>
                <a:spcPct val="110000"/>
              </a:lnSpc>
              <a:spcBef>
                <a:spcPts val="0"/>
              </a:spcBef>
            </a:pPr>
            <a:r>
              <a:rPr lang="en-US" sz="2600" dirty="0"/>
              <a:t>Earned more than zero college level credits (cumulative) AND, within the cohort timeframe, was enrolled in a CTE program/award level </a:t>
            </a:r>
            <a:r>
              <a:rPr lang="en-US" sz="2600" b="1" u="sng" dirty="0"/>
              <a:t>OR</a:t>
            </a:r>
            <a:r>
              <a:rPr lang="en-US" sz="2600" dirty="0"/>
              <a:t> </a:t>
            </a:r>
          </a:p>
          <a:p>
            <a:pPr>
              <a:lnSpc>
                <a:spcPct val="110000"/>
              </a:lnSpc>
              <a:spcBef>
                <a:spcPts val="0"/>
              </a:spcBef>
            </a:pPr>
            <a:r>
              <a:rPr lang="en-US" sz="2600" dirty="0"/>
              <a:t>Earned more than zero college level credits in CTE course(s).</a:t>
            </a:r>
          </a:p>
          <a:p>
            <a:pPr>
              <a:lnSpc>
                <a:spcPct val="110000"/>
              </a:lnSpc>
              <a:spcBef>
                <a:spcPts val="0"/>
              </a:spcBef>
            </a:pPr>
            <a:endParaRPr lang="en-US" sz="2600" dirty="0">
              <a:latin typeface="Calibri" panose="020F0502020204030204" pitchFamily="34" charset="0"/>
            </a:endParaRPr>
          </a:p>
          <a:p>
            <a:pPr marL="0" indent="0">
              <a:lnSpc>
                <a:spcPct val="110000"/>
              </a:lnSpc>
              <a:spcBef>
                <a:spcPts val="0"/>
              </a:spcBef>
              <a:buNone/>
            </a:pPr>
            <a:r>
              <a:rPr lang="en-US" sz="2600" b="1" dirty="0">
                <a:solidFill>
                  <a:schemeClr val="tx2"/>
                </a:solidFill>
              </a:rPr>
              <a:t>Concentrator</a:t>
            </a:r>
            <a:r>
              <a:rPr lang="en-US" sz="2600" dirty="0"/>
              <a:t>: A student enrolled in a Minnesota State two-year college who belongs to a particular CTE entering cohort and who: </a:t>
            </a:r>
          </a:p>
          <a:p>
            <a:pPr>
              <a:lnSpc>
                <a:spcPct val="110000"/>
              </a:lnSpc>
              <a:spcBef>
                <a:spcPts val="0"/>
              </a:spcBef>
            </a:pPr>
            <a:r>
              <a:rPr lang="en-US" sz="2600" dirty="0"/>
              <a:t>Is enrolled in a long-term (12 or more credits) CTE program/award level AND earned 12 or more college level credits (cumulative) </a:t>
            </a:r>
            <a:r>
              <a:rPr lang="en-US" sz="2600" b="1" u="sng" dirty="0"/>
              <a:t>OR</a:t>
            </a:r>
            <a:r>
              <a:rPr lang="en-US" sz="2600" dirty="0"/>
              <a:t> </a:t>
            </a:r>
          </a:p>
          <a:p>
            <a:pPr>
              <a:lnSpc>
                <a:spcPct val="110000"/>
              </a:lnSpc>
              <a:spcBef>
                <a:spcPts val="0"/>
              </a:spcBef>
            </a:pPr>
            <a:r>
              <a:rPr lang="en-US" sz="2600" dirty="0"/>
              <a:t>Completed a CTE award in a short-term (less than 12 credit) CTE program within the cohort timeframe.</a:t>
            </a:r>
            <a:endParaRPr lang="en-US" sz="2600" i="1" dirty="0"/>
          </a:p>
          <a:p>
            <a:pPr marL="0" indent="0">
              <a:buNone/>
            </a:pPr>
            <a:r>
              <a:rPr lang="en-US" sz="1900" i="1" dirty="0"/>
              <a:t>(Students enrolled in a short term program who have not yet completed the program are counted as participants) </a:t>
            </a:r>
            <a:endParaRPr lang="en-US" sz="3200" b="1" dirty="0"/>
          </a:p>
        </p:txBody>
      </p:sp>
      <p:sp>
        <p:nvSpPr>
          <p:cNvPr id="4" name="Slide Number Placeholder 3">
            <a:extLst>
              <a:ext uri="{FF2B5EF4-FFF2-40B4-BE49-F238E27FC236}">
                <a16:creationId xmlns:a16="http://schemas.microsoft.com/office/drawing/2014/main" id="{82298322-693C-4F57-8D8F-B1517B436DC0}"/>
              </a:ext>
            </a:extLst>
          </p:cNvPr>
          <p:cNvSpPr>
            <a:spLocks noGrp="1"/>
          </p:cNvSpPr>
          <p:nvPr>
            <p:ph type="sldNum" sz="quarter" idx="12"/>
          </p:nvPr>
        </p:nvSpPr>
        <p:spPr/>
        <p:txBody>
          <a:bodyPr/>
          <a:lstStyle/>
          <a:p>
            <a:fld id="{C25A15C9-26C3-4F26-BF16-EA931E8CA54C}" type="slidenum">
              <a:rPr lang="en-US" smtClean="0"/>
              <a:pPr/>
              <a:t>9</a:t>
            </a:fld>
            <a:endParaRPr lang="en-US" dirty="0"/>
          </a:p>
        </p:txBody>
      </p:sp>
    </p:spTree>
    <p:extLst>
      <p:ext uri="{BB962C8B-B14F-4D97-AF65-F5344CB8AC3E}">
        <p14:creationId xmlns:p14="http://schemas.microsoft.com/office/powerpoint/2010/main" val="3560242250"/>
      </p:ext>
    </p:extLst>
  </p:cSld>
  <p:clrMapOvr>
    <a:masterClrMapping/>
  </p:clrMapOvr>
</p:sld>
</file>

<file path=ppt/theme/theme1.xml><?xml version="1.0" encoding="utf-8"?>
<a:theme xmlns:a="http://schemas.openxmlformats.org/drawingml/2006/main" name="Office Theme">
  <a:themeElements>
    <a:clrScheme name="CTEppt 1">
      <a:dk1>
        <a:srgbClr val="003C66"/>
      </a:dk1>
      <a:lt1>
        <a:srgbClr val="FFFFFF"/>
      </a:lt1>
      <a:dk2>
        <a:srgbClr val="00AB52"/>
      </a:dk2>
      <a:lt2>
        <a:srgbClr val="E8EDDA"/>
      </a:lt2>
      <a:accent1>
        <a:srgbClr val="D3E17D"/>
      </a:accent1>
      <a:accent2>
        <a:srgbClr val="73CDE3"/>
      </a:accent2>
      <a:accent3>
        <a:srgbClr val="62BA45"/>
      </a:accent3>
      <a:accent4>
        <a:srgbClr val="0094DA"/>
      </a:accent4>
      <a:accent5>
        <a:srgbClr val="00A353"/>
      </a:accent5>
      <a:accent6>
        <a:srgbClr val="003C65"/>
      </a:accent6>
      <a:hlink>
        <a:srgbClr val="006BB6"/>
      </a:hlink>
      <a:folHlink>
        <a:srgbClr val="DA7C1A"/>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66B61F318F8674682BCE50A20539E1C" ma:contentTypeVersion="27" ma:contentTypeDescription="Create a new document." ma:contentTypeScope="" ma:versionID="5a875107a9ba7bd925f0098613f111ee">
  <xsd:schema xmlns:xsd="http://www.w3.org/2001/XMLSchema" xmlns:xs="http://www.w3.org/2001/XMLSchema" xmlns:p="http://schemas.microsoft.com/office/2006/metadata/properties" xmlns:ns3="abccb591-32fb-4dbb-a1ae-20f6572ff441" xmlns:ns4="16da91c8-2628-491c-9d04-d97ab5fd28de" targetNamespace="http://schemas.microsoft.com/office/2006/metadata/properties" ma:root="true" ma:fieldsID="e7267794eed0f151f3722f49c0737f34" ns3:_="" ns4:_="">
    <xsd:import namespace="abccb591-32fb-4dbb-a1ae-20f6572ff441"/>
    <xsd:import namespace="16da91c8-2628-491c-9d04-d97ab5fd28de"/>
    <xsd:element name="properties">
      <xsd:complexType>
        <xsd:sequence>
          <xsd:element name="documentManagement">
            <xsd:complexType>
              <xsd:all>
                <xsd:element ref="ns3:SharedWithUsers" minOccurs="0"/>
                <xsd:element ref="ns3:SharedWithDetails" minOccurs="0"/>
                <xsd:element ref="ns3:SharingHintHash" minOccurs="0"/>
                <xsd:element ref="ns4:NotebookType" minOccurs="0"/>
                <xsd:element ref="ns4:FolderType" minOccurs="0"/>
                <xsd:element ref="ns4:Owner" minOccurs="0"/>
                <xsd:element ref="ns4:DefaultSectionNames" minOccurs="0"/>
                <xsd:element ref="ns4:CultureName" minOccurs="0"/>
                <xsd:element ref="ns4:AppVersion"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ccb591-32fb-4dbb-a1ae-20f6572ff441"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da91c8-2628-491c-9d04-d97ab5fd28de" elementFormDefault="qualified">
    <xsd:import namespace="http://schemas.microsoft.com/office/2006/documentManagement/types"/>
    <xsd:import namespace="http://schemas.microsoft.com/office/infopath/2007/PartnerControls"/>
    <xsd:element name="NotebookType" ma:index="11" nillable="true" ma:displayName="Notebook Type" ma:internalName="NotebookType">
      <xsd:simpleType>
        <xsd:restriction base="dms:Text"/>
      </xsd:simpleType>
    </xsd:element>
    <xsd:element name="FolderType" ma:index="12" nillable="true" ma:displayName="Folder Type" ma:internalName="FolderType">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4" nillable="true" ma:displayName="Default Section Names" ma:internalName="DefaultSectionNames">
      <xsd:simpleType>
        <xsd:restriction base="dms:Note">
          <xsd:maxLength value="255"/>
        </xsd:restriction>
      </xsd:simpleType>
    </xsd:element>
    <xsd:element name="CultureName" ma:index="15" nillable="true" ma:displayName="Culture Name" ma:internalName="CultureName">
      <xsd:simpleType>
        <xsd:restriction base="dms:Text"/>
      </xsd:simpleType>
    </xsd:element>
    <xsd:element name="AppVersion" ma:index="16" nillable="true" ma:displayName="App Version" ma:internalName="AppVersion">
      <xsd:simpleType>
        <xsd:restriction base="dms:Text"/>
      </xsd:simpleType>
    </xsd:element>
    <xsd:element name="Teachers" ma:index="17"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8"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19"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0" nillable="true" ma:displayName="Invited Teachers" ma:internalName="Invited_Teachers">
      <xsd:simpleType>
        <xsd:restriction base="dms:Note">
          <xsd:maxLength value="255"/>
        </xsd:restriction>
      </xsd:simpleType>
    </xsd:element>
    <xsd:element name="Invited_Students" ma:index="21" nillable="true" ma:displayName="Invited Students" ma:internalName="Invited_Students">
      <xsd:simpleType>
        <xsd:restriction base="dms:Note">
          <xsd:maxLength value="255"/>
        </xsd:restriction>
      </xsd:simpleType>
    </xsd:element>
    <xsd:element name="Self_Registration_Enabled" ma:index="22" nillable="true" ma:displayName="Self_Registration_Enabled" ma:internalName="Self_Registration_Enabled">
      <xsd:simpleType>
        <xsd:restriction base="dms:Boolean"/>
      </xsd:simpleType>
    </xsd:element>
    <xsd:element name="Has_Teacher_Only_SectionGroup" ma:index="23" nillable="true" ma:displayName="Has Teacher Only SectionGroup" ma:internalName="Has_Teacher_Only_SectionGroup">
      <xsd:simpleType>
        <xsd:restriction base="dms:Boolean"/>
      </xsd:simpleType>
    </xsd:element>
    <xsd:element name="Is_Collaboration_Space_Locked" ma:index="24" nillable="true" ma:displayName="Is Collaboration Space Locked" ma:internalName="Is_Collaboration_Space_Locked">
      <xsd:simpleType>
        <xsd:restriction base="dms:Boolean"/>
      </xsd:simpleType>
    </xsd:element>
    <xsd:element name="MediaServiceMetadata" ma:index="25" nillable="true" ma:displayName="MediaServiceMetadata" ma:description="" ma:hidden="true" ma:internalName="MediaServiceMetadata" ma:readOnly="true">
      <xsd:simpleType>
        <xsd:restriction base="dms:Note"/>
      </xsd:simpleType>
    </xsd:element>
    <xsd:element name="MediaServiceFastMetadata" ma:index="26" nillable="true" ma:displayName="MediaServiceFastMetadata" ma:description="" ma:hidden="true" ma:internalName="MediaServiceFastMetadata" ma:readOnly="true">
      <xsd:simpleType>
        <xsd:restriction base="dms:Note"/>
      </xsd:simpleType>
    </xsd:element>
    <xsd:element name="MediaServiceDateTaken" ma:index="27" nillable="true" ma:displayName="MediaServiceDateTaken" ma:hidden="true" ma:internalName="MediaServiceDateTaken" ma:readOnly="true">
      <xsd:simpleType>
        <xsd:restriction base="dms:Text"/>
      </xsd:simpleType>
    </xsd:element>
    <xsd:element name="MediaServiceAutoTags" ma:index="28" nillable="true" ma:displayName="MediaServiceAutoTags" ma:internalName="MediaServiceAutoTags" ma:readOnly="true">
      <xsd:simpleType>
        <xsd:restriction base="dms:Text"/>
      </xsd:simpleType>
    </xsd:element>
    <xsd:element name="MediaServiceOCR" ma:index="29" nillable="true" ma:displayName="MediaServiceOCR" ma:internalName="MediaServiceOCR" ma:readOnly="true">
      <xsd:simpleType>
        <xsd:restriction base="dms:Note">
          <xsd:maxLength value="255"/>
        </xsd:restriction>
      </xsd:simpleType>
    </xsd:element>
    <xsd:element name="MediaServiceLocation" ma:index="30" nillable="true" ma:displayName="MediaServiceLocation" ma:internalName="MediaServiceLocation" ma:readOnly="true">
      <xsd:simpleType>
        <xsd:restriction base="dms:Text"/>
      </xsd:simpleType>
    </xsd:element>
    <xsd:element name="MediaServiceGenerationTime" ma:index="31" nillable="true" ma:displayName="MediaServiceGenerationTime" ma:hidden="true" ma:internalName="MediaServiceGenerationTime" ma:readOnly="true">
      <xsd:simpleType>
        <xsd:restriction base="dms:Text"/>
      </xsd:simpleType>
    </xsd:element>
    <xsd:element name="MediaServiceEventHashCode" ma:index="32" nillable="true" ma:displayName="MediaServiceEventHashCode" ma:hidden="true" ma:internalName="MediaServiceEventHashCode" ma:readOnly="true">
      <xsd:simpleType>
        <xsd:restriction base="dms:Text"/>
      </xsd:simpleType>
    </xsd:element>
    <xsd:element name="MediaServiceAutoKeyPoints" ma:index="33" nillable="true" ma:displayName="MediaServiceAutoKeyPoints" ma:hidden="true" ma:internalName="MediaServiceAutoKeyPoints" ma:readOnly="true">
      <xsd:simpleType>
        <xsd:restriction base="dms:Note"/>
      </xsd:simpleType>
    </xsd:element>
    <xsd:element name="MediaServiceKeyPoints" ma:index="3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udent_Groups xmlns="16da91c8-2628-491c-9d04-d97ab5fd28de">
      <UserInfo>
        <DisplayName/>
        <AccountId xsi:nil="true"/>
        <AccountType/>
      </UserInfo>
    </Student_Groups>
    <Self_Registration_Enabled xmlns="16da91c8-2628-491c-9d04-d97ab5fd28de" xsi:nil="true"/>
    <Invited_Teachers xmlns="16da91c8-2628-491c-9d04-d97ab5fd28de" xsi:nil="true"/>
    <Invited_Students xmlns="16da91c8-2628-491c-9d04-d97ab5fd28de" xsi:nil="true"/>
    <CultureName xmlns="16da91c8-2628-491c-9d04-d97ab5fd28de" xsi:nil="true"/>
    <Has_Teacher_Only_SectionGroup xmlns="16da91c8-2628-491c-9d04-d97ab5fd28de" xsi:nil="true"/>
    <FolderType xmlns="16da91c8-2628-491c-9d04-d97ab5fd28de" xsi:nil="true"/>
    <Owner xmlns="16da91c8-2628-491c-9d04-d97ab5fd28de">
      <UserInfo>
        <DisplayName/>
        <AccountId xsi:nil="true"/>
        <AccountType/>
      </UserInfo>
    </Owner>
    <Teachers xmlns="16da91c8-2628-491c-9d04-d97ab5fd28de">
      <UserInfo>
        <DisplayName/>
        <AccountId xsi:nil="true"/>
        <AccountType/>
      </UserInfo>
    </Teachers>
    <Is_Collaboration_Space_Locked xmlns="16da91c8-2628-491c-9d04-d97ab5fd28de" xsi:nil="true"/>
    <NotebookType xmlns="16da91c8-2628-491c-9d04-d97ab5fd28de" xsi:nil="true"/>
    <DefaultSectionNames xmlns="16da91c8-2628-491c-9d04-d97ab5fd28de" xsi:nil="true"/>
    <AppVersion xmlns="16da91c8-2628-491c-9d04-d97ab5fd28de" xsi:nil="true"/>
    <Students xmlns="16da91c8-2628-491c-9d04-d97ab5fd28de">
      <UserInfo>
        <DisplayName/>
        <AccountId xsi:nil="true"/>
        <AccountType/>
      </UserInfo>
    </Students>
  </documentManagement>
</p:properties>
</file>

<file path=customXml/itemProps1.xml><?xml version="1.0" encoding="utf-8"?>
<ds:datastoreItem xmlns:ds="http://schemas.openxmlformats.org/officeDocument/2006/customXml" ds:itemID="{6C79BCF9-A55E-4AF1-A4FA-AA9534E28D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ccb591-32fb-4dbb-a1ae-20f6572ff441"/>
    <ds:schemaRef ds:uri="16da91c8-2628-491c-9d04-d97ab5fd28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1D1D991-49DD-4C3F-8114-E2540E97063C}">
  <ds:schemaRefs>
    <ds:schemaRef ds:uri="http://schemas.microsoft.com/sharepoint/v3/contenttype/forms"/>
  </ds:schemaRefs>
</ds:datastoreItem>
</file>

<file path=customXml/itemProps3.xml><?xml version="1.0" encoding="utf-8"?>
<ds:datastoreItem xmlns:ds="http://schemas.openxmlformats.org/officeDocument/2006/customXml" ds:itemID="{A0F821B9-0C86-4B39-8986-D2FF497B7313}">
  <ds:schemaRefs>
    <ds:schemaRef ds:uri="http://schemas.microsoft.com/office/2006/documentManagement/types"/>
    <ds:schemaRef ds:uri="http://schemas.microsoft.com/office/infopath/2007/PartnerControls"/>
    <ds:schemaRef ds:uri="16da91c8-2628-491c-9d04-d97ab5fd28de"/>
    <ds:schemaRef ds:uri="http://purl.org/dc/elements/1.1/"/>
    <ds:schemaRef ds:uri="http://schemas.microsoft.com/office/2006/metadata/properties"/>
    <ds:schemaRef ds:uri="http://purl.org/dc/terms/"/>
    <ds:schemaRef ds:uri="http://schemas.openxmlformats.org/package/2006/metadata/core-properties"/>
    <ds:schemaRef ds:uri="abccb591-32fb-4dbb-a1ae-20f6572ff44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4714</TotalTime>
  <Words>3422</Words>
  <Application>Microsoft Office PowerPoint</Application>
  <PresentationFormat>Widescreen</PresentationFormat>
  <Paragraphs>243</Paragraphs>
  <Slides>18</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Strengthening Career and Technical Education for the 21st Cent</vt:lpstr>
      <vt:lpstr>Agenda</vt:lpstr>
      <vt:lpstr>Secondary  Participant and Concentrator Definitions</vt:lpstr>
      <vt:lpstr>Secondary Core Performance Indicators</vt:lpstr>
      <vt:lpstr>Secondary Core Performance Indicators</vt:lpstr>
      <vt:lpstr>Secondary Core Performance Indicators</vt:lpstr>
      <vt:lpstr>Secondary Reporting Timeline</vt:lpstr>
      <vt:lpstr>Postsecondary Data/Reporting Structure</vt:lpstr>
      <vt:lpstr>Postsecondary  Participant and Concentrator Definitions</vt:lpstr>
      <vt:lpstr>Postsecondary Core Performance Indicators</vt:lpstr>
      <vt:lpstr>Postsecondary Reporting Timeline</vt:lpstr>
      <vt:lpstr>Perkins V Requirements for Consortia Levels of Performance</vt:lpstr>
      <vt:lpstr>Special Populations</vt:lpstr>
      <vt:lpstr>Performance Gaps</vt:lpstr>
      <vt:lpstr>Performance Gaps</vt:lpstr>
      <vt:lpstr>Sharing Private Data</vt:lpstr>
      <vt:lpstr>Resources and Links</vt:lpstr>
      <vt:lpstr>Thank you</vt:lpstr>
    </vt:vector>
  </TitlesOfParts>
  <Company>Minnesota State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 Design Company</dc:creator>
  <cp:lastModifiedBy>Katie Vaccari</cp:lastModifiedBy>
  <cp:revision>332</cp:revision>
  <cp:lastPrinted>2020-08-26T19:37:42Z</cp:lastPrinted>
  <dcterms:created xsi:type="dcterms:W3CDTF">2019-07-30T13:47:58Z</dcterms:created>
  <dcterms:modified xsi:type="dcterms:W3CDTF">2020-08-26T21:36:24Z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0x010100B66B61F318F8674682BCE50A20539E1C</vt:lpwstr>
  </property>
</Properties>
</file>