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318" r:id="rId2"/>
    <p:sldId id="284" r:id="rId3"/>
    <p:sldId id="410" r:id="rId4"/>
    <p:sldId id="398" r:id="rId5"/>
    <p:sldId id="373" r:id="rId6"/>
    <p:sldId id="328" r:id="rId7"/>
    <p:sldId id="376" r:id="rId8"/>
    <p:sldId id="379" r:id="rId9"/>
    <p:sldId id="329" r:id="rId10"/>
    <p:sldId id="380" r:id="rId11"/>
    <p:sldId id="395" r:id="rId12"/>
    <p:sldId id="390" r:id="rId13"/>
    <p:sldId id="393" r:id="rId14"/>
    <p:sldId id="411" r:id="rId15"/>
    <p:sldId id="330" r:id="rId16"/>
    <p:sldId id="412" r:id="rId17"/>
    <p:sldId id="413" r:id="rId18"/>
    <p:sldId id="407" r:id="rId19"/>
    <p:sldId id="403" r:id="rId20"/>
    <p:sldId id="402" r:id="rId21"/>
    <p:sldId id="409" r:id="rId22"/>
    <p:sldId id="416" r:id="rId23"/>
    <p:sldId id="357" r:id="rId24"/>
    <p:sldId id="415" r:id="rId25"/>
    <p:sldId id="369" r:id="rId26"/>
    <p:sldId id="370" r:id="rId27"/>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D13"/>
    <a:srgbClr val="262626"/>
    <a:srgbClr val="3A3A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3019" autoAdjust="0"/>
  </p:normalViewPr>
  <p:slideViewPr>
    <p:cSldViewPr snapToGrid="0" snapToObjects="1">
      <p:cViewPr varScale="1">
        <p:scale>
          <a:sx n="70" d="100"/>
          <a:sy n="70" d="100"/>
        </p:scale>
        <p:origin x="840" y="3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3177" tIns="46589" rIns="93177" bIns="46589" rtlCol="0"/>
          <a:lstStyle>
            <a:lvl1pPr algn="r">
              <a:defRPr sz="1200"/>
            </a:lvl1pPr>
          </a:lstStyle>
          <a:p>
            <a:fld id="{31AA930D-884E-4275-B0F6-904F92B55A2D}" type="datetimeFigureOut">
              <a:rPr lang="en-US" smtClean="0"/>
              <a:t>9/29/2017</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3177" tIns="46589" rIns="93177" bIns="46589" rtlCol="0" anchor="b"/>
          <a:lstStyle>
            <a:lvl1pPr algn="r">
              <a:defRPr sz="1200"/>
            </a:lvl1pPr>
          </a:lstStyle>
          <a:p>
            <a:fld id="{D7FB8533-B0A4-49BA-8915-B1BB474569B3}" type="slidenum">
              <a:rPr lang="en-US" smtClean="0"/>
              <a:t>‹#›</a:t>
            </a:fld>
            <a:endParaRPr lang="en-US"/>
          </a:p>
        </p:txBody>
      </p:sp>
    </p:spTree>
    <p:extLst>
      <p:ext uri="{BB962C8B-B14F-4D97-AF65-F5344CB8AC3E}">
        <p14:creationId xmlns:p14="http://schemas.microsoft.com/office/powerpoint/2010/main" val="3918297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Shelli</a:t>
            </a:r>
            <a:r>
              <a:rPr lang="en-US" baseline="0" dirty="0" smtClean="0"/>
              <a:t> &amp; Max</a:t>
            </a:r>
            <a:r>
              <a:rPr lang="en-US" dirty="0" smtClean="0"/>
              <a:t>:</a:t>
            </a:r>
          </a:p>
          <a:p>
            <a:endParaRPr lang="en-US" dirty="0" smtClean="0"/>
          </a:p>
          <a:p>
            <a:r>
              <a:rPr lang="en-US" dirty="0" smtClean="0"/>
              <a:t>REMEMBER TO RECORD THE WEBINAR!!!</a:t>
            </a:r>
          </a:p>
          <a:p>
            <a:endParaRPr lang="en-US" dirty="0" smtClean="0"/>
          </a:p>
          <a:p>
            <a:r>
              <a:rPr lang="en-US" dirty="0" smtClean="0"/>
              <a:t>Shelli:</a:t>
            </a:r>
          </a:p>
          <a:p>
            <a:r>
              <a:rPr lang="en-US" dirty="0" smtClean="0"/>
              <a:t>Good Afternoon!  Your phone line is muted. If you have a question, type it in the chat box</a:t>
            </a:r>
            <a:r>
              <a:rPr lang="en-US" baseline="0" dirty="0" smtClean="0"/>
              <a:t> and we will respond to it. There will be a question and answer session at the end of the webinar where we will respond to as many questions as possible. We are also very willing to respond to you individually. </a:t>
            </a:r>
          </a:p>
          <a:p>
            <a:endParaRPr lang="en-US" dirty="0" smtClean="0"/>
          </a:p>
          <a:p>
            <a:r>
              <a:rPr lang="en-US" dirty="0" smtClean="0"/>
              <a:t>Again, your phone line is muted,</a:t>
            </a:r>
            <a:r>
              <a:rPr lang="en-US" baseline="0" dirty="0" smtClean="0"/>
              <a:t> type all questions in the chat section and refer to the PowerPoint side number when possible</a:t>
            </a:r>
          </a:p>
          <a:p>
            <a:endParaRPr lang="en-US" baseline="0" dirty="0" smtClean="0"/>
          </a:p>
        </p:txBody>
      </p:sp>
      <p:sp>
        <p:nvSpPr>
          <p:cNvPr id="4" name="Slide Number Placeholder 3"/>
          <p:cNvSpPr>
            <a:spLocks noGrp="1"/>
          </p:cNvSpPr>
          <p:nvPr>
            <p:ph type="sldNum" sz="quarter" idx="10"/>
          </p:nvPr>
        </p:nvSpPr>
        <p:spPr/>
        <p:txBody>
          <a:bodyPr/>
          <a:lstStyle/>
          <a:p>
            <a:pPr>
              <a:defRPr/>
            </a:pPr>
            <a:fld id="{5BEC8864-60B1-462F-8297-CF7D9B03D6FE}" type="slidenum">
              <a:rPr lang="en-US" smtClean="0"/>
              <a:pPr>
                <a:defRPr/>
              </a:pPr>
              <a:t>1</a:t>
            </a:fld>
            <a:endParaRPr lang="en-US" dirty="0"/>
          </a:p>
        </p:txBody>
      </p:sp>
    </p:spTree>
    <p:extLst>
      <p:ext uri="{BB962C8B-B14F-4D97-AF65-F5344CB8AC3E}">
        <p14:creationId xmlns:p14="http://schemas.microsoft.com/office/powerpoint/2010/main" val="1344717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Shelli:</a:t>
            </a:r>
          </a:p>
          <a:p>
            <a:r>
              <a:rPr lang="en-US" dirty="0" smtClean="0"/>
              <a:t>One</a:t>
            </a:r>
            <a:r>
              <a:rPr lang="en-US" baseline="0" dirty="0" smtClean="0"/>
              <a:t> additional piece on CTE’s past &amp; its evolution is tied to its areas of studies.  I</a:t>
            </a:r>
            <a:r>
              <a:rPr lang="en-US" dirty="0" smtClean="0"/>
              <a:t>n</a:t>
            </a:r>
            <a:r>
              <a:rPr lang="en-US" baseline="0" dirty="0" smtClean="0"/>
              <a:t> the 1960’s &amp; 70’s, there were 7 categories of vocational education.  Of these 7, 5 entered CTE through a traditional teacher preparation route.  The other 2 typically entered with many years of occupational experience.  </a:t>
            </a:r>
          </a:p>
          <a:p>
            <a:endParaRPr lang="en-US" baseline="0" dirty="0" smtClean="0"/>
          </a:p>
          <a:p>
            <a:r>
              <a:rPr lang="en-US" baseline="0" dirty="0" smtClean="0"/>
              <a:t>In Minnesota, the categories at the secondary level have changed in recent years.  Business education &amp; distributive education have merged together to create a Business &amp; Marketing license.  Trade &amp; industry currently has 4 categories – construction, manufacturing, communications, &amp; transportation.  Revisions in licensure are currently under review. </a:t>
            </a:r>
          </a:p>
          <a:p>
            <a:endParaRPr lang="en-US" baseline="0" dirty="0" smtClean="0"/>
          </a:p>
          <a:p>
            <a:r>
              <a:rPr lang="en-US" baseline="0" dirty="0" smtClean="0"/>
              <a:t>At the college level, Minnesota State teachers are credentialed based on their academic and occupational experience.  Each CTE program requires instructors to be credentialed in the field of study which is administered at the System Office.  </a:t>
            </a:r>
          </a:p>
          <a:p>
            <a:endParaRPr lang="en-US" baseline="0" dirty="0" smtClean="0"/>
          </a:p>
          <a:p>
            <a:r>
              <a:rPr lang="en-US" baseline="0" dirty="0" smtClean="0"/>
              <a:t>Whatever the pathway taken, we value our CTE instructors for their expertise and knowledge in their career field of choice.  </a:t>
            </a:r>
            <a:endParaRPr lang="en-US" dirty="0"/>
          </a:p>
          <a:p>
            <a:endParaRPr lang="en-US" baseline="0" dirty="0" smtClean="0"/>
          </a:p>
          <a:p>
            <a:r>
              <a:rPr lang="en-US" baseline="0" dirty="0" smtClean="0"/>
              <a:t>  </a:t>
            </a:r>
          </a:p>
          <a:p>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62B15AC-D079-4470-AEBA-ABC04EE33C51}" type="slidenum">
              <a:rPr lang="en-US" smtClean="0"/>
              <a:pPr/>
              <a:t>10</a:t>
            </a:fld>
            <a:endParaRPr lang="en-US"/>
          </a:p>
        </p:txBody>
      </p:sp>
    </p:spTree>
    <p:extLst>
      <p:ext uri="{BB962C8B-B14F-4D97-AF65-F5344CB8AC3E}">
        <p14:creationId xmlns:p14="http://schemas.microsoft.com/office/powerpoint/2010/main" val="626290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500" b="1">
                <a:solidFill>
                  <a:schemeClr val="tx1"/>
                </a:solidFill>
                <a:latin typeface="Arial" charset="0"/>
              </a:defRPr>
            </a:lvl1pPr>
            <a:lvl2pPr marL="729057" indent="-280406">
              <a:defRPr sz="3500" b="1">
                <a:solidFill>
                  <a:schemeClr val="tx1"/>
                </a:solidFill>
                <a:latin typeface="Arial" charset="0"/>
              </a:defRPr>
            </a:lvl2pPr>
            <a:lvl3pPr marL="1121626" indent="-224325">
              <a:defRPr sz="3500" b="1">
                <a:solidFill>
                  <a:schemeClr val="tx1"/>
                </a:solidFill>
                <a:latin typeface="Arial" charset="0"/>
              </a:defRPr>
            </a:lvl3pPr>
            <a:lvl4pPr marL="1570276" indent="-224325">
              <a:defRPr sz="3500" b="1">
                <a:solidFill>
                  <a:schemeClr val="tx1"/>
                </a:solidFill>
                <a:latin typeface="Arial" charset="0"/>
              </a:defRPr>
            </a:lvl4pPr>
            <a:lvl5pPr marL="2018927" indent="-224325">
              <a:defRPr sz="3500" b="1">
                <a:solidFill>
                  <a:schemeClr val="tx1"/>
                </a:solidFill>
                <a:latin typeface="Arial" charset="0"/>
              </a:defRPr>
            </a:lvl5pPr>
            <a:lvl6pPr marL="2467577" indent="-224325" algn="ctr" eaLnBrk="0" fontAlgn="base" hangingPunct="0">
              <a:spcBef>
                <a:spcPct val="50000"/>
              </a:spcBef>
              <a:spcAft>
                <a:spcPct val="0"/>
              </a:spcAft>
              <a:defRPr sz="3500" b="1">
                <a:solidFill>
                  <a:schemeClr val="tx1"/>
                </a:solidFill>
                <a:latin typeface="Arial" charset="0"/>
              </a:defRPr>
            </a:lvl6pPr>
            <a:lvl7pPr marL="2916227" indent="-224325" algn="ctr" eaLnBrk="0" fontAlgn="base" hangingPunct="0">
              <a:spcBef>
                <a:spcPct val="50000"/>
              </a:spcBef>
              <a:spcAft>
                <a:spcPct val="0"/>
              </a:spcAft>
              <a:defRPr sz="3500" b="1">
                <a:solidFill>
                  <a:schemeClr val="tx1"/>
                </a:solidFill>
                <a:latin typeface="Arial" charset="0"/>
              </a:defRPr>
            </a:lvl7pPr>
            <a:lvl8pPr marL="3364878" indent="-224325" algn="ctr" eaLnBrk="0" fontAlgn="base" hangingPunct="0">
              <a:spcBef>
                <a:spcPct val="50000"/>
              </a:spcBef>
              <a:spcAft>
                <a:spcPct val="0"/>
              </a:spcAft>
              <a:defRPr sz="3500" b="1">
                <a:solidFill>
                  <a:schemeClr val="tx1"/>
                </a:solidFill>
                <a:latin typeface="Arial" charset="0"/>
              </a:defRPr>
            </a:lvl8pPr>
            <a:lvl9pPr marL="3813528" indent="-224325" algn="ctr" eaLnBrk="0" fontAlgn="base" hangingPunct="0">
              <a:spcBef>
                <a:spcPct val="50000"/>
              </a:spcBef>
              <a:spcAft>
                <a:spcPct val="0"/>
              </a:spcAft>
              <a:defRPr sz="3500" b="1">
                <a:solidFill>
                  <a:schemeClr val="tx1"/>
                </a:solidFill>
                <a:latin typeface="Arial" charset="0"/>
              </a:defRPr>
            </a:lvl9pPr>
          </a:lstStyle>
          <a:p>
            <a:fld id="{4E613718-495B-4A47-9118-37891DE42E31}" type="slidenum">
              <a:rPr lang="en-US" altLang="en-US" sz="1200" b="0"/>
              <a:pPr/>
              <a:t>11</a:t>
            </a:fld>
            <a:endParaRPr lang="en-US" altLang="en-US" sz="1200" b="0"/>
          </a:p>
        </p:txBody>
      </p:sp>
      <p:sp>
        <p:nvSpPr>
          <p:cNvPr id="15363" name="Rectangle 7"/>
          <p:cNvSpPr txBox="1">
            <a:spLocks noGrp="1" noChangeArrowheads="1"/>
          </p:cNvSpPr>
          <p:nvPr/>
        </p:nvSpPr>
        <p:spPr bwMode="auto">
          <a:xfrm>
            <a:off x="3812785" y="8684927"/>
            <a:ext cx="2917900" cy="4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nchor="b"/>
          <a:lstStyle>
            <a:lvl1pPr>
              <a:defRPr sz="3600" b="1">
                <a:solidFill>
                  <a:schemeClr val="tx1"/>
                </a:solidFill>
                <a:latin typeface="Arial" charset="0"/>
              </a:defRPr>
            </a:lvl1pPr>
            <a:lvl2pPr marL="742950" indent="-285750">
              <a:defRPr sz="3600" b="1">
                <a:solidFill>
                  <a:schemeClr val="tx1"/>
                </a:solidFill>
                <a:latin typeface="Arial" charset="0"/>
              </a:defRPr>
            </a:lvl2pPr>
            <a:lvl3pPr marL="1143000" indent="-228600">
              <a:defRPr sz="3600" b="1">
                <a:solidFill>
                  <a:schemeClr val="tx1"/>
                </a:solidFill>
                <a:latin typeface="Arial" charset="0"/>
              </a:defRPr>
            </a:lvl3pPr>
            <a:lvl4pPr marL="1600200" indent="-228600">
              <a:defRPr sz="3600" b="1">
                <a:solidFill>
                  <a:schemeClr val="tx1"/>
                </a:solidFill>
                <a:latin typeface="Arial" charset="0"/>
              </a:defRPr>
            </a:lvl4pPr>
            <a:lvl5pPr marL="2057400" indent="-228600">
              <a:defRPr sz="3600" b="1">
                <a:solidFill>
                  <a:schemeClr val="tx1"/>
                </a:solidFill>
                <a:latin typeface="Arial" charset="0"/>
              </a:defRPr>
            </a:lvl5pPr>
            <a:lvl6pPr marL="2514600" indent="-228600" algn="ctr" eaLnBrk="0" fontAlgn="base" hangingPunct="0">
              <a:spcBef>
                <a:spcPct val="50000"/>
              </a:spcBef>
              <a:spcAft>
                <a:spcPct val="0"/>
              </a:spcAft>
              <a:defRPr sz="3600" b="1">
                <a:solidFill>
                  <a:schemeClr val="tx1"/>
                </a:solidFill>
                <a:latin typeface="Arial" charset="0"/>
              </a:defRPr>
            </a:lvl6pPr>
            <a:lvl7pPr marL="2971800" indent="-228600" algn="ctr" eaLnBrk="0" fontAlgn="base" hangingPunct="0">
              <a:spcBef>
                <a:spcPct val="50000"/>
              </a:spcBef>
              <a:spcAft>
                <a:spcPct val="0"/>
              </a:spcAft>
              <a:defRPr sz="3600" b="1">
                <a:solidFill>
                  <a:schemeClr val="tx1"/>
                </a:solidFill>
                <a:latin typeface="Arial" charset="0"/>
              </a:defRPr>
            </a:lvl7pPr>
            <a:lvl8pPr marL="3429000" indent="-228600" algn="ctr" eaLnBrk="0" fontAlgn="base" hangingPunct="0">
              <a:spcBef>
                <a:spcPct val="50000"/>
              </a:spcBef>
              <a:spcAft>
                <a:spcPct val="0"/>
              </a:spcAft>
              <a:defRPr sz="3600" b="1">
                <a:solidFill>
                  <a:schemeClr val="tx1"/>
                </a:solidFill>
                <a:latin typeface="Arial" charset="0"/>
              </a:defRPr>
            </a:lvl8pPr>
            <a:lvl9pPr marL="3886200" indent="-228600" algn="ctr" eaLnBrk="0" fontAlgn="base" hangingPunct="0">
              <a:spcBef>
                <a:spcPct val="50000"/>
              </a:spcBef>
              <a:spcAft>
                <a:spcPct val="0"/>
              </a:spcAft>
              <a:defRPr sz="3600" b="1">
                <a:solidFill>
                  <a:schemeClr val="tx1"/>
                </a:solidFill>
                <a:latin typeface="Arial" charset="0"/>
              </a:defRPr>
            </a:lvl9pPr>
          </a:lstStyle>
          <a:p>
            <a:pPr algn="r"/>
            <a:fld id="{C07027E5-F05F-42E2-BA8B-F19C6C0E943E}" type="slidenum">
              <a:rPr lang="en-US" altLang="en-US" sz="1200"/>
              <a:pPr algn="r"/>
              <a:t>11</a:t>
            </a:fld>
            <a:endParaRPr lang="en-US" altLang="en-US" sz="1200"/>
          </a:p>
        </p:txBody>
      </p:sp>
      <p:sp>
        <p:nvSpPr>
          <p:cNvPr id="15364" name="Rectangle 2"/>
          <p:cNvSpPr>
            <a:spLocks noGrp="1" noRot="1" noChangeAspect="1" noChangeArrowheads="1" noTextEdit="1"/>
          </p:cNvSpPr>
          <p:nvPr>
            <p:ph type="sldImg"/>
          </p:nvPr>
        </p:nvSpPr>
        <p:spPr>
          <a:ln/>
        </p:spPr>
      </p:sp>
      <p:sp>
        <p:nvSpPr>
          <p:cNvPr id="153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a:r>
              <a:rPr lang="en-US" dirty="0" err="1" smtClean="0"/>
              <a:t>Callon</a:t>
            </a:r>
            <a:r>
              <a:rPr lang="en-US" dirty="0" smtClean="0"/>
              <a:t>:</a:t>
            </a:r>
          </a:p>
          <a:p>
            <a:pPr marL="232943" marR="0" lvl="0" indent="-232943" algn="l" defTabSz="914400" rtl="0" eaLnBrk="1" fontAlgn="auto" latinLnBrk="0" hangingPunct="1">
              <a:lnSpc>
                <a:spcPct val="100000"/>
              </a:lnSpc>
              <a:spcBef>
                <a:spcPts val="0"/>
              </a:spcBef>
              <a:spcAft>
                <a:spcPts val="0"/>
              </a:spcAft>
              <a:buClrTx/>
              <a:buSzTx/>
              <a:buFontTx/>
              <a:buNone/>
              <a:tabLst/>
              <a:defRPr/>
            </a:pPr>
            <a:r>
              <a:rPr lang="en-US" i="0" dirty="0" smtClean="0"/>
              <a:t>Today’s cutting-edge, rigorous and relevant career and technical education (CTE) prepares youth and adults for a wide range of high-wage, high-skill, high-demand careers.</a:t>
            </a:r>
            <a:r>
              <a:rPr lang="en-US" baseline="0" dirty="0" smtClean="0"/>
              <a:t>  </a:t>
            </a:r>
          </a:p>
          <a:p>
            <a:pPr marL="232943" marR="0" lvl="0" indent="-232943"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32943" marR="0" lvl="0" indent="-232943" algn="l" defTabSz="914400" rtl="0" eaLnBrk="1" fontAlgn="auto" latinLnBrk="0" hangingPunct="1">
              <a:lnSpc>
                <a:spcPct val="100000"/>
              </a:lnSpc>
              <a:spcBef>
                <a:spcPts val="0"/>
              </a:spcBef>
              <a:spcAft>
                <a:spcPts val="0"/>
              </a:spcAft>
              <a:buClrTx/>
              <a:buSzTx/>
              <a:buFontTx/>
              <a:buNone/>
              <a:tabLst/>
              <a:defRPr/>
            </a:pPr>
            <a:r>
              <a:rPr lang="en-US" baseline="0" dirty="0" smtClean="0"/>
              <a:t>(Click &amp; each feature of the wheel will be identified)</a:t>
            </a:r>
          </a:p>
          <a:p>
            <a:pPr marL="232943" marR="0" lvl="0" indent="-232943"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32943" marR="0" lvl="0" indent="-232943" algn="l" defTabSz="914400" rtl="0" eaLnBrk="1" fontAlgn="auto" latinLnBrk="0" hangingPunct="1">
              <a:lnSpc>
                <a:spcPct val="100000"/>
              </a:lnSpc>
              <a:spcBef>
                <a:spcPts val="0"/>
              </a:spcBef>
              <a:spcAft>
                <a:spcPts val="0"/>
              </a:spcAft>
              <a:buClrTx/>
              <a:buSzTx/>
              <a:buFontTx/>
              <a:buNone/>
              <a:tabLst/>
              <a:defRPr/>
            </a:pPr>
            <a:r>
              <a:rPr lang="en-US" baseline="0" dirty="0" smtClean="0"/>
              <a:t>The Minnesota Career Wheel is one way that these high wage, high skill, high demand careers are being promoted  in our Minnesota CTE programs..  It encourages students to consider careers </a:t>
            </a:r>
          </a:p>
          <a:p>
            <a:pPr marL="232943" marR="0" lvl="0" indent="-23294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(Click) In all 6 career fields (6 chunks near the center of the wheel – agriculture/food/&amp; natural resources; business, management, &amp; administration; human services; health science technology; engineering, manufacturing, &amp; technology, &amp; arts, communications, &amp; information systems)</a:t>
            </a:r>
          </a:p>
          <a:p>
            <a:pPr marL="232943" marR="0" lvl="0" indent="-23294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(Click) 16 career clusters (16 areas marked in bold print.  Marketing, finance, education and training, manufacturing, and information technology are a few of these cluster names.) </a:t>
            </a:r>
          </a:p>
          <a:p>
            <a:pPr marL="232943" marR="0" lvl="0" indent="-23294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(Click) 79 career pathways (marked in black ink under each cluster).</a:t>
            </a:r>
          </a:p>
          <a:p>
            <a:pPr marL="232943" marR="0" lvl="0" indent="-23294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(Click) Finally the center of the wheel identifies the foundation knowledge and skills that we all integrate into our CTE programs – communications, ethics, leadership, safety, cultural competencies – the list is comprehensive and offers students the employability skills that they need to be successful in today’s workforce.</a:t>
            </a:r>
          </a:p>
          <a:p>
            <a:pPr marL="232943" marR="0" lvl="0" indent="-232943"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32943" marR="0" lvl="0" indent="-232943" algn="l" defTabSz="914400" rtl="0" eaLnBrk="1" fontAlgn="auto" latinLnBrk="0" hangingPunct="1">
              <a:lnSpc>
                <a:spcPct val="100000"/>
              </a:lnSpc>
              <a:spcBef>
                <a:spcPts val="0"/>
              </a:spcBef>
              <a:spcAft>
                <a:spcPts val="0"/>
              </a:spcAft>
              <a:buClrTx/>
              <a:buSzTx/>
              <a:buFontTx/>
              <a:buNone/>
              <a:tabLst/>
              <a:defRPr/>
            </a:pPr>
            <a:r>
              <a:rPr lang="en-US" baseline="0" dirty="0" smtClean="0"/>
              <a:t>Hopefully you have seen the Minnesota Career Wheel; it is a great career exploration tool as students make the decision on career choices for their future.</a:t>
            </a:r>
          </a:p>
        </p:txBody>
      </p:sp>
    </p:spTree>
    <p:extLst>
      <p:ext uri="{BB962C8B-B14F-4D97-AF65-F5344CB8AC3E}">
        <p14:creationId xmlns:p14="http://schemas.microsoft.com/office/powerpoint/2010/main" val="3554415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smtClean="0"/>
              <a:t>Callon</a:t>
            </a:r>
            <a:r>
              <a:rPr lang="en-US" i="0" dirty="0" smtClean="0"/>
              <a:t>:</a:t>
            </a:r>
          </a:p>
          <a:p>
            <a:endParaRPr lang="en-US" b="1" dirty="0" smtClean="0"/>
          </a:p>
          <a:p>
            <a:r>
              <a:rPr lang="en-US" dirty="0" smtClean="0"/>
              <a:t>In</a:t>
            </a:r>
            <a:r>
              <a:rPr lang="en-US" baseline="0" dirty="0" smtClean="0"/>
              <a:t> addition to career exploration, Minnesota CTE programs or courses are unique in that it offers curriculum in three separate domains – thinking, feeling, and doing.  </a:t>
            </a:r>
          </a:p>
          <a:p>
            <a:endParaRPr lang="en-US" baseline="0" dirty="0" smtClean="0"/>
          </a:p>
          <a:p>
            <a:r>
              <a:rPr lang="en-US" baseline="0" dirty="0" smtClean="0"/>
              <a:t>The content of any CTE program or course is a combination of 1) academic skills - what students need to know;  2)  foundational skills – what students need to understand;  3)  technical skills – what students should be able to do.  The hands-on skills and techniques to completes tasks, create, repair, etc. has been the unique component of CTE over the years.</a:t>
            </a:r>
          </a:p>
          <a:p>
            <a:endParaRPr lang="en-US" baseline="0" dirty="0" smtClean="0"/>
          </a:p>
          <a:p>
            <a:r>
              <a:rPr lang="en-US" dirty="0" smtClean="0"/>
              <a:t> </a:t>
            </a:r>
          </a:p>
        </p:txBody>
      </p:sp>
      <p:sp>
        <p:nvSpPr>
          <p:cNvPr id="4" name="Slide Number Placeholder 3"/>
          <p:cNvSpPr>
            <a:spLocks noGrp="1"/>
          </p:cNvSpPr>
          <p:nvPr>
            <p:ph type="sldNum" sz="quarter" idx="10"/>
          </p:nvPr>
        </p:nvSpPr>
        <p:spPr/>
        <p:txBody>
          <a:bodyPr/>
          <a:lstStyle/>
          <a:p>
            <a:fld id="{562B15AC-D079-4470-AEBA-ABC04EE33C51}" type="slidenum">
              <a:rPr lang="en-US" smtClean="0"/>
              <a:pPr/>
              <a:t>12</a:t>
            </a:fld>
            <a:endParaRPr lang="en-US"/>
          </a:p>
        </p:txBody>
      </p:sp>
    </p:spTree>
    <p:extLst>
      <p:ext uri="{BB962C8B-B14F-4D97-AF65-F5344CB8AC3E}">
        <p14:creationId xmlns:p14="http://schemas.microsoft.com/office/powerpoint/2010/main" val="35958645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smtClean="0"/>
              <a:t>Callon</a:t>
            </a:r>
            <a:r>
              <a:rPr lang="en-US" i="0" dirty="0" smtClean="0"/>
              <a:t>:</a:t>
            </a:r>
          </a:p>
          <a:p>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addition, Minnesota CTE encourages high school CTE programs to connect with college CTE programs within a career pathway.  This effort occurs through establishing programs of study from high school to college.   Hopefully your CTE director, college dean, or Perkins consortia leader has talked to you about programs of study and how your program can connect with others in a career pathway.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Also CTE programs at both levels are encouraged to assess students skills through technical skill assessments and industry-recognized certifications.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Check with your local administrator or Perkins consortia leader for further information on this initiative.  We will also give you further information on this at our upcoming face-to-face regional meetings that are scheduled.</a:t>
            </a:r>
            <a:endParaRPr lang="en-US" dirty="0" smtClean="0"/>
          </a:p>
        </p:txBody>
      </p:sp>
      <p:sp>
        <p:nvSpPr>
          <p:cNvPr id="4" name="Slide Number Placeholder 3"/>
          <p:cNvSpPr>
            <a:spLocks noGrp="1"/>
          </p:cNvSpPr>
          <p:nvPr>
            <p:ph type="sldNum" sz="quarter" idx="10"/>
          </p:nvPr>
        </p:nvSpPr>
        <p:spPr/>
        <p:txBody>
          <a:bodyPr/>
          <a:lstStyle/>
          <a:p>
            <a:fld id="{562B15AC-D079-4470-AEBA-ABC04EE33C51}" type="slidenum">
              <a:rPr lang="en-US" smtClean="0"/>
              <a:pPr/>
              <a:t>13</a:t>
            </a:fld>
            <a:endParaRPr lang="en-US"/>
          </a:p>
        </p:txBody>
      </p:sp>
    </p:spTree>
    <p:extLst>
      <p:ext uri="{BB962C8B-B14F-4D97-AF65-F5344CB8AC3E}">
        <p14:creationId xmlns:p14="http://schemas.microsoft.com/office/powerpoint/2010/main" val="4119706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smtClean="0"/>
              <a:t>Callon</a:t>
            </a:r>
            <a:r>
              <a:rPr lang="en-US" i="0" dirty="0" smtClean="0"/>
              <a:t>:</a:t>
            </a:r>
          </a:p>
          <a:p>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CTE student organizations are a strong component of our high school &amp; college programs.  Leadership and career development are key goals of these organizations.  CTE organizations are also a great way for students to develop employability skills such as communication, problem solving, critical thinking, ethics, and teamwork.  Regional, state, &amp; national events are held throughout the academic year for students to meet &amp; compete in their content areas.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62B15AC-D079-4470-AEBA-ABC04EE33C51}" type="slidenum">
              <a:rPr lang="en-US" smtClean="0"/>
              <a:pPr/>
              <a:t>14</a:t>
            </a:fld>
            <a:endParaRPr lang="en-US"/>
          </a:p>
        </p:txBody>
      </p:sp>
    </p:spTree>
    <p:extLst>
      <p:ext uri="{BB962C8B-B14F-4D97-AF65-F5344CB8AC3E}">
        <p14:creationId xmlns:p14="http://schemas.microsoft.com/office/powerpoint/2010/main" val="1944631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Brad</a:t>
            </a:r>
          </a:p>
          <a:p>
            <a:r>
              <a:rPr lang="en-US" sz="1200" i="0" kern="1200" dirty="0" smtClean="0">
                <a:solidFill>
                  <a:schemeClr val="tx1"/>
                </a:solidFill>
                <a:effectLst/>
                <a:latin typeface="+mn-lt"/>
                <a:ea typeface="+mn-ea"/>
                <a:cs typeface="+mn-cs"/>
              </a:rPr>
              <a:t>First off, welcome to the club!  Teaching</a:t>
            </a:r>
            <a:r>
              <a:rPr lang="en-US" sz="1200" i="0" kern="1200" baseline="0" dirty="0" smtClean="0">
                <a:solidFill>
                  <a:schemeClr val="tx1"/>
                </a:solidFill>
                <a:effectLst/>
                <a:latin typeface="+mn-lt"/>
                <a:ea typeface="+mn-ea"/>
                <a:cs typeface="+mn-cs"/>
              </a:rPr>
              <a:t> CTE is by far the most rewarding aspect of education.  It is rigorous, relevant, and functional.  As a former elementary teacher, social studies teacher, and finally culinary teacher. I can attest that my best teaching was when I was able to tie together my industry experience into a classroom setting.  IT will be by far the most challenging and rewarding thing you do.</a:t>
            </a:r>
          </a:p>
          <a:p>
            <a:endParaRPr lang="en-US" sz="1200" i="0" kern="1200" baseline="0" dirty="0" smtClean="0">
              <a:solidFill>
                <a:schemeClr val="tx1"/>
              </a:solidFill>
              <a:effectLst/>
              <a:latin typeface="+mn-lt"/>
              <a:ea typeface="+mn-ea"/>
              <a:cs typeface="+mn-cs"/>
            </a:endParaRPr>
          </a:p>
          <a:p>
            <a:r>
              <a:rPr lang="en-US" sz="1200" i="0" kern="1200" baseline="0" dirty="0" smtClean="0">
                <a:solidFill>
                  <a:schemeClr val="tx1"/>
                </a:solidFill>
                <a:effectLst/>
                <a:latin typeface="+mn-lt"/>
                <a:ea typeface="+mn-ea"/>
                <a:cs typeface="+mn-cs"/>
              </a:rPr>
              <a:t>But it is also VERY </a:t>
            </a:r>
            <a:r>
              <a:rPr lang="en-US" sz="1200" i="0" kern="1200" baseline="0" dirty="0" err="1" smtClean="0">
                <a:solidFill>
                  <a:schemeClr val="tx1"/>
                </a:solidFill>
                <a:effectLst/>
                <a:latin typeface="+mn-lt"/>
                <a:ea typeface="+mn-ea"/>
                <a:cs typeface="+mn-cs"/>
              </a:rPr>
              <a:t>VERY</a:t>
            </a:r>
            <a:r>
              <a:rPr lang="en-US" sz="1200" i="0" kern="1200" baseline="0" dirty="0" smtClean="0">
                <a:solidFill>
                  <a:schemeClr val="tx1"/>
                </a:solidFill>
                <a:effectLst/>
                <a:latin typeface="+mn-lt"/>
                <a:ea typeface="+mn-ea"/>
                <a:cs typeface="+mn-cs"/>
              </a:rPr>
              <a:t> hard.</a:t>
            </a:r>
          </a:p>
          <a:p>
            <a:endParaRPr lang="en-US" sz="1200" i="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It’s alarming but true: studies have shown that 35% of teachers leave the profession during the first year. By the end of the fifth year, 50% of teachers have left the field! </a:t>
            </a:r>
            <a:r>
              <a:rPr lang="en-US" sz="1200" kern="1200" dirty="0" smtClean="0">
                <a:solidFill>
                  <a:schemeClr val="tx1"/>
                </a:solidFill>
                <a:effectLst/>
                <a:latin typeface="+mn-lt"/>
                <a:ea typeface="+mn-ea"/>
                <a:cs typeface="+mn-cs"/>
              </a:rPr>
              <a:t>— From Teachers Helping Teachers, Springfield Public Schools, Springfield, MA</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first year of teaching is a difficult challenge. If you are currently in your first year of teaching, the graph above probably applies to you. And you are most certainly not alone! Whether you are currently feeling extremely overwhelmed or abundantly triumphant, other first-year teachers are going through the same thing. The University of California Santa Cruz New Teacher Project </a:t>
            </a:r>
            <a:r>
              <a:rPr lang="en-US" sz="1200" i="0" kern="1200" dirty="0" smtClean="0">
                <a:solidFill>
                  <a:schemeClr val="tx1"/>
                </a:solidFill>
                <a:effectLst/>
                <a:latin typeface="+mn-lt"/>
                <a:ea typeface="+mn-ea"/>
                <a:cs typeface="+mn-cs"/>
              </a:rPr>
              <a:t>led</a:t>
            </a:r>
            <a:r>
              <a:rPr lang="en-US" sz="1200" i="0" kern="1200" baseline="0" dirty="0" smtClean="0">
                <a:solidFill>
                  <a:schemeClr val="tx1"/>
                </a:solidFill>
                <a:effectLst/>
                <a:latin typeface="+mn-lt"/>
                <a:ea typeface="+mn-ea"/>
                <a:cs typeface="+mn-cs"/>
              </a:rPr>
              <a:t> by Ellen </a:t>
            </a:r>
            <a:r>
              <a:rPr lang="en-US" sz="1200" i="0" kern="1200" baseline="0" dirty="0" err="1" smtClean="0">
                <a:solidFill>
                  <a:schemeClr val="tx1"/>
                </a:solidFill>
                <a:effectLst/>
                <a:latin typeface="+mn-lt"/>
                <a:ea typeface="+mn-ea"/>
                <a:cs typeface="+mn-cs"/>
              </a:rPr>
              <a:t>Moir</a:t>
            </a:r>
            <a:r>
              <a:rPr lang="en-US" sz="1200" i="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has worked to support the efforts of new teachers. They have identified phases through which all new teachers progress. The phases are very useful for mentors and new teachers as they work together the first year. Teachers move through the phases from anticipation, to survival, to disillusionment, to rejuvenation, to reflection, and then back to anticipation.</a:t>
            </a:r>
          </a:p>
          <a:p>
            <a:endParaRPr lang="en-US" dirty="0" smtClean="0"/>
          </a:p>
          <a:p>
            <a:r>
              <a:rPr lang="en-US" sz="1200" b="1" kern="1200" dirty="0" smtClean="0">
                <a:solidFill>
                  <a:schemeClr val="tx1"/>
                </a:solidFill>
                <a:effectLst/>
                <a:latin typeface="+mn-lt"/>
                <a:ea typeface="+mn-ea"/>
                <a:cs typeface="+mn-cs"/>
              </a:rPr>
              <a:t>Anticipation Phase</a:t>
            </a:r>
            <a:br>
              <a:rPr lang="en-US" sz="1200" b="1"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anticipation stage begins during the student teaching portion of </a:t>
            </a:r>
            <a:r>
              <a:rPr lang="en-US" sz="1200" kern="1200" dirty="0" err="1" smtClean="0">
                <a:solidFill>
                  <a:schemeClr val="tx1"/>
                </a:solidFill>
                <a:effectLst/>
                <a:latin typeface="+mn-lt"/>
                <a:ea typeface="+mn-ea"/>
                <a:cs typeface="+mn-cs"/>
              </a:rPr>
              <a:t>preservice</a:t>
            </a:r>
            <a:r>
              <a:rPr lang="en-US" sz="1200" kern="1200" dirty="0" smtClean="0">
                <a:solidFill>
                  <a:schemeClr val="tx1"/>
                </a:solidFill>
                <a:effectLst/>
                <a:latin typeface="+mn-lt"/>
                <a:ea typeface="+mn-ea"/>
                <a:cs typeface="+mn-cs"/>
              </a:rPr>
              <a:t> preparation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closer student teachers get to completing their assignment, the more excited and anxious they become about their first teaching positions. They tend to romanticize the role of the teachers and the positions. For some</a:t>
            </a:r>
            <a:r>
              <a:rPr lang="en-US" sz="1200" kern="1200" baseline="0" dirty="0" smtClean="0">
                <a:solidFill>
                  <a:schemeClr val="tx1"/>
                </a:solidFill>
                <a:effectLst/>
                <a:latin typeface="+mn-lt"/>
                <a:ea typeface="+mn-ea"/>
                <a:cs typeface="+mn-cs"/>
              </a:rPr>
              <a:t> of you who might be coming directly from industry.  It might be the last couple of weeks before school started when you received your keys, handbooks, and classroom.  </a:t>
            </a:r>
            <a:r>
              <a:rPr lang="en-US" sz="1200" kern="1200" dirty="0" smtClean="0">
                <a:solidFill>
                  <a:schemeClr val="tx1"/>
                </a:solidFill>
                <a:effectLst/>
                <a:latin typeface="+mn-lt"/>
                <a:ea typeface="+mn-ea"/>
                <a:cs typeface="+mn-cs"/>
              </a:rPr>
              <a:t>New teachers enter with a tremendous commitment to making a difference and a somewhat idealistic view of how to accomplish their goals. This feeling of excitement carries new teachers through the first few weeks of school.</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Survival Phase</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first month of school is very overwhelming for new teachers. They are learning a lot at a very rapid pace. Beginning teachers are instantly bombarded with a variety of problems and situations they had not anticipated. Despite teacher preparation programs, new teachers are caught off guard by the realities of teaching.</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During the survival phase, most new teachers struggle to keep their heads above water. They become very focused and consumed with the day-to-day routine of teaching. There is little time to stop and reflect on their experiences. It is not uncommon for new teachers to spend up to seventy hours a week on schoolwork.</a:t>
            </a:r>
          </a:p>
          <a:p>
            <a:r>
              <a:rPr lang="en-US" sz="1200" kern="1200" dirty="0" smtClean="0">
                <a:solidFill>
                  <a:schemeClr val="tx1"/>
                </a:solidFill>
                <a:effectLst/>
                <a:latin typeface="+mn-lt"/>
                <a:ea typeface="+mn-ea"/>
                <a:cs typeface="+mn-cs"/>
              </a:rPr>
              <a:t>Particularly overwhelming is the constant need to develop curriculum. Veteran teachers routinely reuse excellent lessons and units from the past. New teachers, still uncertain of what will really work, must develop their lessons for the first time. Even depending on unfamiliar prepared curriculum such as textbooks, is enormously time consuming.</a:t>
            </a:r>
          </a:p>
          <a:p>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2B15AC-D079-4470-AEBA-ABC04EE33C51}" type="slidenum">
              <a:rPr lang="en-US" smtClean="0"/>
              <a:pPr/>
              <a:t>15</a:t>
            </a:fld>
            <a:endParaRPr lang="en-US"/>
          </a:p>
        </p:txBody>
      </p:sp>
    </p:spTree>
    <p:extLst>
      <p:ext uri="{BB962C8B-B14F-4D97-AF65-F5344CB8AC3E}">
        <p14:creationId xmlns:p14="http://schemas.microsoft.com/office/powerpoint/2010/main" val="786877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Brad</a:t>
            </a:r>
            <a:endParaRPr lang="en-US" sz="1200" b="1" kern="1200" dirty="0" smtClean="0">
              <a:solidFill>
                <a:schemeClr val="tx1"/>
              </a:solidFill>
              <a:effectLst/>
              <a:latin typeface="+mn-lt"/>
              <a:ea typeface="+mn-ea"/>
              <a:cs typeface="+mn-cs"/>
            </a:endParaRPr>
          </a:p>
          <a:p>
            <a:endParaRPr lang="en-US" sz="1200" i="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Disillusionment Phase</a:t>
            </a:r>
            <a:br>
              <a:rPr lang="en-US" sz="1200" b="1"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After six to eight weeks of nonstop work and stress, new teachers enter the disillusionment phase. The intensity and length of the phase varies among new teachers. The extensive time commitment, the realization that things are probably not going as smoothly as they want, and low morale contribute to this period of disenchantment. New teachers begin questioning both their commitment and their competence. Many new teachers get sick during this phase.</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Top 5 Concerns of New Teachers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 Classroom arrangement and management</a:t>
            </a:r>
          </a:p>
          <a:p>
            <a:r>
              <a:rPr lang="en-US" sz="1200" kern="1200" dirty="0" smtClean="0">
                <a:solidFill>
                  <a:schemeClr val="tx1"/>
                </a:solidFill>
                <a:effectLst/>
                <a:latin typeface="+mn-lt"/>
                <a:ea typeface="+mn-ea"/>
                <a:cs typeface="+mn-cs"/>
              </a:rPr>
              <a:t>2. Curriculum planning</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and pacing</a:t>
            </a:r>
          </a:p>
          <a:p>
            <a:r>
              <a:rPr lang="en-US" sz="1200" kern="1200" dirty="0" smtClean="0">
                <a:solidFill>
                  <a:schemeClr val="tx1"/>
                </a:solidFill>
                <a:effectLst/>
                <a:latin typeface="+mn-lt"/>
                <a:ea typeface="+mn-ea"/>
                <a:cs typeface="+mn-cs"/>
              </a:rPr>
              <a:t>3. Establishing a grading system that’s fair</a:t>
            </a:r>
          </a:p>
          <a:p>
            <a:r>
              <a:rPr lang="en-US" sz="1200" kern="1200" dirty="0" smtClean="0">
                <a:solidFill>
                  <a:schemeClr val="tx1"/>
                </a:solidFill>
                <a:effectLst/>
                <a:latin typeface="+mn-lt"/>
                <a:ea typeface="+mn-ea"/>
                <a:cs typeface="+mn-cs"/>
              </a:rPr>
              <a:t>4. Parent conferences</a:t>
            </a:r>
          </a:p>
          <a:p>
            <a:r>
              <a:rPr lang="en-US" sz="1200" kern="1200" dirty="0" smtClean="0">
                <a:solidFill>
                  <a:schemeClr val="tx1"/>
                </a:solidFill>
                <a:effectLst/>
                <a:latin typeface="+mn-lt"/>
                <a:ea typeface="+mn-ea"/>
                <a:cs typeface="+mn-cs"/>
              </a:rPr>
              <a:t>5. Personal sanity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Compounding an already difficult situation is the fact that new teachers are confronted with several new events and stressors</a:t>
            </a:r>
            <a:r>
              <a:rPr lang="en-US" sz="1200" kern="1200" baseline="0" dirty="0" smtClean="0">
                <a:solidFill>
                  <a:schemeClr val="tx1"/>
                </a:solidFill>
                <a:effectLst/>
                <a:latin typeface="+mn-lt"/>
                <a:ea typeface="+mn-ea"/>
                <a:cs typeface="+mn-cs"/>
              </a:rPr>
              <a:t> common to teachers but no other careers</a:t>
            </a:r>
            <a:r>
              <a:rPr lang="en-US" sz="1200" kern="1200" dirty="0" smtClean="0">
                <a:solidFill>
                  <a:schemeClr val="tx1"/>
                </a:solidFill>
                <a:effectLst/>
                <a:latin typeface="+mn-lt"/>
                <a:ea typeface="+mn-ea"/>
                <a:cs typeface="+mn-cs"/>
              </a:rPr>
              <a:t> during this time frame. They are faced with back-to-school night, parent conferences, and their first formal evaluation by the site administrator. Add to </a:t>
            </a:r>
            <a:r>
              <a:rPr lang="en-US" sz="1200" kern="1200" baseline="0" dirty="0" smtClean="0">
                <a:solidFill>
                  <a:schemeClr val="tx1"/>
                </a:solidFill>
                <a:effectLst/>
                <a:latin typeface="+mn-lt"/>
                <a:ea typeface="+mn-ea"/>
                <a:cs typeface="+mn-cs"/>
              </a:rPr>
              <a:t>that the long hours, correcting workload, limiting of family time, stress of students and their issues in life.  </a:t>
            </a:r>
          </a:p>
          <a:p>
            <a:endParaRPr lang="en-US" sz="1200" kern="1200" baseline="0" dirty="0" smtClean="0">
              <a:solidFill>
                <a:schemeClr val="tx1"/>
              </a:solidFill>
              <a:effectLst/>
              <a:latin typeface="+mn-lt"/>
              <a:ea typeface="+mn-ea"/>
              <a:cs typeface="+mn-cs"/>
            </a:endParaRPr>
          </a:p>
          <a:p>
            <a:r>
              <a:rPr lang="en-US" sz="1200" b="1" i="1" u="sng" kern="1200" dirty="0" smtClean="0">
                <a:solidFill>
                  <a:schemeClr val="tx1"/>
                </a:solidFill>
                <a:effectLst/>
                <a:latin typeface="+mn-lt"/>
                <a:ea typeface="+mn-ea"/>
                <a:cs typeface="+mn-cs"/>
              </a:rPr>
              <a:t>Each of these important milestones places an already vulnerable individual in a very stressful situation. AND are totally normal!!</a:t>
            </a:r>
          </a:p>
          <a:p>
            <a:endParaRPr lang="en-US" sz="1200" b="1" i="1" u="sng"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During the disillusionment phase, classroom management is a major source of distress. The honeymoon is over</a:t>
            </a:r>
            <a:r>
              <a:rPr lang="en-US" sz="1200" kern="1200" baseline="0" dirty="0" smtClean="0">
                <a:solidFill>
                  <a:schemeClr val="tx1"/>
                </a:solidFill>
                <a:effectLst/>
                <a:latin typeface="+mn-lt"/>
                <a:ea typeface="+mn-ea"/>
                <a:cs typeface="+mn-cs"/>
              </a:rPr>
              <a:t> and now it gets REAL.  As </a:t>
            </a:r>
            <a:r>
              <a:rPr lang="en-US" sz="1200" kern="1200" dirty="0" smtClean="0">
                <a:solidFill>
                  <a:schemeClr val="tx1"/>
                </a:solidFill>
                <a:effectLst/>
                <a:latin typeface="+mn-lt"/>
                <a:ea typeface="+mn-ea"/>
                <a:cs typeface="+mn-cs"/>
              </a:rPr>
              <a:t>New teachers want to focus more time on curriculum and less on classroom management and discipline,</a:t>
            </a:r>
            <a:r>
              <a:rPr lang="en-US" sz="1200" kern="1200" baseline="0" dirty="0" smtClean="0">
                <a:solidFill>
                  <a:schemeClr val="tx1"/>
                </a:solidFill>
                <a:effectLst/>
                <a:latin typeface="+mn-lt"/>
                <a:ea typeface="+mn-ea"/>
                <a:cs typeface="+mn-cs"/>
              </a:rPr>
              <a:t> it often starts to lead to problems in the classroom.  The key here is to always focus on classroom culture and curriculum will come over time.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this point, the accumulated stress of the first year teachers, coupled with months of excessive time allotted to teaching, often bring complaints from family and friends. This is a very difficult and challenging phase for new entrants into the profession. They express self-doubt, have lower self-esteem, and question their profession commitment. In fact, getting through this phase may be the toughest challenge new teachers face. The key here is to be aware of it. . . Ask for help, prioritize, don’t follow the trend</a:t>
            </a:r>
            <a:r>
              <a:rPr lang="en-US" sz="1200" kern="1200" baseline="0" dirty="0" smtClean="0">
                <a:solidFill>
                  <a:schemeClr val="tx1"/>
                </a:solidFill>
                <a:effectLst/>
                <a:latin typeface="+mn-lt"/>
                <a:ea typeface="+mn-ea"/>
                <a:cs typeface="+mn-cs"/>
              </a:rPr>
              <a:t> of isolating yourself. . . . You are not alone. . . And it does get better.</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2B15AC-D079-4470-AEBA-ABC04EE33C51}" type="slidenum">
              <a:rPr lang="en-US" smtClean="0"/>
              <a:pPr/>
              <a:t>16</a:t>
            </a:fld>
            <a:endParaRPr lang="en-US"/>
          </a:p>
        </p:txBody>
      </p:sp>
    </p:spTree>
    <p:extLst>
      <p:ext uri="{BB962C8B-B14F-4D97-AF65-F5344CB8AC3E}">
        <p14:creationId xmlns:p14="http://schemas.microsoft.com/office/powerpoint/2010/main" val="4151547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Brad</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Rejuvenation Phase </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rejuvenation phase is characterized by a slow rise in the new teacher’s attitude toward teaching. It generally begins in January. Having a winter break makes a tremendous difference for new teachers. It allows them to resume a more normal lifestyle, with plenty of rest, food, exercise, and time for family and friends. This vacation is the first opportunity that new teachers have for organizing materials and planning curriculum. It is a time for them to sort through materials that have accumulated and prepare new ones. This breath of fresh air gives novice teachers a broader perspective with renewed hope.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Reflections</a:t>
            </a:r>
            <a:r>
              <a:rPr lang="en-US" sz="1200" b="1" kern="1200" baseline="0" dirty="0" smtClean="0">
                <a:solidFill>
                  <a:schemeClr val="tx1"/>
                </a:solidFill>
                <a:effectLst/>
                <a:latin typeface="+mn-lt"/>
                <a:ea typeface="+mn-ea"/>
                <a:cs typeface="+mn-cs"/>
              </a:rPr>
              <a:t> Phase</a:t>
            </a:r>
          </a:p>
          <a:p>
            <a:r>
              <a:rPr lang="en-US" sz="1200" b="0" kern="1200" baseline="0" dirty="0" smtClean="0">
                <a:solidFill>
                  <a:schemeClr val="tx1"/>
                </a:solidFill>
                <a:effectLst/>
                <a:latin typeface="+mn-lt"/>
                <a:ea typeface="+mn-ea"/>
                <a:cs typeface="+mn-cs"/>
              </a:rPr>
              <a:t>Every year about May and into June, new teachers and life-long teachers enter the reflection phase.  This is a key time where a teacher’s energy has been restored and thoughts about the future of their program is internally assessed.  This is a creative time to look at lessons, classroom structure, units or projects and how they fit into the learning targets of the program.  This is always the time to make decision on </a:t>
            </a:r>
            <a:r>
              <a:rPr lang="en-US" sz="1200" b="0" i="1" kern="1200" baseline="0" dirty="0" smtClean="0">
                <a:solidFill>
                  <a:schemeClr val="tx1"/>
                </a:solidFill>
                <a:effectLst/>
                <a:latin typeface="+mn-lt"/>
                <a:ea typeface="+mn-ea"/>
                <a:cs typeface="+mn-cs"/>
              </a:rPr>
              <a:t>What do I add? What do I remove? </a:t>
            </a:r>
            <a:r>
              <a:rPr lang="en-US" sz="1200" b="0" i="0" kern="1200" baseline="0" dirty="0" smtClean="0">
                <a:solidFill>
                  <a:schemeClr val="tx1"/>
                </a:solidFill>
                <a:effectLst/>
                <a:latin typeface="+mn-lt"/>
                <a:ea typeface="+mn-ea"/>
                <a:cs typeface="+mn-cs"/>
              </a:rPr>
              <a:t> For those who PLC, this is also the heart of those meetings:  What do I want students to learn? How will I know that they have learned it? What will I do for those who have already mastered it? What will I do for those who are not getting it?</a:t>
            </a:r>
          </a:p>
          <a:p>
            <a:endParaRPr lang="en-US" sz="1200" b="0" i="0" kern="1200" baseline="0" dirty="0" smtClean="0">
              <a:solidFill>
                <a:schemeClr val="tx1"/>
              </a:solidFill>
              <a:effectLst/>
              <a:latin typeface="+mn-lt"/>
              <a:ea typeface="+mn-ea"/>
              <a:cs typeface="+mn-cs"/>
            </a:endParaRPr>
          </a:p>
          <a:p>
            <a:r>
              <a:rPr lang="en-US" sz="1200" b="0" i="0" kern="1200" baseline="0" dirty="0" smtClean="0">
                <a:solidFill>
                  <a:schemeClr val="tx1"/>
                </a:solidFill>
                <a:effectLst/>
                <a:latin typeface="+mn-lt"/>
                <a:ea typeface="+mn-ea"/>
                <a:cs typeface="+mn-cs"/>
              </a:rPr>
              <a:t>	</a:t>
            </a:r>
            <a:r>
              <a:rPr lang="en-US" sz="1200" b="0" i="1" kern="1200" baseline="0" dirty="0" smtClean="0">
                <a:solidFill>
                  <a:schemeClr val="tx1"/>
                </a:solidFill>
                <a:effectLst/>
                <a:latin typeface="+mn-lt"/>
                <a:ea typeface="+mn-ea"/>
                <a:cs typeface="+mn-cs"/>
              </a:rPr>
              <a:t>Story:  CTE teachers are the BEST at this!  We are pragmatic and open to change due to the nature of what we teach and our industry connections.  Share Deli, MS shop, and Automotive stories.</a:t>
            </a:r>
          </a:p>
          <a:p>
            <a:endParaRPr lang="en-US" sz="1200" b="0" i="1" kern="1200" baseline="0" dirty="0" smtClean="0">
              <a:solidFill>
                <a:schemeClr val="tx1"/>
              </a:solidFill>
              <a:effectLst/>
              <a:latin typeface="+mn-lt"/>
              <a:ea typeface="+mn-ea"/>
              <a:cs typeface="+mn-cs"/>
            </a:endParaRPr>
          </a:p>
          <a:p>
            <a:r>
              <a:rPr lang="en-US" sz="1200" b="1" i="1" kern="1200" baseline="0" dirty="0" smtClean="0">
                <a:solidFill>
                  <a:schemeClr val="tx1"/>
                </a:solidFill>
                <a:effectLst/>
                <a:latin typeface="+mn-lt"/>
                <a:ea typeface="+mn-ea"/>
                <a:cs typeface="+mn-cs"/>
              </a:rPr>
              <a:t>Cycle Continues to Anticipation again based on the reflections and changes.</a:t>
            </a:r>
            <a:endParaRPr lang="en-US" sz="1200" b="1"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2B15AC-D079-4470-AEBA-ABC04EE33C51}" type="slidenum">
              <a:rPr lang="en-US" smtClean="0"/>
              <a:pPr/>
              <a:t>17</a:t>
            </a:fld>
            <a:endParaRPr lang="en-US"/>
          </a:p>
        </p:txBody>
      </p:sp>
    </p:spTree>
    <p:extLst>
      <p:ext uri="{BB962C8B-B14F-4D97-AF65-F5344CB8AC3E}">
        <p14:creationId xmlns:p14="http://schemas.microsoft.com/office/powerpoint/2010/main" val="4247708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Arial" charset="0"/>
              </a:defRPr>
            </a:lvl1pPr>
            <a:lvl2pPr marL="757066" indent="-291179">
              <a:defRPr sz="3700" b="1">
                <a:solidFill>
                  <a:schemeClr val="tx1"/>
                </a:solidFill>
                <a:latin typeface="Arial" charset="0"/>
              </a:defRPr>
            </a:lvl2pPr>
            <a:lvl3pPr marL="1164717" indent="-232943">
              <a:defRPr sz="3700" b="1">
                <a:solidFill>
                  <a:schemeClr val="tx1"/>
                </a:solidFill>
                <a:latin typeface="Arial" charset="0"/>
              </a:defRPr>
            </a:lvl3pPr>
            <a:lvl4pPr marL="1630604" indent="-232943">
              <a:defRPr sz="3700" b="1">
                <a:solidFill>
                  <a:schemeClr val="tx1"/>
                </a:solidFill>
                <a:latin typeface="Arial" charset="0"/>
              </a:defRPr>
            </a:lvl4pPr>
            <a:lvl5pPr marL="2096491" indent="-232943">
              <a:defRPr sz="3700" b="1">
                <a:solidFill>
                  <a:schemeClr val="tx1"/>
                </a:solidFill>
                <a:latin typeface="Arial" charset="0"/>
              </a:defRPr>
            </a:lvl5pPr>
            <a:lvl6pPr marL="2562377" indent="-232943" algn="ctr" eaLnBrk="0" fontAlgn="base" hangingPunct="0">
              <a:spcBef>
                <a:spcPct val="50000"/>
              </a:spcBef>
              <a:spcAft>
                <a:spcPct val="0"/>
              </a:spcAft>
              <a:defRPr sz="3700" b="1">
                <a:solidFill>
                  <a:schemeClr val="tx1"/>
                </a:solidFill>
                <a:latin typeface="Arial" charset="0"/>
              </a:defRPr>
            </a:lvl6pPr>
            <a:lvl7pPr marL="3028264" indent="-232943" algn="ctr" eaLnBrk="0" fontAlgn="base" hangingPunct="0">
              <a:spcBef>
                <a:spcPct val="50000"/>
              </a:spcBef>
              <a:spcAft>
                <a:spcPct val="0"/>
              </a:spcAft>
              <a:defRPr sz="3700" b="1">
                <a:solidFill>
                  <a:schemeClr val="tx1"/>
                </a:solidFill>
                <a:latin typeface="Arial" charset="0"/>
              </a:defRPr>
            </a:lvl7pPr>
            <a:lvl8pPr marL="3494151" indent="-232943" algn="ctr" eaLnBrk="0" fontAlgn="base" hangingPunct="0">
              <a:spcBef>
                <a:spcPct val="50000"/>
              </a:spcBef>
              <a:spcAft>
                <a:spcPct val="0"/>
              </a:spcAft>
              <a:defRPr sz="3700" b="1">
                <a:solidFill>
                  <a:schemeClr val="tx1"/>
                </a:solidFill>
                <a:latin typeface="Arial" charset="0"/>
              </a:defRPr>
            </a:lvl8pPr>
            <a:lvl9pPr marL="3960038" indent="-232943" algn="ctr" eaLnBrk="0" fontAlgn="base" hangingPunct="0">
              <a:spcBef>
                <a:spcPct val="50000"/>
              </a:spcBef>
              <a:spcAft>
                <a:spcPct val="0"/>
              </a:spcAft>
              <a:defRPr sz="3700" b="1">
                <a:solidFill>
                  <a:schemeClr val="tx1"/>
                </a:solidFill>
                <a:latin typeface="Arial" charset="0"/>
              </a:defRPr>
            </a:lvl9pPr>
          </a:lstStyle>
          <a:p>
            <a:fld id="{616FE139-8300-448F-8F67-D17BF950552F}" type="slidenum">
              <a:rPr lang="en-US" sz="1200" b="0"/>
              <a:pPr/>
              <a:t>18</a:t>
            </a:fld>
            <a:endParaRPr lang="en-US" sz="1200" b="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a:r>
              <a:rPr lang="en-US" dirty="0" smtClean="0"/>
              <a:t>Lindsey:</a:t>
            </a:r>
          </a:p>
          <a:p>
            <a:pPr marL="232943" marR="0" lvl="0" indent="-232943"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32943" marR="0" lvl="0" indent="-232943" algn="l" defTabSz="914400" rtl="0" eaLnBrk="1" fontAlgn="auto" latinLnBrk="0" hangingPunct="1">
              <a:lnSpc>
                <a:spcPct val="100000"/>
              </a:lnSpc>
              <a:spcBef>
                <a:spcPts val="0"/>
              </a:spcBef>
              <a:spcAft>
                <a:spcPts val="0"/>
              </a:spcAft>
              <a:buClrTx/>
              <a:buSzTx/>
              <a:buFontTx/>
              <a:buNone/>
              <a:tabLst/>
              <a:defRPr/>
            </a:pPr>
            <a:r>
              <a:rPr lang="en-US" baseline="0" dirty="0" smtClean="0"/>
              <a:t>Finally the most important tool to keep in mind is know your students.  Consider both how they learn best and your philosophy on effective instruction.</a:t>
            </a:r>
          </a:p>
          <a:p>
            <a:pPr marL="232943" marR="0" lvl="0" indent="-232943"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lvl="1">
              <a:lnSpc>
                <a:spcPct val="150000"/>
              </a:lnSpc>
              <a:spcBef>
                <a:spcPts val="0"/>
              </a:spcBef>
              <a:buFont typeface="Wingdings" panose="05000000000000000000" pitchFamily="2" charset="2"/>
              <a:buChar char="§"/>
            </a:pPr>
            <a:r>
              <a:rPr lang="en-US" dirty="0" smtClean="0">
                <a:solidFill>
                  <a:srgbClr val="FF6D13"/>
                </a:solidFill>
              </a:rPr>
              <a:t>Consider how your students learn </a:t>
            </a:r>
            <a:r>
              <a:rPr lang="en-US" dirty="0" smtClean="0"/>
              <a:t>– What are their strengths?  What are their learning styles?  How can they share their learning with others in the class or community?</a:t>
            </a:r>
          </a:p>
          <a:p>
            <a:pPr lvl="1">
              <a:lnSpc>
                <a:spcPct val="150000"/>
              </a:lnSpc>
              <a:spcBef>
                <a:spcPts val="0"/>
              </a:spcBef>
              <a:buFont typeface="Wingdings" panose="05000000000000000000" pitchFamily="2" charset="2"/>
              <a:buChar char="§"/>
            </a:pPr>
            <a:endParaRPr lang="en-US" dirty="0" smtClean="0"/>
          </a:p>
          <a:p>
            <a:pPr lvl="1">
              <a:lnSpc>
                <a:spcPct val="150000"/>
              </a:lnSpc>
              <a:spcBef>
                <a:spcPts val="0"/>
              </a:spcBef>
              <a:buFont typeface="Wingdings" panose="05000000000000000000" pitchFamily="2" charset="2"/>
              <a:buChar char="§"/>
            </a:pPr>
            <a:r>
              <a:rPr lang="en-US" dirty="0" smtClean="0">
                <a:solidFill>
                  <a:srgbClr val="FF6D13"/>
                </a:solidFill>
              </a:rPr>
              <a:t>Use a variety of instructional strategies </a:t>
            </a:r>
            <a:r>
              <a:rPr lang="en-US" dirty="0" smtClean="0"/>
              <a:t>for the variety of student learning in your class. . . individual assignments, group projects, written documents, oral presentations are all different methods for student learning.</a:t>
            </a:r>
          </a:p>
          <a:p>
            <a:pPr lvl="1">
              <a:lnSpc>
                <a:spcPct val="150000"/>
              </a:lnSpc>
              <a:spcBef>
                <a:spcPts val="0"/>
              </a:spcBef>
              <a:buFont typeface="Wingdings" panose="05000000000000000000" pitchFamily="2" charset="2"/>
              <a:buChar char="§"/>
            </a:pPr>
            <a:endParaRPr lang="en-US" dirty="0" smtClean="0"/>
          </a:p>
          <a:p>
            <a:pPr lvl="1">
              <a:lnSpc>
                <a:spcPct val="150000"/>
              </a:lnSpc>
              <a:spcBef>
                <a:spcPts val="0"/>
              </a:spcBef>
              <a:buFont typeface="Wingdings" panose="05000000000000000000" pitchFamily="2" charset="2"/>
              <a:buChar char="§"/>
            </a:pPr>
            <a:r>
              <a:rPr lang="en-US" dirty="0" smtClean="0"/>
              <a:t>Student projects should include </a:t>
            </a:r>
            <a:r>
              <a:rPr lang="en-US" dirty="0" smtClean="0">
                <a:solidFill>
                  <a:srgbClr val="FF6D13"/>
                </a:solidFill>
              </a:rPr>
              <a:t>planning, designing, piloting, implementing , revising, and reporting</a:t>
            </a:r>
            <a:r>
              <a:rPr lang="en-US" dirty="0" smtClean="0"/>
              <a:t> their accomplishments.</a:t>
            </a:r>
          </a:p>
          <a:p>
            <a:pPr lvl="1">
              <a:lnSpc>
                <a:spcPct val="150000"/>
              </a:lnSpc>
              <a:spcBef>
                <a:spcPts val="0"/>
              </a:spcBef>
              <a:buFont typeface="Wingdings" panose="05000000000000000000" pitchFamily="2" charset="2"/>
              <a:buChar char="§"/>
            </a:pPr>
            <a:endParaRPr lang="en-US" dirty="0" smtClean="0"/>
          </a:p>
          <a:p>
            <a:pPr lvl="1">
              <a:lnSpc>
                <a:spcPct val="150000"/>
              </a:lnSpc>
              <a:spcBef>
                <a:spcPts val="0"/>
              </a:spcBef>
              <a:buFont typeface="Wingdings" panose="05000000000000000000" pitchFamily="2" charset="2"/>
              <a:buChar char="§"/>
            </a:pPr>
            <a:r>
              <a:rPr lang="en-US" dirty="0" smtClean="0">
                <a:solidFill>
                  <a:srgbClr val="FF6D13"/>
                </a:solidFill>
              </a:rPr>
              <a:t>Use your community </a:t>
            </a:r>
            <a:r>
              <a:rPr lang="en-US" dirty="0" smtClean="0"/>
              <a:t>as a resource for learning.</a:t>
            </a:r>
          </a:p>
          <a:p>
            <a:pPr lvl="1">
              <a:lnSpc>
                <a:spcPct val="150000"/>
              </a:lnSpc>
              <a:spcBef>
                <a:spcPts val="0"/>
              </a:spcBef>
              <a:buFont typeface="Wingdings" panose="05000000000000000000" pitchFamily="2" charset="2"/>
              <a:buChar char="§"/>
            </a:pPr>
            <a:endParaRPr lang="en-US" dirty="0" smtClean="0"/>
          </a:p>
          <a:p>
            <a:pPr lvl="1">
              <a:lnSpc>
                <a:spcPct val="150000"/>
              </a:lnSpc>
              <a:spcBef>
                <a:spcPts val="0"/>
              </a:spcBef>
              <a:buFont typeface="Wingdings" panose="05000000000000000000" pitchFamily="2" charset="2"/>
              <a:buChar char="§"/>
            </a:pPr>
            <a:r>
              <a:rPr lang="en-US" dirty="0" smtClean="0"/>
              <a:t>Student work should be assessed with </a:t>
            </a:r>
            <a:r>
              <a:rPr lang="en-US" dirty="0" smtClean="0">
                <a:solidFill>
                  <a:srgbClr val="FF6D13"/>
                </a:solidFill>
              </a:rPr>
              <a:t>regular feedback </a:t>
            </a:r>
            <a:r>
              <a:rPr lang="en-US" dirty="0" smtClean="0"/>
              <a:t>from you and others.  Personal student evaluation is also important so they can reflect on their work and progress.</a:t>
            </a:r>
          </a:p>
          <a:p>
            <a:pPr marL="232943" marR="0" lvl="0" indent="-232943"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232943" marR="0" lvl="0" indent="-232943"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indent="0">
              <a:buNone/>
            </a:pPr>
            <a:endParaRPr lang="en-US" baseline="0" dirty="0" smtClean="0"/>
          </a:p>
        </p:txBody>
      </p:sp>
    </p:spTree>
    <p:extLst>
      <p:ext uri="{BB962C8B-B14F-4D97-AF65-F5344CB8AC3E}">
        <p14:creationId xmlns:p14="http://schemas.microsoft.com/office/powerpoint/2010/main" val="2096516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Arial" charset="0"/>
              </a:defRPr>
            </a:lvl1pPr>
            <a:lvl2pPr marL="757066" indent="-291179">
              <a:defRPr sz="3700" b="1">
                <a:solidFill>
                  <a:schemeClr val="tx1"/>
                </a:solidFill>
                <a:latin typeface="Arial" charset="0"/>
              </a:defRPr>
            </a:lvl2pPr>
            <a:lvl3pPr marL="1164717" indent="-232943">
              <a:defRPr sz="3700" b="1">
                <a:solidFill>
                  <a:schemeClr val="tx1"/>
                </a:solidFill>
                <a:latin typeface="Arial" charset="0"/>
              </a:defRPr>
            </a:lvl3pPr>
            <a:lvl4pPr marL="1630604" indent="-232943">
              <a:defRPr sz="3700" b="1">
                <a:solidFill>
                  <a:schemeClr val="tx1"/>
                </a:solidFill>
                <a:latin typeface="Arial" charset="0"/>
              </a:defRPr>
            </a:lvl4pPr>
            <a:lvl5pPr marL="2096491" indent="-232943">
              <a:defRPr sz="3700" b="1">
                <a:solidFill>
                  <a:schemeClr val="tx1"/>
                </a:solidFill>
                <a:latin typeface="Arial" charset="0"/>
              </a:defRPr>
            </a:lvl5pPr>
            <a:lvl6pPr marL="2562377" indent="-232943" algn="ctr" eaLnBrk="0" fontAlgn="base" hangingPunct="0">
              <a:spcBef>
                <a:spcPct val="50000"/>
              </a:spcBef>
              <a:spcAft>
                <a:spcPct val="0"/>
              </a:spcAft>
              <a:defRPr sz="3700" b="1">
                <a:solidFill>
                  <a:schemeClr val="tx1"/>
                </a:solidFill>
                <a:latin typeface="Arial" charset="0"/>
              </a:defRPr>
            </a:lvl6pPr>
            <a:lvl7pPr marL="3028264" indent="-232943" algn="ctr" eaLnBrk="0" fontAlgn="base" hangingPunct="0">
              <a:spcBef>
                <a:spcPct val="50000"/>
              </a:spcBef>
              <a:spcAft>
                <a:spcPct val="0"/>
              </a:spcAft>
              <a:defRPr sz="3700" b="1">
                <a:solidFill>
                  <a:schemeClr val="tx1"/>
                </a:solidFill>
                <a:latin typeface="Arial" charset="0"/>
              </a:defRPr>
            </a:lvl7pPr>
            <a:lvl8pPr marL="3494151" indent="-232943" algn="ctr" eaLnBrk="0" fontAlgn="base" hangingPunct="0">
              <a:spcBef>
                <a:spcPct val="50000"/>
              </a:spcBef>
              <a:spcAft>
                <a:spcPct val="0"/>
              </a:spcAft>
              <a:defRPr sz="3700" b="1">
                <a:solidFill>
                  <a:schemeClr val="tx1"/>
                </a:solidFill>
                <a:latin typeface="Arial" charset="0"/>
              </a:defRPr>
            </a:lvl8pPr>
            <a:lvl9pPr marL="3960038" indent="-232943" algn="ctr" eaLnBrk="0" fontAlgn="base" hangingPunct="0">
              <a:spcBef>
                <a:spcPct val="50000"/>
              </a:spcBef>
              <a:spcAft>
                <a:spcPct val="0"/>
              </a:spcAft>
              <a:defRPr sz="3700" b="1">
                <a:solidFill>
                  <a:schemeClr val="tx1"/>
                </a:solidFill>
                <a:latin typeface="Arial" charset="0"/>
              </a:defRPr>
            </a:lvl9pPr>
          </a:lstStyle>
          <a:p>
            <a:fld id="{616FE139-8300-448F-8F67-D17BF950552F}" type="slidenum">
              <a:rPr lang="en-US" sz="1200" b="0"/>
              <a:pPr/>
              <a:t>19</a:t>
            </a:fld>
            <a:endParaRPr lang="en-US" sz="1200" b="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a:r>
              <a:rPr lang="en-US" dirty="0" smtClean="0"/>
              <a:t>Lindsey:</a:t>
            </a:r>
          </a:p>
          <a:p>
            <a:pPr marL="232943" indent="-232943"/>
            <a:endParaRPr lang="en-US" dirty="0" smtClean="0"/>
          </a:p>
          <a:p>
            <a:pPr marL="232943" indent="-232943"/>
            <a:r>
              <a:rPr lang="en-US" dirty="0" smtClean="0"/>
              <a:t>As</a:t>
            </a:r>
            <a:r>
              <a:rPr lang="en-US" baseline="0" dirty="0" smtClean="0"/>
              <a:t> a new CTE teacher, you may find yourself ready to teach a class with no course outline or resources.  You are not alone!  We have all been in that spot.  Planning a course outline is a challenge.  </a:t>
            </a:r>
          </a:p>
          <a:p>
            <a:pPr marL="232943" indent="-232943"/>
            <a:endParaRPr lang="en-US" baseline="0" dirty="0" smtClean="0"/>
          </a:p>
          <a:p>
            <a:pPr marL="232943" indent="-232943"/>
            <a:r>
              <a:rPr lang="en-US" baseline="0" dirty="0" smtClean="0"/>
              <a:t>Whether you are a new or experienced teacher, flexibility is the key!  Remember – your teaching days are rarely the same and often what you plan may not happen.  Don’t get discouraged!</a:t>
            </a:r>
          </a:p>
          <a:p>
            <a:pPr marL="232943" indent="-232943"/>
            <a:r>
              <a:rPr lang="en-US" dirty="0" smtClean="0"/>
              <a:t>As</a:t>
            </a:r>
            <a:r>
              <a:rPr lang="en-US" baseline="0" dirty="0" smtClean="0"/>
              <a:t> a new CTE teacher, you may find yourself ready to teach a class with no course outline or resources.  You are not alone!  We have all been in that spot.  </a:t>
            </a:r>
          </a:p>
          <a:p>
            <a:pPr marL="232943" indent="-232943"/>
            <a:endParaRPr lang="en-US" baseline="0" dirty="0" smtClean="0"/>
          </a:p>
          <a:p>
            <a:pPr marL="232943" indent="-232943"/>
            <a:r>
              <a:rPr lang="en-US" baseline="0" dirty="0" smtClean="0"/>
              <a:t>Here are some suggestions that might help you as you begin your plan:</a:t>
            </a:r>
          </a:p>
          <a:p>
            <a:pPr marL="232943" indent="-232943"/>
            <a:endParaRPr lang="en-US" baseline="0" dirty="0" smtClean="0"/>
          </a:p>
          <a:p>
            <a:pPr marL="232943" indent="-232943">
              <a:buAutoNum type="arabicPeriod"/>
            </a:pPr>
            <a:r>
              <a:rPr lang="en-US" baseline="0" dirty="0" smtClean="0"/>
              <a:t>Think about the career pathways or careers that are connected to the course description.  </a:t>
            </a:r>
          </a:p>
          <a:p>
            <a:pPr marL="232943" indent="-232943">
              <a:buAutoNum type="arabicPeriod"/>
            </a:pPr>
            <a:r>
              <a:rPr lang="en-US" baseline="0" dirty="0" smtClean="0"/>
              <a:t>Review the core competencies that are essential for that set of careers or occupations.  Often this will be the course goals that have been established by your college or school district.  There are many resources available to you (textbooks, videos, even YouTube).  But it is important to make sure they align with the national standards for your content area.  These standards have been reviewed and validated by business &amp; industry partners as well as national education associations. </a:t>
            </a:r>
          </a:p>
          <a:p>
            <a:pPr marL="232943" indent="-232943">
              <a:buAutoNum type="arabicPeriod"/>
            </a:pPr>
            <a:r>
              <a:rPr lang="en-US" baseline="0" dirty="0" smtClean="0"/>
              <a:t>Based on these standards, identify the major components or tasks you want to include in the course.  This are your teaching strategies that you determine will work for you and your students.  And always remember, our CTE students are often practical learners.  So the real world experiences are often key to their success.</a:t>
            </a:r>
          </a:p>
          <a:p>
            <a:pPr marL="232943" indent="-232943">
              <a:buAutoNum type="arabicPeriod"/>
            </a:pPr>
            <a:r>
              <a:rPr lang="en-US" baseline="0" dirty="0" smtClean="0"/>
              <a:t>Identify resources that you will use for effective instruction.  Variety is key as your students all learn in different ways.</a:t>
            </a:r>
          </a:p>
          <a:p>
            <a:pPr marL="232943" indent="-232943">
              <a:buAutoNum type="arabicPeriod"/>
            </a:pPr>
            <a:r>
              <a:rPr lang="en-US" baseline="0" dirty="0" smtClean="0"/>
              <a:t>Finally, determine how you will assess through written exams, performance-based assessments, discussions, and participation.</a:t>
            </a:r>
          </a:p>
          <a:p>
            <a:pPr marL="0" indent="0">
              <a:buNone/>
            </a:pPr>
            <a:endParaRPr lang="en-US" baseline="0" dirty="0" smtClean="0"/>
          </a:p>
        </p:txBody>
      </p:sp>
    </p:spTree>
    <p:extLst>
      <p:ext uri="{BB962C8B-B14F-4D97-AF65-F5344CB8AC3E}">
        <p14:creationId xmlns:p14="http://schemas.microsoft.com/office/powerpoint/2010/main" val="1823271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baseline="0" dirty="0" smtClean="0"/>
          </a:p>
          <a:p>
            <a:pPr marL="0" indent="0">
              <a:buFont typeface="Arial" charset="0"/>
              <a:buNone/>
            </a:pPr>
            <a:r>
              <a:rPr lang="en-US" baseline="0" dirty="0" smtClean="0"/>
              <a:t>Shelli:  </a:t>
            </a:r>
          </a:p>
          <a:p>
            <a:pPr marL="171450" indent="-171450">
              <a:buFont typeface="Arial" panose="020B0604020202020204" pitchFamily="34" charset="0"/>
              <a:buChar char="•"/>
            </a:pPr>
            <a:r>
              <a:rPr lang="en-US" baseline="0" dirty="0" smtClean="0"/>
              <a:t>Good Afternoon !  Welcome to our FY17 Perkins Leadership Development webinar!  This webinar is intended for new or recently new CTE instructors in Minnesota.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We are pleased that you are able to join us today.  We have titled this webinar, “Welcome to CTE”.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We know that many of you have been teaching in a career &amp; technical education program now since late August or early September.  Some of you have been teaching but not in career &amp; technical education.  Some of you may even have come directly from industry, and this is your first experience teaching your craft.   Whether you are in business or marketing, information technology or technology education, family and consumer sciences or health science, culinary or transportation, agriculture or career specialist, &amp; the list can go on &amp; on - we know there is much to learn as a CTE instructor.   I hope this is a helpful webinar for you, and you get some questions answered and find someone to support you through these next few months and years teaching.  </a:t>
            </a:r>
            <a:endParaRPr lang="en-US" dirty="0"/>
          </a:p>
        </p:txBody>
      </p:sp>
      <p:sp>
        <p:nvSpPr>
          <p:cNvPr id="4" name="Slide Number Placeholder 3"/>
          <p:cNvSpPr>
            <a:spLocks noGrp="1"/>
          </p:cNvSpPr>
          <p:nvPr>
            <p:ph type="sldNum" sz="quarter" idx="10"/>
          </p:nvPr>
        </p:nvSpPr>
        <p:spPr/>
        <p:txBody>
          <a:bodyPr/>
          <a:lstStyle/>
          <a:p>
            <a:pPr>
              <a:defRPr/>
            </a:pPr>
            <a:fld id="{EF0FB422-006B-4321-B886-EA3CC1C41191}" type="slidenum">
              <a:rPr lang="en-US" smtClean="0"/>
              <a:pPr>
                <a:defRPr/>
              </a:pPr>
              <a:t>2</a:t>
            </a:fld>
            <a:endParaRPr lang="en-US"/>
          </a:p>
        </p:txBody>
      </p:sp>
    </p:spTree>
    <p:extLst>
      <p:ext uri="{BB962C8B-B14F-4D97-AF65-F5344CB8AC3E}">
        <p14:creationId xmlns:p14="http://schemas.microsoft.com/office/powerpoint/2010/main" val="3888352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Arial" charset="0"/>
              </a:defRPr>
            </a:lvl1pPr>
            <a:lvl2pPr marL="757066" indent="-291179">
              <a:defRPr sz="3700" b="1">
                <a:solidFill>
                  <a:schemeClr val="tx1"/>
                </a:solidFill>
                <a:latin typeface="Arial" charset="0"/>
              </a:defRPr>
            </a:lvl2pPr>
            <a:lvl3pPr marL="1164717" indent="-232943">
              <a:defRPr sz="3700" b="1">
                <a:solidFill>
                  <a:schemeClr val="tx1"/>
                </a:solidFill>
                <a:latin typeface="Arial" charset="0"/>
              </a:defRPr>
            </a:lvl3pPr>
            <a:lvl4pPr marL="1630604" indent="-232943">
              <a:defRPr sz="3700" b="1">
                <a:solidFill>
                  <a:schemeClr val="tx1"/>
                </a:solidFill>
                <a:latin typeface="Arial" charset="0"/>
              </a:defRPr>
            </a:lvl4pPr>
            <a:lvl5pPr marL="2096491" indent="-232943">
              <a:defRPr sz="3700" b="1">
                <a:solidFill>
                  <a:schemeClr val="tx1"/>
                </a:solidFill>
                <a:latin typeface="Arial" charset="0"/>
              </a:defRPr>
            </a:lvl5pPr>
            <a:lvl6pPr marL="2562377" indent="-232943" algn="ctr" eaLnBrk="0" fontAlgn="base" hangingPunct="0">
              <a:spcBef>
                <a:spcPct val="50000"/>
              </a:spcBef>
              <a:spcAft>
                <a:spcPct val="0"/>
              </a:spcAft>
              <a:defRPr sz="3700" b="1">
                <a:solidFill>
                  <a:schemeClr val="tx1"/>
                </a:solidFill>
                <a:latin typeface="Arial" charset="0"/>
              </a:defRPr>
            </a:lvl6pPr>
            <a:lvl7pPr marL="3028264" indent="-232943" algn="ctr" eaLnBrk="0" fontAlgn="base" hangingPunct="0">
              <a:spcBef>
                <a:spcPct val="50000"/>
              </a:spcBef>
              <a:spcAft>
                <a:spcPct val="0"/>
              </a:spcAft>
              <a:defRPr sz="3700" b="1">
                <a:solidFill>
                  <a:schemeClr val="tx1"/>
                </a:solidFill>
                <a:latin typeface="Arial" charset="0"/>
              </a:defRPr>
            </a:lvl7pPr>
            <a:lvl8pPr marL="3494151" indent="-232943" algn="ctr" eaLnBrk="0" fontAlgn="base" hangingPunct="0">
              <a:spcBef>
                <a:spcPct val="50000"/>
              </a:spcBef>
              <a:spcAft>
                <a:spcPct val="0"/>
              </a:spcAft>
              <a:defRPr sz="3700" b="1">
                <a:solidFill>
                  <a:schemeClr val="tx1"/>
                </a:solidFill>
                <a:latin typeface="Arial" charset="0"/>
              </a:defRPr>
            </a:lvl8pPr>
            <a:lvl9pPr marL="3960038" indent="-232943" algn="ctr" eaLnBrk="0" fontAlgn="base" hangingPunct="0">
              <a:spcBef>
                <a:spcPct val="50000"/>
              </a:spcBef>
              <a:spcAft>
                <a:spcPct val="0"/>
              </a:spcAft>
              <a:defRPr sz="3700" b="1">
                <a:solidFill>
                  <a:schemeClr val="tx1"/>
                </a:solidFill>
                <a:latin typeface="Arial" charset="0"/>
              </a:defRPr>
            </a:lvl9pPr>
          </a:lstStyle>
          <a:p>
            <a:fld id="{616FE139-8300-448F-8F67-D17BF950552F}" type="slidenum">
              <a:rPr lang="en-US" sz="1200" b="0"/>
              <a:pPr/>
              <a:t>20</a:t>
            </a:fld>
            <a:endParaRPr lang="en-US" sz="1200" b="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2943" indent="-232943"/>
            <a:r>
              <a:rPr lang="en-US" dirty="0" smtClean="0"/>
              <a:t>Lindsey:</a:t>
            </a:r>
          </a:p>
          <a:p>
            <a:pPr marL="232943" indent="-232943"/>
            <a:endParaRPr lang="en-US" dirty="0" smtClean="0"/>
          </a:p>
          <a:p>
            <a:pPr marL="232943" indent="-232943"/>
            <a:r>
              <a:rPr lang="en-US" baseline="0" dirty="0" smtClean="0"/>
              <a:t>Daily lesson planning is also an important part of teaching.  You may hear your colleagues say that they just “wing it” in their classes.  But that is not good teaching!</a:t>
            </a:r>
          </a:p>
          <a:p>
            <a:pPr marL="232943" indent="-232943"/>
            <a:endParaRPr lang="en-US" baseline="0" dirty="0" smtClean="0"/>
          </a:p>
          <a:p>
            <a:pPr marL="232943" indent="-232943"/>
            <a:r>
              <a:rPr lang="en-US" baseline="0" dirty="0" smtClean="0"/>
              <a:t>Lesson planning offers you, the teacher, the opportunity to reflect on what is working and what needs to be changed.  Lessons keep you focused on your course goals and outcomes.</a:t>
            </a:r>
          </a:p>
          <a:p>
            <a:pPr marL="232943" indent="-232943"/>
            <a:endParaRPr lang="en-US" baseline="0" dirty="0" smtClean="0"/>
          </a:p>
          <a:p>
            <a:pPr marL="232943" indent="-232943"/>
            <a:r>
              <a:rPr lang="en-US" baseline="0" dirty="0" smtClean="0"/>
              <a:t>Take time to reflect on your daily lessons:</a:t>
            </a:r>
          </a:p>
          <a:p>
            <a:pPr marL="232943" indent="-232943">
              <a:buFont typeface="Arial" panose="020B0604020202020204" pitchFamily="34" charset="0"/>
              <a:buChar char="•"/>
            </a:pPr>
            <a:r>
              <a:rPr lang="en-US" baseline="0" dirty="0" smtClean="0"/>
              <a:t>What are my main goals for the day?</a:t>
            </a:r>
          </a:p>
          <a:p>
            <a:pPr marL="232943" indent="-232943">
              <a:buFont typeface="Arial" panose="020B0604020202020204" pitchFamily="34" charset="0"/>
              <a:buChar char="•"/>
            </a:pPr>
            <a:r>
              <a:rPr lang="en-US" baseline="0" dirty="0" smtClean="0"/>
              <a:t>How can I get my students’ attention at the beginning of class?</a:t>
            </a:r>
          </a:p>
          <a:p>
            <a:pPr marL="232943" indent="-232943">
              <a:buFont typeface="Arial" panose="020B0604020202020204" pitchFamily="34" charset="0"/>
              <a:buChar char="•"/>
            </a:pPr>
            <a:r>
              <a:rPr lang="en-US" baseline="0" dirty="0" smtClean="0"/>
              <a:t>What are the key learning objectives for today?  Remember to keep it simple!  Always ask yourself what should my student know &amp; be able to do?</a:t>
            </a:r>
          </a:p>
          <a:p>
            <a:pPr marL="232943" indent="-232943">
              <a:buFont typeface="Arial" panose="020B0604020202020204" pitchFamily="34" charset="0"/>
              <a:buChar char="•"/>
            </a:pPr>
            <a:r>
              <a:rPr lang="en-US" baseline="0" dirty="0" smtClean="0"/>
              <a:t>What activities will help my students learn?</a:t>
            </a:r>
          </a:p>
          <a:p>
            <a:pPr marL="232943" indent="-232943">
              <a:buFont typeface="Arial" panose="020B0604020202020204" pitchFamily="34" charset="0"/>
              <a:buChar char="•"/>
            </a:pPr>
            <a:r>
              <a:rPr lang="en-US" baseline="0" dirty="0" smtClean="0"/>
              <a:t>How will I assess their learning?</a:t>
            </a:r>
          </a:p>
        </p:txBody>
      </p:sp>
    </p:spTree>
    <p:extLst>
      <p:ext uri="{BB962C8B-B14F-4D97-AF65-F5344CB8AC3E}">
        <p14:creationId xmlns:p14="http://schemas.microsoft.com/office/powerpoint/2010/main" val="498825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Shelli:</a:t>
            </a:r>
          </a:p>
          <a:p>
            <a:endParaRPr lang="en-US" dirty="0" smtClean="0"/>
          </a:p>
          <a:p>
            <a:r>
              <a:rPr lang="en-US" dirty="0" smtClean="0"/>
              <a:t>For</a:t>
            </a:r>
            <a:r>
              <a:rPr lang="en-US" baseline="0" dirty="0" smtClean="0"/>
              <a:t> state resources, feel free to go to the Minnesota Career &amp; Technical Education websites for MDE or Minnesota State Colleges and Universities, www.cte.mnscu.edu   or    </a:t>
            </a:r>
            <a:r>
              <a:rPr lang="en-US" sz="1200" dirty="0" smtClean="0">
                <a:solidFill>
                  <a:srgbClr val="FF6D14"/>
                </a:solidFill>
              </a:rPr>
              <a:t>education.state.mn.us/MDE/</a:t>
            </a:r>
            <a:r>
              <a:rPr lang="en-US" sz="1200" dirty="0" err="1" smtClean="0">
                <a:solidFill>
                  <a:srgbClr val="FF6D14"/>
                </a:solidFill>
              </a:rPr>
              <a:t>dse</a:t>
            </a:r>
            <a:r>
              <a:rPr lang="en-US" sz="1200" dirty="0" smtClean="0">
                <a:solidFill>
                  <a:srgbClr val="FF6D14"/>
                </a:solidFill>
              </a:rPr>
              <a:t>/</a:t>
            </a:r>
            <a:r>
              <a:rPr lang="en-US" sz="1200" dirty="0" err="1" smtClean="0">
                <a:solidFill>
                  <a:srgbClr val="FF6D14"/>
                </a:solidFill>
              </a:rPr>
              <a:t>cte</a:t>
            </a:r>
            <a:r>
              <a:rPr lang="en-US" sz="1200" dirty="0" smtClean="0">
                <a:solidFill>
                  <a:srgbClr val="FF6D14"/>
                </a:solidFill>
              </a:rPr>
              <a:t>/</a:t>
            </a:r>
            <a:endParaRPr lang="en-US" baseline="0" dirty="0" smtClean="0"/>
          </a:p>
          <a:p>
            <a:endParaRPr lang="en-US" baseline="0" dirty="0" smtClean="0"/>
          </a:p>
          <a:p>
            <a:r>
              <a:rPr lang="en-US" baseline="0" dirty="0" smtClean="0"/>
              <a:t>These websites give you the latest information on what is happening in CTE in Minnesota.  It will also give you resources that you can use as you plan your courses and daily lessons.  There is an abundance of information on the Carl D. Perkins grant I spoke about earlier, as well as information on Data, State Policy, Program Support, and Teaching and Learning.   You can listen to past recorded webinars for information on other topics as well.  </a:t>
            </a:r>
          </a:p>
          <a:p>
            <a:endParaRPr lang="en-US" baseline="0" dirty="0" smtClean="0"/>
          </a:p>
        </p:txBody>
      </p:sp>
      <p:sp>
        <p:nvSpPr>
          <p:cNvPr id="4" name="Slide Number Placeholder 3"/>
          <p:cNvSpPr>
            <a:spLocks noGrp="1"/>
          </p:cNvSpPr>
          <p:nvPr>
            <p:ph type="sldNum" sz="quarter" idx="10"/>
          </p:nvPr>
        </p:nvSpPr>
        <p:spPr/>
        <p:txBody>
          <a:bodyPr/>
          <a:lstStyle/>
          <a:p>
            <a:fld id="{D7FB8533-B0A4-49BA-8915-B1BB474569B3}" type="slidenum">
              <a:rPr lang="en-US" smtClean="0"/>
              <a:t>21</a:t>
            </a:fld>
            <a:endParaRPr lang="en-US"/>
          </a:p>
        </p:txBody>
      </p:sp>
    </p:spTree>
    <p:extLst>
      <p:ext uri="{BB962C8B-B14F-4D97-AF65-F5344CB8AC3E}">
        <p14:creationId xmlns:p14="http://schemas.microsoft.com/office/powerpoint/2010/main" val="1148687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Shelli</a:t>
            </a:r>
            <a:endParaRPr lang="en-US" dirty="0"/>
          </a:p>
        </p:txBody>
      </p:sp>
      <p:sp>
        <p:nvSpPr>
          <p:cNvPr id="4" name="Slide Number Placeholder 3"/>
          <p:cNvSpPr>
            <a:spLocks noGrp="1"/>
          </p:cNvSpPr>
          <p:nvPr>
            <p:ph type="sldNum" sz="quarter" idx="10"/>
          </p:nvPr>
        </p:nvSpPr>
        <p:spPr/>
        <p:txBody>
          <a:bodyPr/>
          <a:lstStyle/>
          <a:p>
            <a:fld id="{D7FB8533-B0A4-49BA-8915-B1BB474569B3}" type="slidenum">
              <a:rPr lang="en-US" smtClean="0"/>
              <a:t>22</a:t>
            </a:fld>
            <a:endParaRPr lang="en-US"/>
          </a:p>
        </p:txBody>
      </p:sp>
    </p:spTree>
    <p:extLst>
      <p:ext uri="{BB962C8B-B14F-4D97-AF65-F5344CB8AC3E}">
        <p14:creationId xmlns:p14="http://schemas.microsoft.com/office/powerpoint/2010/main" val="3836197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TEAM</a:t>
            </a:r>
            <a:endParaRPr lang="en-US" dirty="0"/>
          </a:p>
          <a:p>
            <a:endParaRPr lang="en-US" dirty="0"/>
          </a:p>
        </p:txBody>
      </p:sp>
      <p:sp>
        <p:nvSpPr>
          <p:cNvPr id="4" name="Slide Number Placeholder 3"/>
          <p:cNvSpPr>
            <a:spLocks noGrp="1"/>
          </p:cNvSpPr>
          <p:nvPr>
            <p:ph type="sldNum" sz="quarter" idx="10"/>
          </p:nvPr>
        </p:nvSpPr>
        <p:spPr/>
        <p:txBody>
          <a:bodyPr/>
          <a:lstStyle/>
          <a:p>
            <a:fld id="{562B15AC-D079-4470-AEBA-ABC04EE33C51}" type="slidenum">
              <a:rPr lang="en-US" smtClean="0"/>
              <a:pPr/>
              <a:t>23</a:t>
            </a:fld>
            <a:endParaRPr lang="en-US"/>
          </a:p>
        </p:txBody>
      </p:sp>
    </p:spTree>
    <p:extLst>
      <p:ext uri="{BB962C8B-B14F-4D97-AF65-F5344CB8AC3E}">
        <p14:creationId xmlns:p14="http://schemas.microsoft.com/office/powerpoint/2010/main" val="3355828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Shelli:</a:t>
            </a:r>
          </a:p>
          <a:p>
            <a:r>
              <a:rPr lang="en-US" dirty="0" smtClean="0"/>
              <a:t>Thank our presenters</a:t>
            </a:r>
            <a:r>
              <a:rPr lang="en-US" baseline="0" dirty="0" smtClean="0"/>
              <a:t> today</a:t>
            </a:r>
            <a:endParaRPr lang="en-US" dirty="0" smtClean="0"/>
          </a:p>
        </p:txBody>
      </p:sp>
      <p:sp>
        <p:nvSpPr>
          <p:cNvPr id="4" name="Slide Number Placeholder 3"/>
          <p:cNvSpPr>
            <a:spLocks noGrp="1"/>
          </p:cNvSpPr>
          <p:nvPr>
            <p:ph type="sldNum" sz="quarter" idx="10"/>
          </p:nvPr>
        </p:nvSpPr>
        <p:spPr/>
        <p:txBody>
          <a:bodyPr/>
          <a:lstStyle/>
          <a:p>
            <a:fld id="{562B15AC-D079-4470-AEBA-ABC04EE33C51}" type="slidenum">
              <a:rPr lang="en-US" smtClean="0"/>
              <a:pPr/>
              <a:t>24</a:t>
            </a:fld>
            <a:endParaRPr lang="en-US"/>
          </a:p>
        </p:txBody>
      </p:sp>
    </p:spTree>
    <p:extLst>
      <p:ext uri="{BB962C8B-B14F-4D97-AF65-F5344CB8AC3E}">
        <p14:creationId xmlns:p14="http://schemas.microsoft.com/office/powerpoint/2010/main" val="26518064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Shelli</a:t>
            </a:r>
          </a:p>
          <a:p>
            <a:endParaRPr lang="en-US" dirty="0"/>
          </a:p>
        </p:txBody>
      </p:sp>
      <p:sp>
        <p:nvSpPr>
          <p:cNvPr id="4" name="Slide Number Placeholder 3"/>
          <p:cNvSpPr>
            <a:spLocks noGrp="1"/>
          </p:cNvSpPr>
          <p:nvPr>
            <p:ph type="sldNum" sz="quarter" idx="10"/>
          </p:nvPr>
        </p:nvSpPr>
        <p:spPr/>
        <p:txBody>
          <a:bodyPr/>
          <a:lstStyle/>
          <a:p>
            <a:fld id="{61E6523A-10E6-4598-B370-239A45B857E3}"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3506967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a:r>
              <a:rPr lang="en-US" sz="1600" b="1" dirty="0">
                <a:solidFill>
                  <a:schemeClr val="bg1"/>
                </a:solidFill>
              </a:rPr>
              <a:t>THANK YOU </a:t>
            </a:r>
          </a:p>
          <a:p>
            <a:pPr lvl="0" algn="l"/>
            <a:r>
              <a:rPr lang="en-US" dirty="0">
                <a:solidFill>
                  <a:schemeClr val="bg1"/>
                </a:solidFill>
              </a:rPr>
              <a:t>for participating in this webinar!!</a:t>
            </a:r>
          </a:p>
        </p:txBody>
      </p:sp>
      <p:sp>
        <p:nvSpPr>
          <p:cNvPr id="4" name="Slide Number Placeholder 3"/>
          <p:cNvSpPr>
            <a:spLocks noGrp="1"/>
          </p:cNvSpPr>
          <p:nvPr>
            <p:ph type="sldNum" sz="quarter" idx="10"/>
          </p:nvPr>
        </p:nvSpPr>
        <p:spPr/>
        <p:txBody>
          <a:bodyPr/>
          <a:lstStyle/>
          <a:p>
            <a:pPr>
              <a:defRPr/>
            </a:pPr>
            <a:fld id="{EF0FB422-006B-4321-B886-EA3CC1C41191}" type="slidenum">
              <a:rPr lang="en-US" smtClean="0"/>
              <a:pPr>
                <a:defRPr/>
              </a:pPr>
              <a:t>26</a:t>
            </a:fld>
            <a:endParaRPr lang="en-US"/>
          </a:p>
        </p:txBody>
      </p:sp>
    </p:spTree>
    <p:extLst>
      <p:ext uri="{BB962C8B-B14F-4D97-AF65-F5344CB8AC3E}">
        <p14:creationId xmlns:p14="http://schemas.microsoft.com/office/powerpoint/2010/main" val="1930862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Shelli:</a:t>
            </a:r>
          </a:p>
          <a:p>
            <a:r>
              <a:rPr lang="en-US" dirty="0" smtClean="0"/>
              <a:t>Introductions</a:t>
            </a:r>
          </a:p>
          <a:p>
            <a:endParaRPr lang="en-US" dirty="0" smtClean="0"/>
          </a:p>
        </p:txBody>
      </p:sp>
      <p:sp>
        <p:nvSpPr>
          <p:cNvPr id="4" name="Slide Number Placeholder 3"/>
          <p:cNvSpPr>
            <a:spLocks noGrp="1"/>
          </p:cNvSpPr>
          <p:nvPr>
            <p:ph type="sldNum" sz="quarter" idx="10"/>
          </p:nvPr>
        </p:nvSpPr>
        <p:spPr/>
        <p:txBody>
          <a:bodyPr/>
          <a:lstStyle/>
          <a:p>
            <a:fld id="{562B15AC-D079-4470-AEBA-ABC04EE33C51}" type="slidenum">
              <a:rPr lang="en-US" smtClean="0"/>
              <a:pPr/>
              <a:t>3</a:t>
            </a:fld>
            <a:endParaRPr lang="en-US"/>
          </a:p>
        </p:txBody>
      </p:sp>
    </p:spTree>
    <p:extLst>
      <p:ext uri="{BB962C8B-B14F-4D97-AF65-F5344CB8AC3E}">
        <p14:creationId xmlns:p14="http://schemas.microsoft.com/office/powerpoint/2010/main" val="3511810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Shelli:</a:t>
            </a:r>
          </a:p>
          <a:p>
            <a:r>
              <a:rPr lang="en-US" dirty="0" smtClean="0"/>
              <a:t>So today we will give you a quick overview</a:t>
            </a:r>
            <a:r>
              <a:rPr lang="en-US" baseline="0" dirty="0" smtClean="0"/>
              <a:t> of the New Instructor Initiative.</a:t>
            </a:r>
          </a:p>
          <a:p>
            <a:endParaRPr lang="en-US" baseline="0" dirty="0" smtClean="0"/>
          </a:p>
          <a:p>
            <a:r>
              <a:rPr lang="en-US" dirty="0" smtClean="0"/>
              <a:t>We also hope to give you an overview of career</a:t>
            </a:r>
            <a:r>
              <a:rPr lang="en-US" baseline="0" dirty="0" smtClean="0"/>
              <a:t> &amp; technical education.  A brief history as well as where CTE is today.   Can I just add that NOW is a great time to be a part of Career Technical Education in the United States and especially Minnesota.   </a:t>
            </a:r>
          </a:p>
          <a:p>
            <a:r>
              <a:rPr lang="en-US" dirty="0" smtClean="0"/>
              <a:t>Our goal of the webinar is to give you an</a:t>
            </a:r>
            <a:r>
              <a:rPr lang="en-US" baseline="0" dirty="0" smtClean="0"/>
              <a:t> overview of what we teach and the benefits of teaching in career and technical education </a:t>
            </a:r>
          </a:p>
          <a:p>
            <a:endParaRPr lang="en-US" baseline="0" dirty="0" smtClean="0"/>
          </a:p>
          <a:p>
            <a:r>
              <a:rPr lang="en-US" dirty="0" smtClean="0"/>
              <a:t>We</a:t>
            </a:r>
            <a:r>
              <a:rPr lang="en-US" baseline="0" dirty="0" smtClean="0"/>
              <a:t> will share what studies show about the first year of teaching.  We also will discuss how students learn &amp; share some tools for your instructor toolbox.  </a:t>
            </a:r>
          </a:p>
          <a:p>
            <a:endParaRPr lang="en-US" baseline="0" dirty="0" smtClean="0"/>
          </a:p>
          <a:p>
            <a:r>
              <a:rPr lang="en-US" baseline="0" dirty="0" smtClean="0"/>
              <a:t>Finally we want to introduce you to our professional organization, ACTE and Minnesota ACTE and its affiliate in Minnesota.</a:t>
            </a:r>
          </a:p>
          <a:p>
            <a:endParaRPr lang="en-US" baseline="0" dirty="0" smtClean="0"/>
          </a:p>
          <a:p>
            <a:r>
              <a:rPr lang="en-US" baseline="0" dirty="0" smtClean="0"/>
              <a:t>Finally we will end the webinar with questions and/or comments.  </a:t>
            </a:r>
          </a:p>
          <a:p>
            <a:endParaRPr lang="en-US" baseline="0" dirty="0" smtClean="0"/>
          </a:p>
          <a:p>
            <a:r>
              <a:rPr lang="en-US" baseline="0" dirty="0" smtClean="0"/>
              <a:t>Once again we will MUTE all participants for the webinar.  But feel free to ask a question via the chat line.  We will try to answer the question at the end of the webinar.</a:t>
            </a:r>
          </a:p>
          <a:p>
            <a:endParaRPr lang="en-US" baseline="0" dirty="0" smtClean="0"/>
          </a:p>
          <a:p>
            <a:endParaRPr lang="en-US" baseline="0" dirty="0" smtClean="0"/>
          </a:p>
          <a:p>
            <a:endParaRPr lang="en-US" baseline="0" dirty="0" smtClean="0"/>
          </a:p>
          <a:p>
            <a:r>
              <a:rPr lang="en-US" baseline="0" dirty="0" smtClean="0"/>
              <a:t>This webinar is scheduled for one hour.  We hope to complete the webinar at 5:00 p.m.  We are willing to stay on for further questions.</a:t>
            </a:r>
          </a:p>
          <a:p>
            <a:endParaRPr lang="en-US" dirty="0"/>
          </a:p>
        </p:txBody>
      </p:sp>
      <p:sp>
        <p:nvSpPr>
          <p:cNvPr id="4" name="Slide Number Placeholder 3"/>
          <p:cNvSpPr>
            <a:spLocks noGrp="1"/>
          </p:cNvSpPr>
          <p:nvPr>
            <p:ph type="sldNum" sz="quarter" idx="10"/>
          </p:nvPr>
        </p:nvSpPr>
        <p:spPr/>
        <p:txBody>
          <a:bodyPr/>
          <a:lstStyle/>
          <a:p>
            <a:fld id="{562B15AC-D079-4470-AEBA-ABC04EE33C51}" type="slidenum">
              <a:rPr lang="en-US" smtClean="0"/>
              <a:pPr/>
              <a:t>4</a:t>
            </a:fld>
            <a:endParaRPr lang="en-US"/>
          </a:p>
        </p:txBody>
      </p:sp>
    </p:spTree>
    <p:extLst>
      <p:ext uri="{BB962C8B-B14F-4D97-AF65-F5344CB8AC3E}">
        <p14:creationId xmlns:p14="http://schemas.microsoft.com/office/powerpoint/2010/main" val="3840220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Shelli:</a:t>
            </a:r>
          </a:p>
          <a:p>
            <a:r>
              <a:rPr lang="en-US" dirty="0" smtClean="0"/>
              <a:t>Our</a:t>
            </a:r>
            <a:r>
              <a:rPr lang="en-US" baseline="0" dirty="0" smtClean="0"/>
              <a:t> discussion today is based on resources on your screen.   We will also be sharing more resources with you at the upcoming November 2</a:t>
            </a:r>
            <a:r>
              <a:rPr lang="en-US" baseline="30000" dirty="0" smtClean="0"/>
              <a:t>nd</a:t>
            </a:r>
            <a:r>
              <a:rPr lang="en-US" baseline="0" dirty="0" smtClean="0"/>
              <a:t> CTE Works! Meeting.   I hope you can all be there and we can meet in person:  </a:t>
            </a:r>
          </a:p>
          <a:p>
            <a:pPr marL="228600" indent="-228600">
              <a:buAutoNum type="arabicParenR"/>
            </a:pPr>
            <a:r>
              <a:rPr lang="en-US" baseline="0" dirty="0" smtClean="0"/>
              <a:t>ACTE website;  valuable website for important information; if member, also receive teaching resources &amp; up-to-date information on federal legislation that impacts CTE; </a:t>
            </a:r>
          </a:p>
          <a:p>
            <a:pPr marL="228600" indent="-228600">
              <a:buAutoNum type="arabicParenR"/>
            </a:pPr>
            <a:r>
              <a:rPr lang="en-US" baseline="0" dirty="0" smtClean="0"/>
              <a:t>Book, “Your First Year in CTE:  10 More Things to Know”.  This book is available through ACTE, our CTE professional association.   </a:t>
            </a:r>
          </a:p>
          <a:p>
            <a:pPr marL="0" indent="0">
              <a:buNone/>
            </a:pPr>
            <a:r>
              <a:rPr lang="en-US" baseline="0" dirty="0" smtClean="0"/>
              <a:t>We will be giving this book to all new &amp; recently new teachers that attend our upcoming meetings so if you would like a book, please plan to attend one of our future sessions. </a:t>
            </a:r>
          </a:p>
          <a:p>
            <a:pPr marL="228600" indent="-228600">
              <a:buAutoNum type="arabicParenR" startAt="3"/>
            </a:pPr>
            <a:r>
              <a:rPr lang="en-US" baseline="0" dirty="0" err="1" smtClean="0"/>
              <a:t>Moir’s</a:t>
            </a:r>
            <a:r>
              <a:rPr lang="en-US" baseline="0" dirty="0" smtClean="0"/>
              <a:t> Curve from University of California, Santa Cruz</a:t>
            </a:r>
          </a:p>
          <a:p>
            <a:pPr marL="228600" indent="-228600">
              <a:buAutoNum type="arabicParenR" startAt="3"/>
            </a:pPr>
            <a:r>
              <a:rPr lang="en-US" baseline="0" dirty="0" smtClean="0"/>
              <a:t>General Resources for you as a Career Technical Education teacher</a:t>
            </a:r>
            <a:endParaRPr lang="en-US" dirty="0"/>
          </a:p>
        </p:txBody>
      </p:sp>
      <p:sp>
        <p:nvSpPr>
          <p:cNvPr id="4" name="Slide Number Placeholder 3"/>
          <p:cNvSpPr>
            <a:spLocks noGrp="1"/>
          </p:cNvSpPr>
          <p:nvPr>
            <p:ph type="sldNum" sz="quarter" idx="10"/>
          </p:nvPr>
        </p:nvSpPr>
        <p:spPr/>
        <p:txBody>
          <a:bodyPr/>
          <a:lstStyle/>
          <a:p>
            <a:fld id="{562B15AC-D079-4470-AEBA-ABC04EE33C51}" type="slidenum">
              <a:rPr lang="en-US" smtClean="0"/>
              <a:pPr/>
              <a:t>5</a:t>
            </a:fld>
            <a:endParaRPr lang="en-US"/>
          </a:p>
        </p:txBody>
      </p:sp>
    </p:spTree>
    <p:extLst>
      <p:ext uri="{BB962C8B-B14F-4D97-AF65-F5344CB8AC3E}">
        <p14:creationId xmlns:p14="http://schemas.microsoft.com/office/powerpoint/2010/main" val="28389470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Max:</a:t>
            </a:r>
            <a:r>
              <a:rPr lang="en-US" baseline="0" dirty="0" smtClean="0"/>
              <a:t>  We are excited that you have chosen teaching as a career path.  There are many other professions that may pay more, offer attractive perks, and result in less stress.  But those of us who have made it our career would not want it any other way!  Today we want to take time to talk to you about your choice of being a CTE teacher &amp; its benefits.</a:t>
            </a:r>
            <a:endParaRPr lang="en-US"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562B15AC-D079-4470-AEBA-ABC04EE33C51}" type="slidenum">
              <a:rPr lang="en-US" smtClean="0"/>
              <a:pPr/>
              <a:t>6</a:t>
            </a:fld>
            <a:endParaRPr lang="en-US"/>
          </a:p>
        </p:txBody>
      </p:sp>
    </p:spTree>
    <p:extLst>
      <p:ext uri="{BB962C8B-B14F-4D97-AF65-F5344CB8AC3E}">
        <p14:creationId xmlns:p14="http://schemas.microsoft.com/office/powerpoint/2010/main" val="3856422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smtClean="0"/>
              <a:t>Max:</a:t>
            </a:r>
            <a:r>
              <a:rPr lang="en-US" baseline="0" dirty="0" smtClean="0"/>
              <a:t>   Why did I decide to become a CTE teacher?  Many of you have probably asked yourself that question MANY times over the last few months.  It is not uncommon to question if you made the right choice, . .especially as a beginning teacher.  It certainly isn’t because of the money. . Or because it is such as easy job.  When you ask teachers why they decided to be a CTE teacher, there are some common themes that emerge.</a:t>
            </a:r>
          </a:p>
          <a:p>
            <a:endParaRPr lang="en-US" baseline="0" dirty="0" smtClean="0"/>
          </a:p>
          <a:p>
            <a:pPr marL="171450" indent="-171450">
              <a:buFont typeface="Arial" panose="020B0604020202020204" pitchFamily="34" charset="0"/>
              <a:buChar char="•"/>
            </a:pPr>
            <a:r>
              <a:rPr lang="en-US" baseline="0" dirty="0" smtClean="0"/>
              <a:t>Some CTE teachers love their college major or trade and want to share their knowledge and occupational experience with others.</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r>
              <a:rPr lang="en-US" baseline="0" dirty="0" smtClean="0"/>
              <a:t>Some CTE teachers have a strong commitment to their profession &amp; want to give back for what they have received.  Many CTE teachers began their love for their career field as high school students in CTE student organizations (FFA, Skills USA, FCCLA, BPA, or DECA) and appreciate the impact that that experience made on their lives.  Other CTE teachers have spent many years in an occupational profession (health, engineering, construction,  transportation, media technology) and want to encourage others to go into a profession that they love.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Many CTE teachers “hear the call” to make a difference for students in our schools and colleges.  We want to help others find their career path to success through our occupational fields.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We view teaching as an honored profession. . . .one that many respect.  Many adults can not do what you do everyday in the classroom or lab and they admit it.  Most of our citizens appreciate the work that we do.  This is seen in the support that we get through our elected officials at the local, state, &amp; national level through public funding and foundational grants.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Finally many teachers decided to go into the profession because of a teacher that influenced us.  They took extra time to help us, encourage us, and stretch our thinking.   Teachers can make a difference in the lives of others.  We can influence students to look forward with hope for a successful future.  </a:t>
            </a:r>
            <a:endParaRPr lang="en-US" dirty="0"/>
          </a:p>
          <a:p>
            <a:endParaRPr lang="en-US" dirty="0"/>
          </a:p>
        </p:txBody>
      </p:sp>
      <p:sp>
        <p:nvSpPr>
          <p:cNvPr id="4" name="Slide Number Placeholder 3"/>
          <p:cNvSpPr>
            <a:spLocks noGrp="1"/>
          </p:cNvSpPr>
          <p:nvPr>
            <p:ph type="sldNum" sz="quarter" idx="10"/>
          </p:nvPr>
        </p:nvSpPr>
        <p:spPr/>
        <p:txBody>
          <a:bodyPr/>
          <a:lstStyle/>
          <a:p>
            <a:fld id="{562B15AC-D079-4470-AEBA-ABC04EE33C51}" type="slidenum">
              <a:rPr lang="en-US" smtClean="0"/>
              <a:pPr/>
              <a:t>7</a:t>
            </a:fld>
            <a:endParaRPr lang="en-US"/>
          </a:p>
        </p:txBody>
      </p:sp>
    </p:spTree>
    <p:extLst>
      <p:ext uri="{BB962C8B-B14F-4D97-AF65-F5344CB8AC3E}">
        <p14:creationId xmlns:p14="http://schemas.microsoft.com/office/powerpoint/2010/main" val="2691217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Max:</a:t>
            </a:r>
          </a:p>
          <a:p>
            <a:r>
              <a:rPr lang="en-US" dirty="0" smtClean="0"/>
              <a:t>With</a:t>
            </a:r>
            <a:r>
              <a:rPr lang="en-US" baseline="0" dirty="0" smtClean="0"/>
              <a:t> this public support, the outcomes for our CTE students is great!  </a:t>
            </a:r>
          </a:p>
          <a:p>
            <a:endParaRPr lang="en-US" baseline="0" dirty="0" smtClean="0"/>
          </a:p>
          <a:p>
            <a:pPr marL="171450" indent="-171450">
              <a:buFont typeface="Arial" panose="020B0604020202020204" pitchFamily="34" charset="0"/>
              <a:buChar char="•"/>
            </a:pPr>
            <a:r>
              <a:rPr lang="en-US" baseline="0" dirty="0" smtClean="0"/>
              <a:t>In today’s CTE programs, our students gain relevant academic, technical, and employability skills that prepare them for today’s workforce.</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They feel a sense of accomplishment and pride in their work.</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And they become ACTIVELY engaged in their learning through authentic, project-based experiences.</a:t>
            </a:r>
          </a:p>
        </p:txBody>
      </p:sp>
      <p:sp>
        <p:nvSpPr>
          <p:cNvPr id="4" name="Slide Number Placeholder 3"/>
          <p:cNvSpPr>
            <a:spLocks noGrp="1"/>
          </p:cNvSpPr>
          <p:nvPr>
            <p:ph type="sldNum" sz="quarter" idx="10"/>
          </p:nvPr>
        </p:nvSpPr>
        <p:spPr/>
        <p:txBody>
          <a:bodyPr/>
          <a:lstStyle/>
          <a:p>
            <a:fld id="{562B15AC-D079-4470-AEBA-ABC04EE33C51}" type="slidenum">
              <a:rPr lang="en-US" smtClean="0"/>
              <a:pPr/>
              <a:t>8</a:t>
            </a:fld>
            <a:endParaRPr lang="en-US"/>
          </a:p>
        </p:txBody>
      </p:sp>
    </p:spTree>
    <p:extLst>
      <p:ext uri="{BB962C8B-B14F-4D97-AF65-F5344CB8AC3E}">
        <p14:creationId xmlns:p14="http://schemas.microsoft.com/office/powerpoint/2010/main" val="3556673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Shelli:</a:t>
            </a:r>
            <a:endParaRPr lang="en-US" dirty="0"/>
          </a:p>
          <a:p>
            <a:r>
              <a:rPr lang="en-US" dirty="0" smtClean="0"/>
              <a:t>Career and technical education as we know it today</a:t>
            </a:r>
            <a:r>
              <a:rPr lang="en-US" baseline="0" dirty="0" smtClean="0"/>
              <a:t> has its roots in the founding of the United States.  From the start, a strong knowledge base and skill set for citizens were considered important.  Throughout the years, CTE’s role has been to prepare students and workers for the workplace as well as address the needs of business and industry.</a:t>
            </a:r>
          </a:p>
          <a:p>
            <a:endParaRPr lang="en-US" baseline="0" dirty="0" smtClean="0"/>
          </a:p>
          <a:p>
            <a:r>
              <a:rPr lang="en-US" baseline="0" dirty="0" smtClean="0"/>
              <a:t>In the late 1800’s, schools began specializing to prepare workers for certain jobs.  Then in the early 1900’s, agriculture schools began to open.  Adult education and retraining came after WW1 in the 1920’s.  Finally a surge in career and technical education came after WWII when technical skills were needed for defense purposes.</a:t>
            </a:r>
          </a:p>
          <a:p>
            <a:endParaRPr lang="en-US" baseline="0" dirty="0" smtClean="0"/>
          </a:p>
          <a:p>
            <a:r>
              <a:rPr lang="en-US" baseline="0" dirty="0" smtClean="0"/>
              <a:t>Vocational education was federally funded in the 1960’s &amp; 70’s in order to build technical colleges for high school graduates and adult learners    &amp; regional technical centers were established for secondary students.         At that time, there was much debate on the mission of career and technical education.  Is it just to help students prepare for work, both inside &amp; outside the home?  Or is its mission to provide a context for learning the academics?  </a:t>
            </a:r>
          </a:p>
          <a:p>
            <a:endParaRPr lang="en-US" baseline="0" dirty="0" smtClean="0"/>
          </a:p>
          <a:p>
            <a:r>
              <a:rPr lang="en-US" baseline="0" dirty="0" smtClean="0"/>
              <a:t>The result of this debate was the Carl Perkins Act of 1990 that called on schools to integrate vocational and academic education.  This theme is still maintained in the requirements of the federal Perkins Act that we follow today.</a:t>
            </a:r>
          </a:p>
          <a:p>
            <a:r>
              <a:rPr lang="en-US" baseline="0" dirty="0" smtClean="0"/>
              <a:t>  </a:t>
            </a:r>
          </a:p>
          <a:p>
            <a:endParaRPr lang="en-US" baseline="0" dirty="0" smtClean="0"/>
          </a:p>
          <a:p>
            <a:r>
              <a:rPr lang="en-US" baseline="0" dirty="0" smtClean="0"/>
              <a:t>You can check out the ACTE website for more details on how career and technical education has adapted over time to stay at the forefront of American society from 1776 until today.</a:t>
            </a:r>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62B15AC-D079-4470-AEBA-ABC04EE33C51}" type="slidenum">
              <a:rPr lang="en-US" smtClean="0"/>
              <a:pPr/>
              <a:t>9</a:t>
            </a:fld>
            <a:endParaRPr lang="en-US"/>
          </a:p>
        </p:txBody>
      </p:sp>
    </p:spTree>
    <p:extLst>
      <p:ext uri="{BB962C8B-B14F-4D97-AF65-F5344CB8AC3E}">
        <p14:creationId xmlns:p14="http://schemas.microsoft.com/office/powerpoint/2010/main" val="21325895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lide_title.jpg"/>
          <p:cNvPicPr>
            <a:picLocks noChangeAspect="1"/>
          </p:cNvPicPr>
          <p:nvPr userDrawn="1"/>
        </p:nvPicPr>
        <p:blipFill>
          <a:blip r:embed="rId2"/>
          <a:stretch>
            <a:fillRect/>
          </a:stretch>
        </p:blipFill>
        <p:spPr>
          <a:xfrm>
            <a:off x="0" y="0"/>
            <a:ext cx="9144000" cy="6858000"/>
          </a:xfrm>
          <a:prstGeom prst="rect">
            <a:avLst/>
          </a:prstGeom>
        </p:spPr>
      </p:pic>
      <p:sp>
        <p:nvSpPr>
          <p:cNvPr id="6" name="Round Same Side Corner Rectangle 5"/>
          <p:cNvSpPr/>
          <p:nvPr userDrawn="1"/>
        </p:nvSpPr>
        <p:spPr>
          <a:xfrm rot="16200000">
            <a:off x="5694456" y="811105"/>
            <a:ext cx="1738888" cy="5160207"/>
          </a:xfrm>
          <a:prstGeom prst="round2SameRect">
            <a:avLst/>
          </a:prstGeom>
          <a:solidFill>
            <a:srgbClr val="FF6D14"/>
          </a:solidFill>
          <a:ln>
            <a:noFill/>
          </a:ln>
          <a:effectLst>
            <a:innerShdw blurRad="635000" dist="190500" dir="18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236030" y="2505285"/>
            <a:ext cx="4453487" cy="1095165"/>
          </a:xfrm>
        </p:spPr>
        <p:txBody>
          <a:bodyPr>
            <a:noAutofit/>
          </a:bodyPr>
          <a:lstStyle>
            <a:lvl1pPr>
              <a:lnSpc>
                <a:spcPts val="4200"/>
              </a:lnSpc>
              <a:defRPr sz="3400">
                <a:solidFill>
                  <a:srgbClr val="FFFFFF"/>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236030" y="3766626"/>
            <a:ext cx="4453488" cy="915596"/>
          </a:xfrm>
        </p:spPr>
        <p:txBody>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9" name="Picture 8" descr="CTE_Minnesota_RGB.png"/>
          <p:cNvPicPr>
            <a:picLocks noChangeAspect="1"/>
          </p:cNvPicPr>
          <p:nvPr userDrawn="1"/>
        </p:nvPicPr>
        <p:blipFill>
          <a:blip r:embed="rId3"/>
          <a:stretch>
            <a:fillRect/>
          </a:stretch>
        </p:blipFill>
        <p:spPr>
          <a:xfrm>
            <a:off x="6099048" y="384048"/>
            <a:ext cx="2320995" cy="813107"/>
          </a:xfrm>
          <a:prstGeom prst="rect">
            <a:avLst/>
          </a:prstGeom>
        </p:spPr>
      </p:pic>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tx1">
              <a:lumMod val="85000"/>
              <a:lumOff val="1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ound Same Side Corner Rectangle 8"/>
          <p:cNvSpPr/>
          <p:nvPr userDrawn="1"/>
        </p:nvSpPr>
        <p:spPr>
          <a:xfrm rot="16200000">
            <a:off x="2286000" y="-457200"/>
            <a:ext cx="5486400" cy="8229600"/>
          </a:xfrm>
          <a:prstGeom prst="round2SameRect">
            <a:avLst>
              <a:gd name="adj1" fmla="val 16667"/>
              <a:gd name="adj2" fmla="val 0"/>
            </a:avLst>
          </a:prstGeom>
          <a:solidFill>
            <a:srgbClr val="FF6D14"/>
          </a:solidFill>
          <a:ln>
            <a:noFill/>
          </a:ln>
          <a:effectLst>
            <a:innerShdw blurRad="635000" dist="3175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hasCustomPrompt="1"/>
          </p:nvPr>
        </p:nvSpPr>
        <p:spPr>
          <a:xfrm>
            <a:off x="1371599" y="2500924"/>
            <a:ext cx="7323015" cy="3624384"/>
          </a:xfrm>
        </p:spPr>
        <p:txBody>
          <a:bodyPr/>
          <a:lstStyle>
            <a:lvl1pPr marL="0" indent="0" algn="l">
              <a:lnSpc>
                <a:spcPts val="2400"/>
              </a:lnSpc>
              <a:spcBef>
                <a:spcPts val="600"/>
              </a:spcBef>
              <a:buNone/>
              <a:defRPr sz="2000" b="1">
                <a:solidFill>
                  <a:schemeClr val="bg1"/>
                </a:solidFill>
              </a:defRPr>
            </a:lvl1pPr>
            <a:lvl2pPr marL="0" indent="-228600" algn="l">
              <a:lnSpc>
                <a:spcPts val="2400"/>
              </a:lnSpc>
              <a:spcBef>
                <a:spcPts val="600"/>
              </a:spcBef>
              <a:buFont typeface="Arial"/>
              <a:buChar char="•"/>
              <a:defRPr b="1">
                <a:solidFill>
                  <a:srgbClr val="FFFFFF"/>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text styles</a:t>
            </a:r>
          </a:p>
          <a:p>
            <a:pPr lvl="1"/>
            <a:r>
              <a:rPr lang="en-US" dirty="0" smtClean="0"/>
              <a:t>Second level</a:t>
            </a:r>
          </a:p>
        </p:txBody>
      </p:sp>
      <p:sp>
        <p:nvSpPr>
          <p:cNvPr id="2" name="Title 1"/>
          <p:cNvSpPr>
            <a:spLocks noGrp="1"/>
          </p:cNvSpPr>
          <p:nvPr>
            <p:ph type="ctrTitle" hasCustomPrompt="1"/>
          </p:nvPr>
        </p:nvSpPr>
        <p:spPr>
          <a:xfrm>
            <a:off x="1371600" y="1270000"/>
            <a:ext cx="7323014" cy="1025769"/>
          </a:xfrm>
        </p:spPr>
        <p:txBody>
          <a:bodyPr/>
          <a:lstStyle>
            <a:lvl1pPr>
              <a:defRPr b="1">
                <a:solidFill>
                  <a:schemeClr val="bg1"/>
                </a:solidFill>
              </a:defRPr>
            </a:lvl1pPr>
          </a:lstStyle>
          <a:p>
            <a:r>
              <a:rPr lang="en-US" dirty="0" smtClean="0"/>
              <a:t>Click to edit </a:t>
            </a:r>
            <a:br>
              <a:rPr lang="en-US" dirty="0" smtClean="0"/>
            </a:br>
            <a:r>
              <a:rPr lang="en-US" dirty="0" smtClean="0"/>
              <a:t>Master title style</a:t>
            </a:r>
            <a:endParaRPr lang="en-US" dirty="0"/>
          </a:p>
        </p:txBody>
      </p:sp>
      <p:cxnSp>
        <p:nvCxnSpPr>
          <p:cNvPr id="12" name="Straight Connector 11"/>
          <p:cNvCxnSpPr/>
          <p:nvPr userDrawn="1"/>
        </p:nvCxnSpPr>
        <p:spPr>
          <a:xfrm>
            <a:off x="1494693" y="2295769"/>
            <a:ext cx="7639538" cy="1588"/>
          </a:xfrm>
          <a:prstGeom prst="line">
            <a:avLst/>
          </a:prstGeom>
          <a:ln cap="rnd">
            <a:solidFill>
              <a:schemeClr val="bg1"/>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Reversed - 2">
    <p:spTree>
      <p:nvGrpSpPr>
        <p:cNvPr id="1" name=""/>
        <p:cNvGrpSpPr/>
        <p:nvPr/>
      </p:nvGrpSpPr>
      <p:grpSpPr>
        <a:xfrm>
          <a:off x="0" y="0"/>
          <a:ext cx="0" cy="0"/>
          <a:chOff x="0" y="0"/>
          <a:chExt cx="0" cy="0"/>
        </a:xfrm>
      </p:grpSpPr>
      <p:sp>
        <p:nvSpPr>
          <p:cNvPr id="7" name="Title 1"/>
          <p:cNvSpPr>
            <a:spLocks noGrp="1"/>
          </p:cNvSpPr>
          <p:nvPr>
            <p:ph type="title"/>
          </p:nvPr>
        </p:nvSpPr>
        <p:spPr>
          <a:xfrm>
            <a:off x="600176" y="546100"/>
            <a:ext cx="6154872" cy="1143000"/>
          </a:xfrm>
        </p:spPr>
        <p:txBody>
          <a:bodyPr>
            <a:normAutofit/>
          </a:bodyPr>
          <a:lstStyle>
            <a:lvl1pPr>
              <a:lnSpc>
                <a:spcPts val="3600"/>
              </a:lnSpc>
              <a:defRPr sz="3400">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600176" y="2044700"/>
            <a:ext cx="6154872" cy="4229100"/>
          </a:xfrm>
        </p:spPr>
        <p:txBody>
          <a:bodyPr>
            <a:normAutofit/>
          </a:bodyPr>
          <a:lstStyle>
            <a:lvl1pPr>
              <a:lnSpc>
                <a:spcPts val="3200"/>
              </a:lnSpc>
              <a:spcBef>
                <a:spcPts val="1800"/>
              </a:spcBef>
              <a:defRPr sz="2400">
                <a:solidFill>
                  <a:srgbClr val="FFFFFF"/>
                </a:solidFill>
              </a:defRPr>
            </a:lvl1pPr>
            <a:lvl2pPr>
              <a:lnSpc>
                <a:spcPts val="3200"/>
              </a:lnSpc>
              <a:spcBef>
                <a:spcPts val="1800"/>
              </a:spcBef>
              <a:defRPr sz="2400">
                <a:solidFill>
                  <a:srgbClr val="FFFFFF"/>
                </a:solidFill>
              </a:defRPr>
            </a:lvl2pPr>
            <a:lvl3pPr>
              <a:lnSpc>
                <a:spcPts val="3200"/>
              </a:lnSpc>
              <a:spcBef>
                <a:spcPts val="1800"/>
              </a:spcBef>
              <a:defRPr sz="2400">
                <a:solidFill>
                  <a:srgbClr val="FFFFFF"/>
                </a:solidFill>
              </a:defRPr>
            </a:lvl3pPr>
            <a:lvl4pPr>
              <a:lnSpc>
                <a:spcPts val="3200"/>
              </a:lnSpc>
              <a:spcBef>
                <a:spcPts val="1800"/>
              </a:spcBef>
              <a:defRPr sz="2400">
                <a:solidFill>
                  <a:srgbClr val="FFFFFF"/>
                </a:solidFill>
              </a:defRPr>
            </a:lvl4pPr>
            <a:lvl5pPr>
              <a:lnSpc>
                <a:spcPts val="3200"/>
              </a:lnSpc>
              <a:spcBef>
                <a:spcPts val="1800"/>
              </a:spcBef>
              <a:defRPr sz="2400">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E70671A-F7E3-4817-A68F-84FB3D520F68}" type="datetimeFigureOut">
              <a:rPr lang="en-US" smtClean="0"/>
              <a:pPr/>
              <a:t>9/29/2017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9631D42-86CC-42A3-9934-895DE134FCF9}" type="slidenum">
              <a:rPr lang="en-US" smtClean="0"/>
              <a:pPr/>
              <a:t>‹#›</a:t>
            </a:fld>
            <a:endParaRPr lang="en-US"/>
          </a:p>
        </p:txBody>
      </p:sp>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E70671A-F7E3-4817-A68F-84FB3D520F68}" type="datetimeFigureOut">
              <a:rPr lang="en-US" smtClean="0"/>
              <a:pPr/>
              <a:t>9/29/2017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9631D42-86CC-42A3-9934-895DE134FCF9}" type="slidenum">
              <a:rPr lang="en-US" smtClean="0"/>
              <a:pPr/>
              <a:t>‹#›</a:t>
            </a:fld>
            <a:endParaRPr lang="en-US"/>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E70671A-F7E3-4817-A68F-84FB3D520F68}" type="datetimeFigureOut">
              <a:rPr lang="en-US" smtClean="0"/>
              <a:pPr/>
              <a:t>9/29/2017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9631D42-86CC-42A3-9934-895DE134FCF9}" type="slidenum">
              <a:rPr lang="en-US" smtClean="0"/>
              <a:pPr/>
              <a:t>‹#›</a:t>
            </a:fld>
            <a:endParaRPr lang="en-US"/>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E70671A-F7E3-4817-A68F-84FB3D520F68}" type="datetimeFigureOut">
              <a:rPr lang="en-US" smtClean="0"/>
              <a:pPr/>
              <a:t>9/29/2017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9631D42-86CC-42A3-9934-895DE134FCF9}" type="slidenum">
              <a:rPr lang="en-US" smtClean="0"/>
              <a:pPr/>
              <a:t>‹#›</a:t>
            </a:fld>
            <a:endParaRPr lang="en-US"/>
          </a:p>
        </p:txBody>
      </p:sp>
    </p:spTree>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E70671A-F7E3-4817-A68F-84FB3D520F68}" type="datetimeFigureOut">
              <a:rPr lang="en-US" smtClean="0"/>
              <a:pPr/>
              <a:t>9/29/2017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9631D42-86CC-42A3-9934-895DE134FCF9}" type="slidenum">
              <a:rPr lang="en-US" smtClean="0"/>
              <a:pPr/>
              <a:t>‹#›</a:t>
            </a:fld>
            <a:endParaRPr lang="en-US"/>
          </a:p>
        </p:txBody>
      </p:sp>
    </p:spTree>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E70671A-F7E3-4817-A68F-84FB3D520F68}" type="datetimeFigureOut">
              <a:rPr lang="en-US" smtClean="0"/>
              <a:pPr/>
              <a:t>9/29/2017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9631D42-86CC-42A3-9934-895DE134FCF9}" type="slidenum">
              <a:rPr lang="en-US" smtClean="0"/>
              <a:pPr/>
              <a:t>‹#›</a:t>
            </a:fld>
            <a:endParaRPr lang="en-US"/>
          </a:p>
        </p:txBody>
      </p:sp>
    </p:spTree>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E70671A-F7E3-4817-A68F-84FB3D520F68}" type="datetimeFigureOut">
              <a:rPr lang="en-US" smtClean="0"/>
              <a:pPr/>
              <a:t>9/29/2017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9631D42-86CC-42A3-9934-895DE134FCF9}" type="slidenum">
              <a:rPr lang="en-US" smtClean="0"/>
              <a:pPr/>
              <a:t>‹#›</a:t>
            </a:fld>
            <a:endParaRPr lang="en-US"/>
          </a:p>
        </p:txBody>
      </p:sp>
    </p:spTree>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E70671A-F7E3-4817-A68F-84FB3D520F68}" type="datetimeFigureOut">
              <a:rPr lang="en-US" smtClean="0"/>
              <a:pPr/>
              <a:t>9/29/2017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9631D42-86CC-42A3-9934-895DE134FCF9}" type="slidenum">
              <a:rPr lang="en-US" smtClean="0"/>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 - 1">
    <p:spTree>
      <p:nvGrpSpPr>
        <p:cNvPr id="1" name=""/>
        <p:cNvGrpSpPr/>
        <p:nvPr/>
      </p:nvGrpSpPr>
      <p:grpSpPr>
        <a:xfrm>
          <a:off x="0" y="0"/>
          <a:ext cx="0" cy="0"/>
          <a:chOff x="0" y="0"/>
          <a:chExt cx="0" cy="0"/>
        </a:xfrm>
      </p:grpSpPr>
      <p:pic>
        <p:nvPicPr>
          <p:cNvPr id="9" name="Picture 8" descr="Slide_text_numb.png"/>
          <p:cNvPicPr>
            <a:picLocks noChangeAspect="1"/>
          </p:cNvPicPr>
          <p:nvPr userDrawn="1"/>
        </p:nvPicPr>
        <p:blipFill>
          <a:blip r:embed="rId2"/>
          <a:stretch>
            <a:fillRect/>
          </a:stretch>
        </p:blipFill>
        <p:spPr>
          <a:xfrm>
            <a:off x="0" y="0"/>
            <a:ext cx="9143999" cy="6858000"/>
          </a:xfrm>
          <a:prstGeom prst="rect">
            <a:avLst/>
          </a:prstGeom>
        </p:spPr>
      </p:pic>
      <p:sp>
        <p:nvSpPr>
          <p:cNvPr id="2" name="Title 1"/>
          <p:cNvSpPr>
            <a:spLocks noGrp="1"/>
          </p:cNvSpPr>
          <p:nvPr>
            <p:ph type="title"/>
          </p:nvPr>
        </p:nvSpPr>
        <p:spPr>
          <a:xfrm>
            <a:off x="600176" y="960138"/>
            <a:ext cx="6154872" cy="1143000"/>
          </a:xfrm>
        </p:spPr>
        <p:txBody>
          <a:bodyPr>
            <a:normAutofit/>
          </a:bodyPr>
          <a:lstStyle>
            <a:lvl1pPr>
              <a:lnSpc>
                <a:spcPts val="4000"/>
              </a:lnSpc>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600176" y="2470489"/>
            <a:ext cx="6154872" cy="3419124"/>
          </a:xfrm>
        </p:spPr>
        <p:txBody>
          <a:bodyPr>
            <a:normAutofit/>
          </a:bodyPr>
          <a:lstStyle>
            <a:lvl1pPr>
              <a:lnSpc>
                <a:spcPts val="3200"/>
              </a:lnSpc>
              <a:spcBef>
                <a:spcPts val="1800"/>
              </a:spcBef>
              <a:defRPr sz="2400"/>
            </a:lvl1pPr>
            <a:lvl2pPr>
              <a:lnSpc>
                <a:spcPts val="3200"/>
              </a:lnSpc>
              <a:spcBef>
                <a:spcPts val="1800"/>
              </a:spcBef>
              <a:defRPr sz="2400"/>
            </a:lvl2pPr>
            <a:lvl3pPr>
              <a:lnSpc>
                <a:spcPts val="3200"/>
              </a:lnSpc>
              <a:spcBef>
                <a:spcPts val="1800"/>
              </a:spcBef>
              <a:defRPr sz="2400"/>
            </a:lvl3pPr>
            <a:lvl4pPr>
              <a:lnSpc>
                <a:spcPts val="3200"/>
              </a:lnSpc>
              <a:spcBef>
                <a:spcPts val="1800"/>
              </a:spcBef>
              <a:defRPr sz="2400"/>
            </a:lvl4pPr>
            <a:lvl5pPr>
              <a:lnSpc>
                <a:spcPts val="3200"/>
              </a:lnSpc>
              <a:spcBef>
                <a:spcPts val="1800"/>
              </a:spcBef>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2" name="Picture 11" descr="CTE_Minnesota_Transparent bkgr.png"/>
          <p:cNvPicPr>
            <a:picLocks noChangeAspect="1"/>
          </p:cNvPicPr>
          <p:nvPr userDrawn="1"/>
        </p:nvPicPr>
        <p:blipFill>
          <a:blip r:embed="rId3"/>
          <a:stretch>
            <a:fillRect/>
          </a:stretch>
        </p:blipFill>
        <p:spPr>
          <a:xfrm>
            <a:off x="6908673" y="384048"/>
            <a:ext cx="1908905" cy="668740"/>
          </a:xfrm>
          <a:prstGeom prst="rect">
            <a:avLst/>
          </a:prstGeom>
        </p:spPr>
      </p:pic>
    </p:spTree>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E70671A-F7E3-4817-A68F-84FB3D520F68}" type="datetimeFigureOut">
              <a:rPr lang="en-US" smtClean="0"/>
              <a:pPr/>
              <a:t>9/29/2017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9631D42-86CC-42A3-9934-895DE134FCF9}" type="slidenum">
              <a:rPr lang="en-US" smtClean="0"/>
              <a:pPr/>
              <a:t>‹#›</a:t>
            </a:fld>
            <a:endParaRPr lang="en-US"/>
          </a:p>
        </p:txBody>
      </p:sp>
    </p:spTree>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4_Title Slide">
    <p:spTree>
      <p:nvGrpSpPr>
        <p:cNvPr id="1" name=""/>
        <p:cNvGrpSpPr/>
        <p:nvPr/>
      </p:nvGrpSpPr>
      <p:grpSpPr>
        <a:xfrm>
          <a:off x="0" y="0"/>
          <a:ext cx="0" cy="0"/>
          <a:chOff x="0" y="0"/>
          <a:chExt cx="0" cy="0"/>
        </a:xfrm>
      </p:grpSpPr>
      <p:pic>
        <p:nvPicPr>
          <p:cNvPr id="7" name="Picture 6" descr="Slide_title.jpg"/>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4097053292"/>
      </p:ext>
    </p:extLst>
  </p:cSld>
  <p:clrMapOvr>
    <a:masterClrMapping/>
  </p:clrMapOvr>
  <p:transition spd="med">
    <p:fade/>
  </p:transition>
  <p:timing>
    <p:tnLst>
      <p:par>
        <p:cTn id="1" dur="indefinite" restart="never" nodeType="tmRoot"/>
      </p:par>
    </p:tnLst>
  </p:timing>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7" name="Picture 6" descr="Slide_title.jpg"/>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24955405"/>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ext - 1">
    <p:spTree>
      <p:nvGrpSpPr>
        <p:cNvPr id="1" name=""/>
        <p:cNvGrpSpPr/>
        <p:nvPr/>
      </p:nvGrpSpPr>
      <p:grpSpPr>
        <a:xfrm>
          <a:off x="0" y="0"/>
          <a:ext cx="0" cy="0"/>
          <a:chOff x="0" y="0"/>
          <a:chExt cx="0" cy="0"/>
        </a:xfrm>
      </p:grpSpPr>
      <p:pic>
        <p:nvPicPr>
          <p:cNvPr id="7" name="Picture 6" descr="Slide_words_text.png"/>
          <p:cNvPicPr>
            <a:picLocks noChangeAspect="1"/>
          </p:cNvPicPr>
          <p:nvPr userDrawn="1"/>
        </p:nvPicPr>
        <p:blipFill>
          <a:blip r:embed="rId2"/>
          <a:stretch>
            <a:fillRect/>
          </a:stretch>
        </p:blipFill>
        <p:spPr>
          <a:xfrm>
            <a:off x="378" y="283"/>
            <a:ext cx="9143244" cy="6857433"/>
          </a:xfrm>
          <a:prstGeom prst="rect">
            <a:avLst/>
          </a:prstGeom>
        </p:spPr>
      </p:pic>
      <p:sp>
        <p:nvSpPr>
          <p:cNvPr id="2" name="Title 1"/>
          <p:cNvSpPr>
            <a:spLocks noGrp="1"/>
          </p:cNvSpPr>
          <p:nvPr>
            <p:ph type="title"/>
          </p:nvPr>
        </p:nvSpPr>
        <p:spPr>
          <a:xfrm>
            <a:off x="600176" y="960138"/>
            <a:ext cx="6154872" cy="1143000"/>
          </a:xfrm>
        </p:spPr>
        <p:txBody>
          <a:bodyPr>
            <a:normAutofit/>
          </a:bodyPr>
          <a:lstStyle>
            <a:lvl1pPr>
              <a:lnSpc>
                <a:spcPts val="4000"/>
              </a:lnSpc>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600176" y="2470489"/>
            <a:ext cx="6154872" cy="3419124"/>
          </a:xfrm>
        </p:spPr>
        <p:txBody>
          <a:bodyPr>
            <a:normAutofit/>
          </a:bodyPr>
          <a:lstStyle>
            <a:lvl1pPr>
              <a:lnSpc>
                <a:spcPts val="3200"/>
              </a:lnSpc>
              <a:spcBef>
                <a:spcPts val="1800"/>
              </a:spcBef>
              <a:defRPr sz="2400"/>
            </a:lvl1pPr>
            <a:lvl2pPr>
              <a:lnSpc>
                <a:spcPts val="3200"/>
              </a:lnSpc>
              <a:spcBef>
                <a:spcPts val="1800"/>
              </a:spcBef>
              <a:defRPr sz="2400"/>
            </a:lvl2pPr>
            <a:lvl3pPr>
              <a:lnSpc>
                <a:spcPts val="3200"/>
              </a:lnSpc>
              <a:spcBef>
                <a:spcPts val="1800"/>
              </a:spcBef>
              <a:defRPr sz="2400"/>
            </a:lvl3pPr>
            <a:lvl4pPr>
              <a:lnSpc>
                <a:spcPts val="3200"/>
              </a:lnSpc>
              <a:spcBef>
                <a:spcPts val="1800"/>
              </a:spcBef>
              <a:defRPr sz="2400"/>
            </a:lvl4pPr>
            <a:lvl5pPr>
              <a:lnSpc>
                <a:spcPts val="3200"/>
              </a:lnSpc>
              <a:spcBef>
                <a:spcPts val="1800"/>
              </a:spcBef>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CTE_Minnesota_RGB.png"/>
          <p:cNvPicPr>
            <a:picLocks noChangeAspect="1"/>
          </p:cNvPicPr>
          <p:nvPr userDrawn="1"/>
        </p:nvPicPr>
        <p:blipFill>
          <a:blip r:embed="rId3"/>
          <a:stretch>
            <a:fillRect/>
          </a:stretch>
        </p:blipFill>
        <p:spPr>
          <a:xfrm>
            <a:off x="5899023" y="384048"/>
            <a:ext cx="2320995" cy="813107"/>
          </a:xfrm>
          <a:prstGeom prst="rect">
            <a:avLst/>
          </a:prstGeom>
        </p:spPr>
      </p:pic>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ext -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0176" y="503999"/>
            <a:ext cx="6154872" cy="1143000"/>
          </a:xfrm>
        </p:spPr>
        <p:txBody>
          <a:bodyPr>
            <a:normAutofit/>
          </a:bodyPr>
          <a:lstStyle>
            <a:lvl1pPr>
              <a:lnSpc>
                <a:spcPts val="3800"/>
              </a:lnSpc>
              <a:defRPr sz="3200">
                <a:solidFill>
                  <a:schemeClr val="bg1"/>
                </a:solidFill>
              </a:defRPr>
            </a:lvl1pPr>
          </a:lstStyle>
          <a:p>
            <a:r>
              <a:rPr lang="en-US" dirty="0" smtClean="0"/>
              <a:t>Click to edit Master </a:t>
            </a:r>
            <a:br>
              <a:rPr lang="en-US" dirty="0" smtClean="0"/>
            </a:br>
            <a:r>
              <a:rPr lang="en-US" dirty="0" smtClean="0"/>
              <a:t>title style</a:t>
            </a:r>
            <a:endParaRPr lang="en-US" dirty="0"/>
          </a:p>
        </p:txBody>
      </p:sp>
      <p:sp>
        <p:nvSpPr>
          <p:cNvPr id="3" name="Content Placeholder 2"/>
          <p:cNvSpPr>
            <a:spLocks noGrp="1"/>
          </p:cNvSpPr>
          <p:nvPr>
            <p:ph idx="1"/>
          </p:nvPr>
        </p:nvSpPr>
        <p:spPr>
          <a:xfrm>
            <a:off x="600176" y="2470489"/>
            <a:ext cx="6154872" cy="3419124"/>
          </a:xfrm>
        </p:spPr>
        <p:txBody>
          <a:bodyPr>
            <a:normAutofit/>
          </a:bodyPr>
          <a:lstStyle>
            <a:lvl1pPr>
              <a:lnSpc>
                <a:spcPts val="3200"/>
              </a:lnSpc>
              <a:spcBef>
                <a:spcPts val="1800"/>
              </a:spcBef>
              <a:defRPr sz="2400"/>
            </a:lvl1pPr>
            <a:lvl2pPr>
              <a:lnSpc>
                <a:spcPts val="3200"/>
              </a:lnSpc>
              <a:spcBef>
                <a:spcPts val="1800"/>
              </a:spcBef>
              <a:defRPr sz="2400"/>
            </a:lvl2pPr>
            <a:lvl3pPr>
              <a:lnSpc>
                <a:spcPts val="3200"/>
              </a:lnSpc>
              <a:spcBef>
                <a:spcPts val="1800"/>
              </a:spcBef>
              <a:defRPr sz="2400"/>
            </a:lvl3pPr>
            <a:lvl4pPr>
              <a:lnSpc>
                <a:spcPts val="3200"/>
              </a:lnSpc>
              <a:spcBef>
                <a:spcPts val="1800"/>
              </a:spcBef>
              <a:defRPr sz="2400"/>
            </a:lvl4pPr>
            <a:lvl5pPr>
              <a:lnSpc>
                <a:spcPts val="3200"/>
              </a:lnSpc>
              <a:spcBef>
                <a:spcPts val="1800"/>
              </a:spcBef>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6" name="Picture 5" descr="CTE_Minnesota_RGB.png"/>
          <p:cNvPicPr>
            <a:picLocks noChangeAspect="1"/>
          </p:cNvPicPr>
          <p:nvPr userDrawn="1"/>
        </p:nvPicPr>
        <p:blipFill>
          <a:blip r:embed="rId2"/>
          <a:stretch>
            <a:fillRect/>
          </a:stretch>
        </p:blipFill>
        <p:spPr>
          <a:xfrm>
            <a:off x="6622923" y="323024"/>
            <a:ext cx="2320995" cy="813107"/>
          </a:xfrm>
          <a:prstGeom prst="rect">
            <a:avLst/>
          </a:prstGeom>
        </p:spPr>
      </p:pic>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vider Slide">
    <p:spTree>
      <p:nvGrpSpPr>
        <p:cNvPr id="1" name=""/>
        <p:cNvGrpSpPr/>
        <p:nvPr/>
      </p:nvGrpSpPr>
      <p:grpSpPr>
        <a:xfrm>
          <a:off x="0" y="0"/>
          <a:ext cx="0" cy="0"/>
          <a:chOff x="0" y="0"/>
          <a:chExt cx="0" cy="0"/>
        </a:xfrm>
      </p:grpSpPr>
      <p:pic>
        <p:nvPicPr>
          <p:cNvPr id="4" name="Picture 3" descr="Slide_design_text_reversed.jpg"/>
          <p:cNvPicPr>
            <a:picLocks noChangeAspect="1"/>
          </p:cNvPicPr>
          <p:nvPr userDrawn="1"/>
        </p:nvPicPr>
        <p:blipFill>
          <a:blip r:embed="rId2"/>
          <a:stretch>
            <a:fillRect/>
          </a:stretch>
        </p:blipFill>
        <p:spPr>
          <a:xfrm>
            <a:off x="0" y="0"/>
            <a:ext cx="9144000" cy="6858000"/>
          </a:xfrm>
          <a:prstGeom prst="rect">
            <a:avLst/>
          </a:prstGeom>
        </p:spPr>
      </p:pic>
      <p:sp>
        <p:nvSpPr>
          <p:cNvPr id="8" name="Rectangle 7"/>
          <p:cNvSpPr/>
          <p:nvPr userDrawn="1"/>
        </p:nvSpPr>
        <p:spPr>
          <a:xfrm rot="16200000">
            <a:off x="3268161" y="-1262236"/>
            <a:ext cx="2607687" cy="9144009"/>
          </a:xfrm>
          <a:prstGeom prst="rect">
            <a:avLst/>
          </a:prstGeom>
          <a:solidFill>
            <a:srgbClr val="FF6D14"/>
          </a:solidFill>
          <a:ln>
            <a:noFill/>
          </a:ln>
          <a:effectLst>
            <a:innerShdw blurRad="635000" dist="190500" dir="18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itle 1"/>
          <p:cNvSpPr txBox="1">
            <a:spLocks/>
          </p:cNvSpPr>
          <p:nvPr userDrawn="1"/>
        </p:nvSpPr>
        <p:spPr>
          <a:xfrm>
            <a:off x="381000" y="2505285"/>
            <a:ext cx="8308517" cy="1095165"/>
          </a:xfrm>
          <a:prstGeom prst="rect">
            <a:avLst/>
          </a:prstGeom>
          <a:ln>
            <a:noFill/>
          </a:ln>
        </p:spPr>
        <p:txBody>
          <a:bodyPr vert="horz" lIns="91440" tIns="45720" rIns="91440" bIns="45720" rtlCol="0" anchor="ctr">
            <a:noAutofit/>
          </a:bodyPr>
          <a:lstStyle>
            <a:lvl1pPr>
              <a:lnSpc>
                <a:spcPts val="4200"/>
              </a:lnSpc>
              <a:defRPr sz="3400">
                <a:solidFill>
                  <a:srgbClr val="FFFFFF"/>
                </a:solidFill>
              </a:defRPr>
            </a:lvl1pPr>
          </a:lstStyle>
          <a:p>
            <a:pPr marL="0" marR="0" lvl="0" indent="0" algn="ctr" defTabSz="457200" rtl="0" eaLnBrk="1" fontAlgn="auto" latinLnBrk="0" hangingPunct="1">
              <a:lnSpc>
                <a:spcPts val="4200"/>
              </a:lnSpc>
              <a:spcBef>
                <a:spcPct val="0"/>
              </a:spcBef>
              <a:spcAft>
                <a:spcPts val="0"/>
              </a:spcAft>
              <a:buClrTx/>
              <a:buSzTx/>
              <a:buFontTx/>
              <a:buNone/>
              <a:tabLst/>
              <a:defRPr/>
            </a:pPr>
            <a:r>
              <a:rPr kumimoji="0" lang="en-US" sz="3400" b="0" i="0" u="none" strike="noStrike" kern="1200" cap="none" spc="0" normalizeH="0" baseline="0" noProof="0" dirty="0" smtClean="0">
                <a:ln>
                  <a:noFill/>
                </a:ln>
                <a:solidFill>
                  <a:srgbClr val="FFFFFF"/>
                </a:solidFill>
                <a:effectLst/>
                <a:uLnTx/>
                <a:uFillTx/>
                <a:latin typeface="Geneva"/>
                <a:ea typeface="+mj-ea"/>
                <a:cs typeface="Geneva"/>
              </a:rPr>
              <a:t>Click to edit </a:t>
            </a:r>
            <a:br>
              <a:rPr kumimoji="0" lang="en-US" sz="3400" b="0" i="0" u="none" strike="noStrike" kern="1200" cap="none" spc="0" normalizeH="0" baseline="0" noProof="0" dirty="0" smtClean="0">
                <a:ln>
                  <a:noFill/>
                </a:ln>
                <a:solidFill>
                  <a:srgbClr val="FFFFFF"/>
                </a:solidFill>
                <a:effectLst/>
                <a:uLnTx/>
                <a:uFillTx/>
                <a:latin typeface="Geneva"/>
                <a:ea typeface="+mj-ea"/>
                <a:cs typeface="Geneva"/>
              </a:rPr>
            </a:br>
            <a:r>
              <a:rPr kumimoji="0" lang="en-US" sz="3400" b="0" i="0" u="none" strike="noStrike" kern="1200" cap="none" spc="0" normalizeH="0" baseline="0" noProof="0" dirty="0" smtClean="0">
                <a:ln>
                  <a:noFill/>
                </a:ln>
                <a:solidFill>
                  <a:srgbClr val="FFFFFF"/>
                </a:solidFill>
                <a:effectLst/>
                <a:uLnTx/>
                <a:uFillTx/>
                <a:latin typeface="Geneva"/>
                <a:ea typeface="+mj-ea"/>
                <a:cs typeface="Geneva"/>
              </a:rPr>
              <a:t>Master title style</a:t>
            </a:r>
            <a:endParaRPr kumimoji="0" lang="en-US" sz="3400" b="0" i="0" u="none" strike="noStrike" kern="1200" cap="none" spc="0" normalizeH="0" baseline="0" noProof="0" dirty="0">
              <a:ln>
                <a:noFill/>
              </a:ln>
              <a:solidFill>
                <a:srgbClr val="FFFFFF"/>
              </a:solidFill>
              <a:effectLst/>
              <a:uLnTx/>
              <a:uFillTx/>
              <a:latin typeface="Geneva"/>
              <a:ea typeface="+mj-ea"/>
              <a:cs typeface="Geneva"/>
            </a:endParaRPr>
          </a:p>
        </p:txBody>
      </p:sp>
      <p:sp>
        <p:nvSpPr>
          <p:cNvPr id="6" name="Subtitle 2"/>
          <p:cNvSpPr txBox="1">
            <a:spLocks/>
          </p:cNvSpPr>
          <p:nvPr userDrawn="1"/>
        </p:nvSpPr>
        <p:spPr>
          <a:xfrm>
            <a:off x="381000" y="3766626"/>
            <a:ext cx="8308518" cy="915596"/>
          </a:xfrm>
          <a:prstGeom prst="rect">
            <a:avLst/>
          </a:prstGeom>
          <a:ln>
            <a:noFill/>
          </a:ln>
        </p:spPr>
        <p:txBody>
          <a:bodyPr vert="horz" lIns="91440" tIns="45720" rIns="91440" bIns="45720" rtlCol="0">
            <a:normAutofit/>
          </a:bodyPr>
          <a:lstStyle>
            <a:lvl1pPr marL="0" indent="0" algn="l">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ctr" defTabSz="457200" rtl="0" eaLnBrk="1" fontAlgn="auto" latinLnBrk="0" hangingPunct="1">
              <a:lnSpc>
                <a:spcPts val="3000"/>
              </a:lnSpc>
              <a:spcBef>
                <a:spcPts val="1800"/>
              </a:spcBef>
              <a:spcAft>
                <a:spcPts val="0"/>
              </a:spcAft>
              <a:buClrTx/>
              <a:buSzTx/>
              <a:buFont typeface="Arial"/>
              <a:buNone/>
              <a:tabLst/>
              <a:defRPr/>
            </a:pPr>
            <a:r>
              <a:rPr kumimoji="0" lang="en-US" sz="2000" b="0" i="0" u="none" strike="noStrike" kern="1200" cap="none" spc="0" normalizeH="0" baseline="0" noProof="0" dirty="0" smtClean="0">
                <a:ln>
                  <a:noFill/>
                </a:ln>
                <a:solidFill>
                  <a:srgbClr val="FFFFFF"/>
                </a:solidFill>
                <a:effectLst/>
                <a:uLnTx/>
                <a:uFillTx/>
                <a:latin typeface="Geneva"/>
                <a:ea typeface="+mn-ea"/>
                <a:cs typeface="Geneva"/>
              </a:rPr>
              <a:t>Click to edit Master subtitle style</a:t>
            </a:r>
            <a:endParaRPr kumimoji="0" lang="en-US" sz="2000" b="0" i="0" u="none" strike="noStrike" kern="1200" cap="none" spc="0" normalizeH="0" baseline="0" noProof="0" dirty="0">
              <a:ln>
                <a:noFill/>
              </a:ln>
              <a:solidFill>
                <a:srgbClr val="FFFFFF"/>
              </a:solidFill>
              <a:effectLst/>
              <a:uLnTx/>
              <a:uFillTx/>
              <a:latin typeface="Geneva"/>
              <a:ea typeface="+mn-ea"/>
              <a:cs typeface="Geneva"/>
            </a:endParaRPr>
          </a:p>
        </p:txBody>
      </p:sp>
      <p:pic>
        <p:nvPicPr>
          <p:cNvPr id="9" name="Picture 8" descr="CTE_Minnesota_Transparent bkgr.png"/>
          <p:cNvPicPr>
            <a:picLocks noChangeAspect="1"/>
          </p:cNvPicPr>
          <p:nvPr userDrawn="1"/>
        </p:nvPicPr>
        <p:blipFill>
          <a:blip r:embed="rId3"/>
          <a:stretch>
            <a:fillRect/>
          </a:stretch>
        </p:blipFill>
        <p:spPr>
          <a:xfrm>
            <a:off x="6908673" y="384048"/>
            <a:ext cx="1908905" cy="668740"/>
          </a:xfrm>
          <a:prstGeom prst="rect">
            <a:avLst/>
          </a:prstGeom>
        </p:spPr>
      </p:pic>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Slide_design_title.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2590800" y="3289913"/>
            <a:ext cx="6553200" cy="1230417"/>
          </a:xfrm>
        </p:spPr>
        <p:txBody>
          <a:bodyPr>
            <a:normAutofit/>
          </a:bodyPr>
          <a:lstStyle>
            <a:lvl1pPr algn="l">
              <a:lnSpc>
                <a:spcPts val="3800"/>
              </a:lnSpc>
              <a:defRPr sz="3600">
                <a:solidFill>
                  <a:srgbClr val="FFFFFF"/>
                </a:solidFill>
                <a:latin typeface="Geneva"/>
                <a:cs typeface="Geneva"/>
              </a:defRPr>
            </a:lvl1pPr>
          </a:lstStyle>
          <a:p>
            <a:r>
              <a:rPr lang="en-US" dirty="0" smtClean="0"/>
              <a:t>Click to edit </a:t>
            </a:r>
            <a:br>
              <a:rPr lang="en-US" dirty="0" smtClean="0"/>
            </a:br>
            <a:r>
              <a:rPr lang="en-US" dirty="0" smtClean="0"/>
              <a:t>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86D1AF1-F3F8-4FA1-AF02-8B7556B84733}" type="datetimeFigureOut">
              <a:rPr lang="en-US" smtClean="0"/>
              <a:pPr/>
              <a:t>9/29/2017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16D32371-F480-4D69-8CE0-A2CEEFAF0CD3}" type="slidenum">
              <a:rPr lang="en-US" smtClean="0"/>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 Reversed - 1">
    <p:bg>
      <p:bgPr>
        <a:solidFill>
          <a:srgbClr val="262626"/>
        </a:solidFill>
        <a:effectLst/>
      </p:bgPr>
    </p:bg>
    <p:spTree>
      <p:nvGrpSpPr>
        <p:cNvPr id="1" name=""/>
        <p:cNvGrpSpPr/>
        <p:nvPr/>
      </p:nvGrpSpPr>
      <p:grpSpPr>
        <a:xfrm>
          <a:off x="0" y="0"/>
          <a:ext cx="0" cy="0"/>
          <a:chOff x="0" y="0"/>
          <a:chExt cx="0" cy="0"/>
        </a:xfrm>
      </p:grpSpPr>
      <p:pic>
        <p:nvPicPr>
          <p:cNvPr id="9" name="Picture 8" descr="Slide_design_text_reversed.jpg"/>
          <p:cNvPicPr>
            <a:picLocks noChangeAspect="1"/>
          </p:cNvPicPr>
          <p:nvPr userDrawn="1"/>
        </p:nvPicPr>
        <p:blipFill>
          <a:blip r:embed="rId2"/>
          <a:stretch>
            <a:fillRect/>
          </a:stretch>
        </p:blipFill>
        <p:spPr>
          <a:xfrm>
            <a:off x="0" y="0"/>
            <a:ext cx="9144000" cy="6858000"/>
          </a:xfrm>
          <a:prstGeom prst="rect">
            <a:avLst/>
          </a:prstGeom>
        </p:spPr>
      </p:pic>
      <p:sp>
        <p:nvSpPr>
          <p:cNvPr id="7" name="Title 1"/>
          <p:cNvSpPr>
            <a:spLocks noGrp="1"/>
          </p:cNvSpPr>
          <p:nvPr>
            <p:ph type="title"/>
          </p:nvPr>
        </p:nvSpPr>
        <p:spPr>
          <a:xfrm>
            <a:off x="600176" y="960138"/>
            <a:ext cx="6154872" cy="1143000"/>
          </a:xfrm>
        </p:spPr>
        <p:txBody>
          <a:bodyPr>
            <a:normAutofit/>
          </a:bodyPr>
          <a:lstStyle>
            <a:lvl1pPr>
              <a:lnSpc>
                <a:spcPts val="4000"/>
              </a:lnSpc>
              <a:defRPr sz="3600">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600176" y="2470489"/>
            <a:ext cx="6154872" cy="3419124"/>
          </a:xfrm>
        </p:spPr>
        <p:txBody>
          <a:bodyPr>
            <a:normAutofit/>
          </a:bodyPr>
          <a:lstStyle>
            <a:lvl1pPr>
              <a:lnSpc>
                <a:spcPts val="3200"/>
              </a:lnSpc>
              <a:spcBef>
                <a:spcPts val="1800"/>
              </a:spcBef>
              <a:defRPr sz="2400">
                <a:solidFill>
                  <a:srgbClr val="FFFFFF"/>
                </a:solidFill>
              </a:defRPr>
            </a:lvl1pPr>
            <a:lvl2pPr>
              <a:lnSpc>
                <a:spcPts val="3200"/>
              </a:lnSpc>
              <a:spcBef>
                <a:spcPts val="1800"/>
              </a:spcBef>
              <a:defRPr sz="2400">
                <a:solidFill>
                  <a:srgbClr val="FFFFFF"/>
                </a:solidFill>
              </a:defRPr>
            </a:lvl2pPr>
            <a:lvl3pPr>
              <a:lnSpc>
                <a:spcPts val="3200"/>
              </a:lnSpc>
              <a:spcBef>
                <a:spcPts val="1800"/>
              </a:spcBef>
              <a:defRPr sz="2400">
                <a:solidFill>
                  <a:srgbClr val="FFFFFF"/>
                </a:solidFill>
              </a:defRPr>
            </a:lvl3pPr>
            <a:lvl4pPr>
              <a:lnSpc>
                <a:spcPts val="3200"/>
              </a:lnSpc>
              <a:spcBef>
                <a:spcPts val="1800"/>
              </a:spcBef>
              <a:defRPr sz="2400">
                <a:solidFill>
                  <a:srgbClr val="FFFFFF"/>
                </a:solidFill>
              </a:defRPr>
            </a:lvl4pPr>
            <a:lvl5pPr>
              <a:lnSpc>
                <a:spcPts val="3200"/>
              </a:lnSpc>
              <a:spcBef>
                <a:spcPts val="1800"/>
              </a:spcBef>
              <a:defRPr sz="2400">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userDrawn="1"/>
        </p:nvCxnSpPr>
        <p:spPr>
          <a:xfrm>
            <a:off x="688097" y="2171521"/>
            <a:ext cx="8455903" cy="1588"/>
          </a:xfrm>
          <a:prstGeom prst="line">
            <a:avLst/>
          </a:prstGeom>
          <a:ln w="114300" cap="flat" cmpd="sng" algn="ctr">
            <a:solidFill>
              <a:srgbClr val="FF6D13"/>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12" name="Picture 11" descr="CTE_Minnesota_Transparent bkgr.png"/>
          <p:cNvPicPr>
            <a:picLocks noChangeAspect="1"/>
          </p:cNvPicPr>
          <p:nvPr userDrawn="1"/>
        </p:nvPicPr>
        <p:blipFill>
          <a:blip r:embed="rId3"/>
          <a:stretch>
            <a:fillRect/>
          </a:stretch>
        </p:blipFill>
        <p:spPr>
          <a:xfrm>
            <a:off x="6908673" y="384048"/>
            <a:ext cx="1908905" cy="668740"/>
          </a:xfrm>
          <a:prstGeom prst="rect">
            <a:avLst/>
          </a:prstGeom>
        </p:spPr>
      </p:pic>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 Reversed - 1">
    <p:bg>
      <p:bgPr>
        <a:solidFill>
          <a:srgbClr val="262626"/>
        </a:solidFill>
        <a:effectLst/>
      </p:bgPr>
    </p:bg>
    <p:spTree>
      <p:nvGrpSpPr>
        <p:cNvPr id="1" name=""/>
        <p:cNvGrpSpPr/>
        <p:nvPr/>
      </p:nvGrpSpPr>
      <p:grpSpPr>
        <a:xfrm>
          <a:off x="0" y="0"/>
          <a:ext cx="0" cy="0"/>
          <a:chOff x="0" y="0"/>
          <a:chExt cx="0" cy="0"/>
        </a:xfrm>
      </p:grpSpPr>
      <p:pic>
        <p:nvPicPr>
          <p:cNvPr id="9" name="Picture 8" descr="Slide_design_text_reversed.jpg"/>
          <p:cNvPicPr>
            <a:picLocks noChangeAspect="1"/>
          </p:cNvPicPr>
          <p:nvPr userDrawn="1"/>
        </p:nvPicPr>
        <p:blipFill>
          <a:blip r:embed="rId2"/>
          <a:stretch>
            <a:fillRect/>
          </a:stretch>
        </p:blipFill>
        <p:spPr>
          <a:xfrm>
            <a:off x="0" y="0"/>
            <a:ext cx="9144000" cy="6858000"/>
          </a:xfrm>
          <a:prstGeom prst="rect">
            <a:avLst/>
          </a:prstGeom>
        </p:spPr>
      </p:pic>
      <p:sp>
        <p:nvSpPr>
          <p:cNvPr id="7" name="Title 1"/>
          <p:cNvSpPr>
            <a:spLocks noGrp="1"/>
          </p:cNvSpPr>
          <p:nvPr>
            <p:ph type="title"/>
          </p:nvPr>
        </p:nvSpPr>
        <p:spPr>
          <a:xfrm>
            <a:off x="600176" y="960138"/>
            <a:ext cx="6154872" cy="1143000"/>
          </a:xfrm>
        </p:spPr>
        <p:txBody>
          <a:bodyPr>
            <a:normAutofit/>
          </a:bodyPr>
          <a:lstStyle>
            <a:lvl1pPr>
              <a:lnSpc>
                <a:spcPts val="4000"/>
              </a:lnSpc>
              <a:defRPr sz="3600">
                <a:solidFill>
                  <a:schemeClr val="bg1"/>
                </a:solidFill>
              </a:defRPr>
            </a:lvl1pPr>
          </a:lstStyle>
          <a:p>
            <a:r>
              <a:rPr lang="en-US" dirty="0" smtClean="0"/>
              <a:t>Click to edit Master title style</a:t>
            </a:r>
            <a:endParaRPr lang="en-US" dirty="0"/>
          </a:p>
        </p:txBody>
      </p:sp>
      <p:sp>
        <p:nvSpPr>
          <p:cNvPr id="8" name="Content Placeholder 2"/>
          <p:cNvSpPr>
            <a:spLocks noGrp="1"/>
          </p:cNvSpPr>
          <p:nvPr>
            <p:ph idx="1"/>
          </p:nvPr>
        </p:nvSpPr>
        <p:spPr>
          <a:xfrm>
            <a:off x="600176" y="2470489"/>
            <a:ext cx="6154872" cy="3419124"/>
          </a:xfrm>
        </p:spPr>
        <p:txBody>
          <a:bodyPr>
            <a:normAutofit/>
          </a:bodyPr>
          <a:lstStyle>
            <a:lvl1pPr>
              <a:lnSpc>
                <a:spcPts val="3200"/>
              </a:lnSpc>
              <a:spcBef>
                <a:spcPts val="1800"/>
              </a:spcBef>
              <a:defRPr sz="2400">
                <a:solidFill>
                  <a:srgbClr val="FFFFFF"/>
                </a:solidFill>
              </a:defRPr>
            </a:lvl1pPr>
            <a:lvl2pPr>
              <a:lnSpc>
                <a:spcPts val="3200"/>
              </a:lnSpc>
              <a:spcBef>
                <a:spcPts val="1800"/>
              </a:spcBef>
              <a:defRPr sz="2400">
                <a:solidFill>
                  <a:srgbClr val="FFFFFF"/>
                </a:solidFill>
              </a:defRPr>
            </a:lvl2pPr>
            <a:lvl3pPr>
              <a:lnSpc>
                <a:spcPts val="3200"/>
              </a:lnSpc>
              <a:spcBef>
                <a:spcPts val="1800"/>
              </a:spcBef>
              <a:defRPr sz="2400">
                <a:solidFill>
                  <a:srgbClr val="FFFFFF"/>
                </a:solidFill>
              </a:defRPr>
            </a:lvl3pPr>
            <a:lvl4pPr>
              <a:lnSpc>
                <a:spcPts val="3200"/>
              </a:lnSpc>
              <a:spcBef>
                <a:spcPts val="1800"/>
              </a:spcBef>
              <a:defRPr sz="2400">
                <a:solidFill>
                  <a:srgbClr val="FFFFFF"/>
                </a:solidFill>
              </a:defRPr>
            </a:lvl4pPr>
            <a:lvl5pPr>
              <a:lnSpc>
                <a:spcPts val="3200"/>
              </a:lnSpc>
              <a:spcBef>
                <a:spcPts val="1800"/>
              </a:spcBef>
              <a:defRPr sz="2400">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10" name="Straight Connector 9"/>
          <p:cNvCxnSpPr/>
          <p:nvPr userDrawn="1"/>
        </p:nvCxnSpPr>
        <p:spPr>
          <a:xfrm>
            <a:off x="688097" y="2171521"/>
            <a:ext cx="8455903" cy="1588"/>
          </a:xfrm>
          <a:prstGeom prst="line">
            <a:avLst/>
          </a:prstGeom>
          <a:ln w="114300" cap="flat" cmpd="sng" algn="ctr">
            <a:solidFill>
              <a:srgbClr val="FF6D13"/>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pic>
        <p:nvPicPr>
          <p:cNvPr id="12" name="Picture 11" descr="CTE_Minnesota_Transparent bkgr.png"/>
          <p:cNvPicPr>
            <a:picLocks noChangeAspect="1"/>
          </p:cNvPicPr>
          <p:nvPr userDrawn="1"/>
        </p:nvPicPr>
        <p:blipFill>
          <a:blip r:embed="rId3"/>
          <a:stretch>
            <a:fillRect/>
          </a:stretch>
        </p:blipFill>
        <p:spPr>
          <a:xfrm>
            <a:off x="6908673" y="384048"/>
            <a:ext cx="1908905" cy="668740"/>
          </a:xfrm>
          <a:prstGeom prst="rect">
            <a:avLst/>
          </a:prstGeom>
        </p:spPr>
      </p:pic>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pic>
        <p:nvPicPr>
          <p:cNvPr id="10" name="Picture 9" descr="Slide_design_text_reversed.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lvl1pPr>
              <a:defRPr>
                <a:solidFill>
                  <a:srgbClr val="FFFFFF"/>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0176" y="434488"/>
            <a:ext cx="8112718" cy="1143000"/>
          </a:xfrm>
          <a:prstGeom prst="rect">
            <a:avLst/>
          </a:prstGeom>
          <a:ln>
            <a:noFill/>
          </a:ln>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0176" y="1944839"/>
            <a:ext cx="8112718" cy="4181324"/>
          </a:xfrm>
          <a:prstGeom prst="rect">
            <a:avLst/>
          </a:prstGeom>
          <a:ln>
            <a:noFill/>
          </a:ln>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7" r:id="rId3"/>
    <p:sldLayoutId id="2147483664" r:id="rId4"/>
    <p:sldLayoutId id="2147483666" r:id="rId5"/>
    <p:sldLayoutId id="2147483668" r:id="rId6"/>
    <p:sldLayoutId id="2147483661" r:id="rId7"/>
    <p:sldLayoutId id="2147483669" r:id="rId8"/>
    <p:sldLayoutId id="2147483670" r:id="rId9"/>
    <p:sldLayoutId id="2147483671" r:id="rId10"/>
    <p:sldLayoutId id="2147483665" r:id="rId11"/>
    <p:sldLayoutId id="2147483651" r:id="rId12"/>
    <p:sldLayoutId id="2147483652" r:id="rId13"/>
    <p:sldLayoutId id="2147483653" r:id="rId14"/>
    <p:sldLayoutId id="2147483654" r:id="rId15"/>
    <p:sldLayoutId id="2147483655" r:id="rId16"/>
    <p:sldLayoutId id="2147483656" r:id="rId17"/>
    <p:sldLayoutId id="2147483657" r:id="rId18"/>
    <p:sldLayoutId id="2147483658" r:id="rId19"/>
    <p:sldLayoutId id="2147483659" r:id="rId20"/>
    <p:sldLayoutId id="2147483673" r:id="rId21"/>
    <p:sldLayoutId id="2147483674" r:id="rId22"/>
  </p:sldLayoutIdLst>
  <p:transition spd="med">
    <p:fade/>
  </p:transition>
  <p:txStyles>
    <p:titleStyle>
      <a:lvl1pPr algn="l" defTabSz="457200" rtl="0" eaLnBrk="1" latinLnBrk="0" hangingPunct="1">
        <a:lnSpc>
          <a:spcPts val="3800"/>
        </a:lnSpc>
        <a:spcBef>
          <a:spcPct val="0"/>
        </a:spcBef>
        <a:buNone/>
        <a:defRPr sz="3200" kern="1200">
          <a:solidFill>
            <a:schemeClr val="tx1"/>
          </a:solidFill>
          <a:latin typeface="Geneva"/>
          <a:ea typeface="+mj-ea"/>
          <a:cs typeface="Geneva"/>
        </a:defRPr>
      </a:lvl1pPr>
    </p:titleStyle>
    <p:bodyStyle>
      <a:lvl1pPr marL="342900" indent="-342900" algn="l" defTabSz="457200" rtl="0" eaLnBrk="1" latinLnBrk="0" hangingPunct="1">
        <a:lnSpc>
          <a:spcPts val="3000"/>
        </a:lnSpc>
        <a:spcBef>
          <a:spcPts val="1800"/>
        </a:spcBef>
        <a:buFont typeface="Arial"/>
        <a:buChar char="•"/>
        <a:defRPr sz="2000" kern="1200">
          <a:solidFill>
            <a:schemeClr val="tx1"/>
          </a:solidFill>
          <a:latin typeface="Geneva"/>
          <a:ea typeface="+mn-ea"/>
          <a:cs typeface="Geneva"/>
        </a:defRPr>
      </a:lvl1pPr>
      <a:lvl2pPr marL="742950" indent="-285750" algn="l" defTabSz="457200" rtl="0" eaLnBrk="1" latinLnBrk="0" hangingPunct="1">
        <a:lnSpc>
          <a:spcPts val="3000"/>
        </a:lnSpc>
        <a:spcBef>
          <a:spcPts val="1800"/>
        </a:spcBef>
        <a:buFont typeface="Arial"/>
        <a:buChar char="–"/>
        <a:defRPr sz="2000" kern="1200">
          <a:solidFill>
            <a:schemeClr val="tx1"/>
          </a:solidFill>
          <a:latin typeface="Geneva"/>
          <a:ea typeface="+mn-ea"/>
          <a:cs typeface="Geneva"/>
        </a:defRPr>
      </a:lvl2pPr>
      <a:lvl3pPr marL="1143000" indent="-228600" algn="l" defTabSz="457200" rtl="0" eaLnBrk="1" latinLnBrk="0" hangingPunct="1">
        <a:lnSpc>
          <a:spcPts val="3000"/>
        </a:lnSpc>
        <a:spcBef>
          <a:spcPts val="1800"/>
        </a:spcBef>
        <a:buFont typeface="Arial"/>
        <a:buChar char="•"/>
        <a:defRPr sz="2000" kern="1200">
          <a:solidFill>
            <a:schemeClr val="tx1"/>
          </a:solidFill>
          <a:latin typeface="Geneva"/>
          <a:ea typeface="+mn-ea"/>
          <a:cs typeface="Geneva"/>
        </a:defRPr>
      </a:lvl3pPr>
      <a:lvl4pPr marL="1600200" indent="-228600" algn="l" defTabSz="457200" rtl="0" eaLnBrk="1" latinLnBrk="0" hangingPunct="1">
        <a:lnSpc>
          <a:spcPts val="3000"/>
        </a:lnSpc>
        <a:spcBef>
          <a:spcPts val="1800"/>
        </a:spcBef>
        <a:buFont typeface="Arial"/>
        <a:buChar char="–"/>
        <a:defRPr sz="2000" kern="1200">
          <a:solidFill>
            <a:schemeClr val="tx1"/>
          </a:solidFill>
          <a:latin typeface="Geneva"/>
          <a:ea typeface="+mn-ea"/>
          <a:cs typeface="Geneva"/>
        </a:defRPr>
      </a:lvl4pPr>
      <a:lvl5pPr marL="2057400" indent="-228600" algn="l" defTabSz="457200" rtl="0" eaLnBrk="1" latinLnBrk="0" hangingPunct="1">
        <a:lnSpc>
          <a:spcPts val="3000"/>
        </a:lnSpc>
        <a:spcBef>
          <a:spcPts val="1800"/>
        </a:spcBef>
        <a:buFont typeface="Arial"/>
        <a:buChar char="»"/>
        <a:defRPr sz="2000" kern="1200">
          <a:solidFill>
            <a:schemeClr val="tx1"/>
          </a:solidFill>
          <a:latin typeface="Geneva"/>
          <a:ea typeface="+mn-ea"/>
          <a:cs typeface="Genev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hyperlink" Target="https://www.cteworksminnesota.or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shellisowles@state.mn.us" TargetMode="External"/><Relationship Id="rId7" Type="http://schemas.openxmlformats.org/officeDocument/2006/relationships/hyperlink" Target="mailto:bradley.vieths@isd709.org"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hyperlink" Target="mailto:lbrockberg@mountainlake.k12.mn.us" TargetMode="External"/><Relationship Id="rId5" Type="http://schemas.openxmlformats.org/officeDocument/2006/relationships/hyperlink" Target="mailto:csiebenahler@sspps.org" TargetMode="External"/><Relationship Id="rId4" Type="http://schemas.openxmlformats.org/officeDocument/2006/relationships/hyperlink" Target="mailto:maxine.peterson@state.mn.us"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jeralyn.jargo@so.mnscu.edu"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hyperlink" Target="mailto:denise.felder@so.mnscu.edu" TargetMode="External"/><Relationship Id="rId4" Type="http://schemas.openxmlformats.org/officeDocument/2006/relationships/hyperlink" Target="mailto:michelle.kamenov@state.mn.u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ww.acteonline.or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www.cteonline.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3"/>
          <p:cNvSpPr>
            <a:spLocks noGrp="1"/>
          </p:cNvSpPr>
          <p:nvPr>
            <p:ph type="title" idx="4294967295"/>
          </p:nvPr>
        </p:nvSpPr>
        <p:spPr bwMode="auto">
          <a:xfrm>
            <a:off x="532426" y="2963702"/>
            <a:ext cx="7354274" cy="27092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gn="ctr">
              <a:lnSpc>
                <a:spcPct val="100000"/>
              </a:lnSpc>
              <a:spcBef>
                <a:spcPts val="0"/>
              </a:spcBef>
            </a:pPr>
            <a:r>
              <a:rPr lang="en-US" sz="3600" b="1" dirty="0" smtClean="0">
                <a:solidFill>
                  <a:schemeClr val="accent6">
                    <a:lumMod val="75000"/>
                  </a:schemeClr>
                </a:solidFill>
              </a:rPr>
              <a:t/>
            </a:r>
            <a:br>
              <a:rPr lang="en-US" sz="3600" b="1" dirty="0" smtClean="0">
                <a:solidFill>
                  <a:schemeClr val="accent6">
                    <a:lumMod val="75000"/>
                  </a:schemeClr>
                </a:solidFill>
              </a:rPr>
            </a:br>
            <a:r>
              <a:rPr lang="en-US" sz="3600" b="1" dirty="0" smtClean="0">
                <a:solidFill>
                  <a:schemeClr val="accent6">
                    <a:lumMod val="75000"/>
                  </a:schemeClr>
                </a:solidFill>
              </a:rPr>
              <a:t>Good Afternoon!  </a:t>
            </a:r>
            <a:br>
              <a:rPr lang="en-US" sz="3600" b="1" dirty="0" smtClean="0">
                <a:solidFill>
                  <a:schemeClr val="accent6">
                    <a:lumMod val="75000"/>
                  </a:schemeClr>
                </a:solidFill>
              </a:rPr>
            </a:br>
            <a:r>
              <a:rPr lang="en-US" sz="3600" b="1" dirty="0" smtClean="0">
                <a:solidFill>
                  <a:schemeClr val="accent6">
                    <a:lumMod val="75000"/>
                  </a:schemeClr>
                </a:solidFill>
              </a:rPr>
              <a:t>Please mute your phone.</a:t>
            </a:r>
            <a:br>
              <a:rPr lang="en-US" sz="3600" b="1" dirty="0" smtClean="0">
                <a:solidFill>
                  <a:schemeClr val="accent6">
                    <a:lumMod val="75000"/>
                  </a:schemeClr>
                </a:solidFill>
              </a:rPr>
            </a:br>
            <a:r>
              <a:rPr lang="en-US" sz="3600" b="1" dirty="0" smtClean="0">
                <a:solidFill>
                  <a:schemeClr val="accent6">
                    <a:lumMod val="75000"/>
                  </a:schemeClr>
                </a:solidFill>
              </a:rPr>
              <a:t>We will begin shortly.</a:t>
            </a:r>
            <a:endParaRPr lang="en-US" sz="4400" b="1" dirty="0" smtClean="0">
              <a:solidFill>
                <a:schemeClr val="accent6">
                  <a:lumMod val="75000"/>
                </a:schemeClr>
              </a:solidFill>
            </a:endParaRPr>
          </a:p>
        </p:txBody>
      </p:sp>
      <p:sp>
        <p:nvSpPr>
          <p:cNvPr id="10" name="Title 3"/>
          <p:cNvSpPr>
            <a:spLocks noGrp="1"/>
          </p:cNvSpPr>
          <p:nvPr>
            <p:ph type="title" idx="4294967295"/>
          </p:nvPr>
        </p:nvSpPr>
        <p:spPr bwMode="auto">
          <a:xfrm>
            <a:off x="373960" y="469900"/>
            <a:ext cx="6522139" cy="26542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a:lnSpc>
                <a:spcPct val="100000"/>
              </a:lnSpc>
              <a:spcBef>
                <a:spcPts val="1200"/>
              </a:spcBef>
              <a:spcAft>
                <a:spcPts val="2400"/>
              </a:spcAft>
            </a:pPr>
            <a:r>
              <a:rPr lang="en-US" sz="2800" b="1" dirty="0" smtClean="0"/>
              <a:t>Leadership Development </a:t>
            </a:r>
            <a:r>
              <a:rPr lang="en-US" sz="2800" b="1" dirty="0"/>
              <a:t/>
            </a:r>
            <a:br>
              <a:rPr lang="en-US" sz="2800" b="1" dirty="0"/>
            </a:br>
            <a:r>
              <a:rPr lang="en-US" sz="2800" b="1" dirty="0" smtClean="0"/>
              <a:t>New CTE Instructors:</a:t>
            </a:r>
            <a:br>
              <a:rPr lang="en-US" sz="2800" b="1" dirty="0" smtClean="0"/>
            </a:br>
            <a:r>
              <a:rPr lang="en-US" sz="2800" b="1" dirty="0" smtClean="0"/>
              <a:t>September 28</a:t>
            </a:r>
            <a:r>
              <a:rPr lang="en-US" sz="2800" b="1" baseline="30000" dirty="0" smtClean="0"/>
              <a:t>th</a:t>
            </a:r>
            <a:r>
              <a:rPr lang="en-US" sz="2800" b="1" dirty="0" smtClean="0"/>
              <a:t> Webinar</a:t>
            </a:r>
            <a:endParaRPr lang="en-US" sz="2800" dirty="0" smtClean="0"/>
          </a:p>
        </p:txBody>
      </p:sp>
      <p:sp>
        <p:nvSpPr>
          <p:cNvPr id="11" name="Content Placeholder 4"/>
          <p:cNvSpPr>
            <a:spLocks noGrp="1"/>
          </p:cNvSpPr>
          <p:nvPr>
            <p:ph idx="4294967295"/>
          </p:nvPr>
        </p:nvSpPr>
        <p:spPr>
          <a:xfrm>
            <a:off x="665449" y="6387152"/>
            <a:ext cx="7381302" cy="459832"/>
          </a:xfrm>
        </p:spPr>
        <p:txBody>
          <a:bodyPr>
            <a:normAutofit/>
          </a:bodyPr>
          <a:lstStyle/>
          <a:p>
            <a:pPr marL="0" indent="0" algn="ctr">
              <a:lnSpc>
                <a:spcPct val="100000"/>
              </a:lnSpc>
              <a:spcBef>
                <a:spcPts val="0"/>
              </a:spcBef>
              <a:buNone/>
            </a:pPr>
            <a:r>
              <a:rPr lang="en-US" dirty="0" smtClean="0"/>
              <a:t>Carl D. Perkins Career &amp; Technical  Education Act of 2006</a:t>
            </a:r>
            <a:endParaRPr lang="en-US" dirty="0"/>
          </a:p>
        </p:txBody>
      </p:sp>
    </p:spTree>
    <p:extLst>
      <p:ext uri="{BB962C8B-B14F-4D97-AF65-F5344CB8AC3E}">
        <p14:creationId xmlns:p14="http://schemas.microsoft.com/office/powerpoint/2010/main" val="1821952255"/>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976" y="160038"/>
            <a:ext cx="6154872" cy="1143000"/>
          </a:xfrm>
        </p:spPr>
        <p:txBody>
          <a:bodyPr>
            <a:normAutofit/>
          </a:bodyPr>
          <a:lstStyle/>
          <a:p>
            <a:pPr>
              <a:defRPr/>
            </a:pPr>
            <a:r>
              <a:rPr lang="en-US" sz="2800" b="1" dirty="0" smtClean="0"/>
              <a:t>CTE:  Its Past &amp; Evolution</a:t>
            </a:r>
            <a:endParaRPr lang="en-US" sz="2800" dirty="0"/>
          </a:p>
        </p:txBody>
      </p:sp>
      <p:sp>
        <p:nvSpPr>
          <p:cNvPr id="13315" name="Content Placeholder 2"/>
          <p:cNvSpPr>
            <a:spLocks noGrp="1"/>
          </p:cNvSpPr>
          <p:nvPr>
            <p:ph idx="1"/>
          </p:nvPr>
        </p:nvSpPr>
        <p:spPr>
          <a:xfrm>
            <a:off x="241300" y="1422400"/>
            <a:ext cx="7988300" cy="5245100"/>
          </a:xfrm>
        </p:spPr>
        <p:txBody>
          <a:bodyPr>
            <a:noAutofit/>
          </a:bodyPr>
          <a:lstStyle/>
          <a:p>
            <a:pPr marL="91440" indent="0">
              <a:lnSpc>
                <a:spcPct val="100000"/>
              </a:lnSpc>
              <a:spcBef>
                <a:spcPts val="0"/>
              </a:spcBef>
              <a:buNone/>
            </a:pPr>
            <a:r>
              <a:rPr lang="en-US" sz="2800" b="1" u="sng" dirty="0" smtClean="0"/>
              <a:t>1960-70’s</a:t>
            </a:r>
          </a:p>
          <a:p>
            <a:pPr marL="91440" indent="0">
              <a:lnSpc>
                <a:spcPct val="100000"/>
              </a:lnSpc>
              <a:spcBef>
                <a:spcPts val="0"/>
              </a:spcBef>
              <a:buNone/>
            </a:pPr>
            <a:endParaRPr lang="en-US" b="1" dirty="0" smtClean="0"/>
          </a:p>
          <a:p>
            <a:pPr marL="91440" indent="0">
              <a:lnSpc>
                <a:spcPct val="100000"/>
              </a:lnSpc>
              <a:spcBef>
                <a:spcPts val="0"/>
              </a:spcBef>
              <a:buNone/>
            </a:pPr>
            <a:r>
              <a:rPr lang="en-US" sz="2800" b="1" dirty="0" smtClean="0"/>
              <a:t>7 categories of Vocational Education Teachers</a:t>
            </a:r>
          </a:p>
          <a:p>
            <a:pPr marL="91440" indent="0">
              <a:lnSpc>
                <a:spcPct val="100000"/>
              </a:lnSpc>
              <a:spcBef>
                <a:spcPts val="0"/>
              </a:spcBef>
              <a:buNone/>
            </a:pPr>
            <a:r>
              <a:rPr lang="en-US" sz="2800" dirty="0" smtClean="0">
                <a:solidFill>
                  <a:srgbClr val="262626"/>
                </a:solidFill>
              </a:rPr>
              <a:t>*	Agricultural education</a:t>
            </a:r>
          </a:p>
          <a:p>
            <a:pPr marL="91440" indent="0">
              <a:lnSpc>
                <a:spcPct val="100000"/>
              </a:lnSpc>
              <a:spcBef>
                <a:spcPts val="0"/>
              </a:spcBef>
              <a:buNone/>
            </a:pPr>
            <a:r>
              <a:rPr lang="en-US" sz="2800" dirty="0" smtClean="0">
                <a:solidFill>
                  <a:srgbClr val="262626"/>
                </a:solidFill>
              </a:rPr>
              <a:t>*	Business education </a:t>
            </a:r>
          </a:p>
          <a:p>
            <a:pPr marL="91440" indent="0">
              <a:lnSpc>
                <a:spcPct val="100000"/>
              </a:lnSpc>
              <a:spcBef>
                <a:spcPts val="0"/>
              </a:spcBef>
              <a:buNone/>
            </a:pPr>
            <a:r>
              <a:rPr lang="en-US" sz="2800" dirty="0" smtClean="0">
                <a:solidFill>
                  <a:srgbClr val="262626"/>
                </a:solidFill>
              </a:rPr>
              <a:t>*	Distributive education </a:t>
            </a:r>
          </a:p>
          <a:p>
            <a:pPr marL="434340">
              <a:lnSpc>
                <a:spcPct val="100000"/>
              </a:lnSpc>
              <a:spcBef>
                <a:spcPts val="0"/>
              </a:spcBef>
            </a:pPr>
            <a:r>
              <a:rPr lang="en-US" sz="2800" dirty="0" smtClean="0">
                <a:solidFill>
                  <a:srgbClr val="262626"/>
                </a:solidFill>
              </a:rPr>
              <a:t>Health education</a:t>
            </a:r>
          </a:p>
          <a:p>
            <a:pPr marL="91440" indent="0">
              <a:lnSpc>
                <a:spcPct val="100000"/>
              </a:lnSpc>
              <a:spcBef>
                <a:spcPts val="0"/>
              </a:spcBef>
              <a:buNone/>
            </a:pPr>
            <a:r>
              <a:rPr lang="en-US" sz="2800" dirty="0" smtClean="0">
                <a:solidFill>
                  <a:srgbClr val="262626"/>
                </a:solidFill>
              </a:rPr>
              <a:t>*	Family and consumer science</a:t>
            </a:r>
          </a:p>
          <a:p>
            <a:pPr marL="91440" indent="0">
              <a:lnSpc>
                <a:spcPct val="100000"/>
              </a:lnSpc>
              <a:spcBef>
                <a:spcPts val="0"/>
              </a:spcBef>
              <a:buNone/>
            </a:pPr>
            <a:r>
              <a:rPr lang="en-US" sz="2800" dirty="0" smtClean="0">
                <a:solidFill>
                  <a:srgbClr val="262626"/>
                </a:solidFill>
              </a:rPr>
              <a:t>*	Technical education</a:t>
            </a:r>
          </a:p>
          <a:p>
            <a:pPr marL="434340">
              <a:lnSpc>
                <a:spcPct val="100000"/>
              </a:lnSpc>
              <a:spcBef>
                <a:spcPts val="0"/>
              </a:spcBef>
            </a:pPr>
            <a:r>
              <a:rPr lang="en-US" sz="2800" dirty="0" smtClean="0">
                <a:solidFill>
                  <a:srgbClr val="262626"/>
                </a:solidFill>
              </a:rPr>
              <a:t>Trade and industry</a:t>
            </a:r>
          </a:p>
          <a:p>
            <a:pPr marL="91440" indent="0">
              <a:lnSpc>
                <a:spcPct val="100000"/>
              </a:lnSpc>
              <a:spcBef>
                <a:spcPts val="0"/>
              </a:spcBef>
              <a:buNone/>
            </a:pPr>
            <a:endParaRPr lang="en-US" sz="2000" dirty="0"/>
          </a:p>
          <a:p>
            <a:pPr marL="91440" indent="0" algn="ctr">
              <a:lnSpc>
                <a:spcPct val="100000"/>
              </a:lnSpc>
              <a:spcBef>
                <a:spcPts val="0"/>
              </a:spcBef>
              <a:buNone/>
            </a:pPr>
            <a:endParaRPr lang="en-US" sz="2000" b="1" dirty="0" smtClean="0"/>
          </a:p>
        </p:txBody>
      </p:sp>
    </p:spTree>
    <p:extLst>
      <p:ext uri="{BB962C8B-B14F-4D97-AF65-F5344CB8AC3E}">
        <p14:creationId xmlns:p14="http://schemas.microsoft.com/office/powerpoint/2010/main" val="1573829231"/>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Text Box 2"/>
          <p:cNvSpPr txBox="1">
            <a:spLocks noChangeArrowheads="1"/>
          </p:cNvSpPr>
          <p:nvPr/>
        </p:nvSpPr>
        <p:spPr bwMode="auto">
          <a:xfrm>
            <a:off x="550863" y="6256338"/>
            <a:ext cx="4441825" cy="382587"/>
          </a:xfrm>
          <a:prstGeom prst="rect">
            <a:avLst/>
          </a:prstGeom>
          <a:noFill/>
          <a:ln w="9525" algn="ctr">
            <a:noFill/>
            <a:miter lim="800000"/>
            <a:headEnd/>
            <a:tailEnd/>
          </a:ln>
          <a:effectLst>
            <a:outerShdw dist="35921" dir="2700000" algn="ctr" rotWithShape="0">
              <a:schemeClr val="bg1"/>
            </a:outerShdw>
          </a:effectLst>
        </p:spPr>
        <p:txBody>
          <a:bodyPr>
            <a:spAutoFit/>
          </a:bodyPr>
          <a:lstStyle/>
          <a:p>
            <a:pPr>
              <a:lnSpc>
                <a:spcPct val="105000"/>
              </a:lnSpc>
              <a:buClr>
                <a:srgbClr val="000099"/>
              </a:buClr>
              <a:buSzPct val="120000"/>
              <a:buFontTx/>
              <a:buChar char="•"/>
              <a:defRPr/>
            </a:pPr>
            <a:r>
              <a:rPr kumimoji="1" lang="en-US" sz="1800" dirty="0">
                <a:solidFill>
                  <a:schemeClr val="tx2"/>
                </a:solidFill>
                <a:latin typeface="Tahoma" pitchFamily="34" charset="0"/>
              </a:rPr>
              <a:t>http://www.cte.mnscu.edu</a:t>
            </a:r>
          </a:p>
        </p:txBody>
      </p:sp>
      <p:pic>
        <p:nvPicPr>
          <p:cNvPr id="409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8725" y="1149350"/>
            <a:ext cx="6629400" cy="510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8213" name="Rectangle 5"/>
          <p:cNvSpPr>
            <a:spLocks noChangeArrowheads="1"/>
          </p:cNvSpPr>
          <p:nvPr/>
        </p:nvSpPr>
        <p:spPr bwMode="auto">
          <a:xfrm>
            <a:off x="227013" y="0"/>
            <a:ext cx="8612187" cy="595313"/>
          </a:xfrm>
          <a:prstGeom prst="rect">
            <a:avLst/>
          </a:prstGeom>
          <a:noFill/>
          <a:ln w="9525">
            <a:noFill/>
            <a:miter lim="800000"/>
            <a:headEnd/>
            <a:tailEnd/>
          </a:ln>
          <a:effectLst>
            <a:outerShdw dist="35921" dir="2700000" algn="ctr" rotWithShape="0">
              <a:schemeClr val="bg1"/>
            </a:outerShdw>
          </a:effectLst>
        </p:spPr>
        <p:txBody>
          <a:bodyPr anchor="ctr"/>
          <a:lstStyle/>
          <a:p>
            <a:pPr marL="838200" indent="-838200">
              <a:lnSpc>
                <a:spcPct val="105000"/>
              </a:lnSpc>
              <a:spcBef>
                <a:spcPct val="20000"/>
              </a:spcBef>
              <a:buClr>
                <a:srgbClr val="000099"/>
              </a:buClr>
              <a:buSzPct val="120000"/>
              <a:buFontTx/>
              <a:buChar char="•"/>
              <a:defRPr/>
            </a:pPr>
            <a:r>
              <a:rPr lang="en-US" sz="2400" b="1" dirty="0">
                <a:solidFill>
                  <a:srgbClr val="FB4A37"/>
                </a:solidFill>
                <a:latin typeface="Tahoma" pitchFamily="34" charset="0"/>
              </a:rPr>
              <a:t>Minnesota’s New Direction – Programs of Study</a:t>
            </a:r>
          </a:p>
        </p:txBody>
      </p:sp>
      <p:sp>
        <p:nvSpPr>
          <p:cNvPr id="17414" name="Line 6"/>
          <p:cNvSpPr>
            <a:spLocks noChangeShapeType="1"/>
          </p:cNvSpPr>
          <p:nvPr/>
        </p:nvSpPr>
        <p:spPr bwMode="auto">
          <a:xfrm flipH="1">
            <a:off x="7329488" y="4291013"/>
            <a:ext cx="1509712"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2983" name="Text Box 7"/>
          <p:cNvSpPr txBox="1">
            <a:spLocks noChangeArrowheads="1"/>
          </p:cNvSpPr>
          <p:nvPr/>
        </p:nvSpPr>
        <p:spPr bwMode="auto">
          <a:xfrm>
            <a:off x="7034213" y="3940175"/>
            <a:ext cx="21097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chemeClr val="tx1"/>
                </a:solidFill>
                <a:latin typeface="Arial" charset="0"/>
              </a:defRPr>
            </a:lvl1pPr>
            <a:lvl2pPr marL="742950" indent="-285750">
              <a:defRPr sz="3600" b="1">
                <a:solidFill>
                  <a:schemeClr val="tx1"/>
                </a:solidFill>
                <a:latin typeface="Arial" charset="0"/>
              </a:defRPr>
            </a:lvl2pPr>
            <a:lvl3pPr marL="1143000" indent="-228600">
              <a:defRPr sz="3600" b="1">
                <a:solidFill>
                  <a:schemeClr val="tx1"/>
                </a:solidFill>
                <a:latin typeface="Arial" charset="0"/>
              </a:defRPr>
            </a:lvl3pPr>
            <a:lvl4pPr marL="1600200" indent="-228600">
              <a:defRPr sz="3600" b="1">
                <a:solidFill>
                  <a:schemeClr val="tx1"/>
                </a:solidFill>
                <a:latin typeface="Arial" charset="0"/>
              </a:defRPr>
            </a:lvl4pPr>
            <a:lvl5pPr marL="2057400" indent="-228600">
              <a:defRPr sz="3600" b="1">
                <a:solidFill>
                  <a:schemeClr val="tx1"/>
                </a:solidFill>
                <a:latin typeface="Arial" charset="0"/>
              </a:defRPr>
            </a:lvl5pPr>
            <a:lvl6pPr marL="2514600" indent="-228600" algn="ctr" eaLnBrk="0" fontAlgn="base" hangingPunct="0">
              <a:spcBef>
                <a:spcPct val="50000"/>
              </a:spcBef>
              <a:spcAft>
                <a:spcPct val="0"/>
              </a:spcAft>
              <a:defRPr sz="3600" b="1">
                <a:solidFill>
                  <a:schemeClr val="tx1"/>
                </a:solidFill>
                <a:latin typeface="Arial" charset="0"/>
              </a:defRPr>
            </a:lvl6pPr>
            <a:lvl7pPr marL="2971800" indent="-228600" algn="ctr" eaLnBrk="0" fontAlgn="base" hangingPunct="0">
              <a:spcBef>
                <a:spcPct val="50000"/>
              </a:spcBef>
              <a:spcAft>
                <a:spcPct val="0"/>
              </a:spcAft>
              <a:defRPr sz="3600" b="1">
                <a:solidFill>
                  <a:schemeClr val="tx1"/>
                </a:solidFill>
                <a:latin typeface="Arial" charset="0"/>
              </a:defRPr>
            </a:lvl7pPr>
            <a:lvl8pPr marL="3429000" indent="-228600" algn="ctr" eaLnBrk="0" fontAlgn="base" hangingPunct="0">
              <a:spcBef>
                <a:spcPct val="50000"/>
              </a:spcBef>
              <a:spcAft>
                <a:spcPct val="0"/>
              </a:spcAft>
              <a:defRPr sz="3600" b="1">
                <a:solidFill>
                  <a:schemeClr val="tx1"/>
                </a:solidFill>
                <a:latin typeface="Arial" charset="0"/>
              </a:defRPr>
            </a:lvl8pPr>
            <a:lvl9pPr marL="3886200" indent="-228600" algn="ctr" eaLnBrk="0" fontAlgn="base" hangingPunct="0">
              <a:spcBef>
                <a:spcPct val="50000"/>
              </a:spcBef>
              <a:spcAft>
                <a:spcPct val="0"/>
              </a:spcAft>
              <a:defRPr sz="3600" b="1">
                <a:solidFill>
                  <a:schemeClr val="tx1"/>
                </a:solidFill>
                <a:latin typeface="Arial" charset="0"/>
              </a:defRPr>
            </a:lvl9pPr>
          </a:lstStyle>
          <a:p>
            <a:r>
              <a:rPr lang="en-US" altLang="en-US" sz="2000"/>
              <a:t>Career Pathways</a:t>
            </a:r>
          </a:p>
        </p:txBody>
      </p:sp>
      <p:sp>
        <p:nvSpPr>
          <p:cNvPr id="9" name="Line 6"/>
          <p:cNvSpPr>
            <a:spLocks noChangeShapeType="1"/>
          </p:cNvSpPr>
          <p:nvPr/>
        </p:nvSpPr>
        <p:spPr bwMode="auto">
          <a:xfrm flipH="1">
            <a:off x="5441950" y="2484438"/>
            <a:ext cx="2416175" cy="8636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Text Box 7"/>
          <p:cNvSpPr txBox="1">
            <a:spLocks noChangeArrowheads="1"/>
          </p:cNvSpPr>
          <p:nvPr/>
        </p:nvSpPr>
        <p:spPr bwMode="auto">
          <a:xfrm>
            <a:off x="7348538" y="2125663"/>
            <a:ext cx="17748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chemeClr val="tx1"/>
                </a:solidFill>
                <a:latin typeface="Arial" charset="0"/>
              </a:defRPr>
            </a:lvl1pPr>
            <a:lvl2pPr marL="742950" indent="-285750">
              <a:defRPr sz="3600" b="1">
                <a:solidFill>
                  <a:schemeClr val="tx1"/>
                </a:solidFill>
                <a:latin typeface="Arial" charset="0"/>
              </a:defRPr>
            </a:lvl2pPr>
            <a:lvl3pPr marL="1143000" indent="-228600">
              <a:defRPr sz="3600" b="1">
                <a:solidFill>
                  <a:schemeClr val="tx1"/>
                </a:solidFill>
                <a:latin typeface="Arial" charset="0"/>
              </a:defRPr>
            </a:lvl3pPr>
            <a:lvl4pPr marL="1600200" indent="-228600">
              <a:defRPr sz="3600" b="1">
                <a:solidFill>
                  <a:schemeClr val="tx1"/>
                </a:solidFill>
                <a:latin typeface="Arial" charset="0"/>
              </a:defRPr>
            </a:lvl4pPr>
            <a:lvl5pPr marL="2057400" indent="-228600">
              <a:defRPr sz="3600" b="1">
                <a:solidFill>
                  <a:schemeClr val="tx1"/>
                </a:solidFill>
                <a:latin typeface="Arial" charset="0"/>
              </a:defRPr>
            </a:lvl5pPr>
            <a:lvl6pPr marL="2514600" indent="-228600" algn="ctr" eaLnBrk="0" fontAlgn="base" hangingPunct="0">
              <a:spcBef>
                <a:spcPct val="50000"/>
              </a:spcBef>
              <a:spcAft>
                <a:spcPct val="0"/>
              </a:spcAft>
              <a:defRPr sz="3600" b="1">
                <a:solidFill>
                  <a:schemeClr val="tx1"/>
                </a:solidFill>
                <a:latin typeface="Arial" charset="0"/>
              </a:defRPr>
            </a:lvl6pPr>
            <a:lvl7pPr marL="2971800" indent="-228600" algn="ctr" eaLnBrk="0" fontAlgn="base" hangingPunct="0">
              <a:spcBef>
                <a:spcPct val="50000"/>
              </a:spcBef>
              <a:spcAft>
                <a:spcPct val="0"/>
              </a:spcAft>
              <a:defRPr sz="3600" b="1">
                <a:solidFill>
                  <a:schemeClr val="tx1"/>
                </a:solidFill>
                <a:latin typeface="Arial" charset="0"/>
              </a:defRPr>
            </a:lvl7pPr>
            <a:lvl8pPr marL="3429000" indent="-228600" algn="ctr" eaLnBrk="0" fontAlgn="base" hangingPunct="0">
              <a:spcBef>
                <a:spcPct val="50000"/>
              </a:spcBef>
              <a:spcAft>
                <a:spcPct val="0"/>
              </a:spcAft>
              <a:defRPr sz="3600" b="1">
                <a:solidFill>
                  <a:schemeClr val="tx1"/>
                </a:solidFill>
                <a:latin typeface="Arial" charset="0"/>
              </a:defRPr>
            </a:lvl8pPr>
            <a:lvl9pPr marL="3886200" indent="-228600" algn="ctr" eaLnBrk="0" fontAlgn="base" hangingPunct="0">
              <a:spcBef>
                <a:spcPct val="50000"/>
              </a:spcBef>
              <a:spcAft>
                <a:spcPct val="0"/>
              </a:spcAft>
              <a:defRPr sz="3600" b="1">
                <a:solidFill>
                  <a:schemeClr val="tx1"/>
                </a:solidFill>
                <a:latin typeface="Arial" charset="0"/>
              </a:defRPr>
            </a:lvl9pPr>
          </a:lstStyle>
          <a:p>
            <a:r>
              <a:rPr lang="en-US" altLang="en-US" sz="2000"/>
              <a:t>Career Field</a:t>
            </a:r>
          </a:p>
        </p:txBody>
      </p:sp>
      <p:sp>
        <p:nvSpPr>
          <p:cNvPr id="11" name="Line 6"/>
          <p:cNvSpPr>
            <a:spLocks noChangeShapeType="1"/>
          </p:cNvSpPr>
          <p:nvPr/>
        </p:nvSpPr>
        <p:spPr bwMode="auto">
          <a:xfrm flipH="1">
            <a:off x="7315200" y="3348038"/>
            <a:ext cx="973138" cy="57467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2" name="Text Box 7"/>
          <p:cNvSpPr txBox="1">
            <a:spLocks noChangeArrowheads="1"/>
          </p:cNvSpPr>
          <p:nvPr/>
        </p:nvSpPr>
        <p:spPr bwMode="auto">
          <a:xfrm>
            <a:off x="7050088" y="2951163"/>
            <a:ext cx="20939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chemeClr val="tx1"/>
                </a:solidFill>
                <a:latin typeface="Arial" charset="0"/>
              </a:defRPr>
            </a:lvl1pPr>
            <a:lvl2pPr marL="742950" indent="-285750">
              <a:defRPr sz="3600" b="1">
                <a:solidFill>
                  <a:schemeClr val="tx1"/>
                </a:solidFill>
                <a:latin typeface="Arial" charset="0"/>
              </a:defRPr>
            </a:lvl2pPr>
            <a:lvl3pPr marL="1143000" indent="-228600">
              <a:defRPr sz="3600" b="1">
                <a:solidFill>
                  <a:schemeClr val="tx1"/>
                </a:solidFill>
                <a:latin typeface="Arial" charset="0"/>
              </a:defRPr>
            </a:lvl3pPr>
            <a:lvl4pPr marL="1600200" indent="-228600">
              <a:defRPr sz="3600" b="1">
                <a:solidFill>
                  <a:schemeClr val="tx1"/>
                </a:solidFill>
                <a:latin typeface="Arial" charset="0"/>
              </a:defRPr>
            </a:lvl4pPr>
            <a:lvl5pPr marL="2057400" indent="-228600">
              <a:defRPr sz="3600" b="1">
                <a:solidFill>
                  <a:schemeClr val="tx1"/>
                </a:solidFill>
                <a:latin typeface="Arial" charset="0"/>
              </a:defRPr>
            </a:lvl5pPr>
            <a:lvl6pPr marL="2514600" indent="-228600" algn="ctr" eaLnBrk="0" fontAlgn="base" hangingPunct="0">
              <a:spcBef>
                <a:spcPct val="50000"/>
              </a:spcBef>
              <a:spcAft>
                <a:spcPct val="0"/>
              </a:spcAft>
              <a:defRPr sz="3600" b="1">
                <a:solidFill>
                  <a:schemeClr val="tx1"/>
                </a:solidFill>
                <a:latin typeface="Arial" charset="0"/>
              </a:defRPr>
            </a:lvl6pPr>
            <a:lvl7pPr marL="2971800" indent="-228600" algn="ctr" eaLnBrk="0" fontAlgn="base" hangingPunct="0">
              <a:spcBef>
                <a:spcPct val="50000"/>
              </a:spcBef>
              <a:spcAft>
                <a:spcPct val="0"/>
              </a:spcAft>
              <a:defRPr sz="3600" b="1">
                <a:solidFill>
                  <a:schemeClr val="tx1"/>
                </a:solidFill>
                <a:latin typeface="Arial" charset="0"/>
              </a:defRPr>
            </a:lvl7pPr>
            <a:lvl8pPr marL="3429000" indent="-228600" algn="ctr" eaLnBrk="0" fontAlgn="base" hangingPunct="0">
              <a:spcBef>
                <a:spcPct val="50000"/>
              </a:spcBef>
              <a:spcAft>
                <a:spcPct val="0"/>
              </a:spcAft>
              <a:defRPr sz="3600" b="1">
                <a:solidFill>
                  <a:schemeClr val="tx1"/>
                </a:solidFill>
                <a:latin typeface="Arial" charset="0"/>
              </a:defRPr>
            </a:lvl8pPr>
            <a:lvl9pPr marL="3886200" indent="-228600" algn="ctr" eaLnBrk="0" fontAlgn="base" hangingPunct="0">
              <a:spcBef>
                <a:spcPct val="50000"/>
              </a:spcBef>
              <a:spcAft>
                <a:spcPct val="0"/>
              </a:spcAft>
              <a:defRPr sz="3600" b="1">
                <a:solidFill>
                  <a:schemeClr val="tx1"/>
                </a:solidFill>
                <a:latin typeface="Arial" charset="0"/>
              </a:defRPr>
            </a:lvl9pPr>
          </a:lstStyle>
          <a:p>
            <a:r>
              <a:rPr lang="en-US" altLang="en-US" sz="2000"/>
              <a:t>Career Cluster</a:t>
            </a:r>
          </a:p>
        </p:txBody>
      </p:sp>
      <p:sp>
        <p:nvSpPr>
          <p:cNvPr id="13" name="Line 6"/>
          <p:cNvSpPr>
            <a:spLocks noChangeShapeType="1"/>
          </p:cNvSpPr>
          <p:nvPr/>
        </p:nvSpPr>
        <p:spPr bwMode="auto">
          <a:xfrm>
            <a:off x="3554413" y="3863975"/>
            <a:ext cx="41275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Text Box 7"/>
          <p:cNvSpPr txBox="1">
            <a:spLocks noChangeArrowheads="1"/>
          </p:cNvSpPr>
          <p:nvPr/>
        </p:nvSpPr>
        <p:spPr bwMode="auto">
          <a:xfrm>
            <a:off x="0" y="3673475"/>
            <a:ext cx="3584575" cy="368300"/>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3600" b="1">
                <a:solidFill>
                  <a:schemeClr val="tx1"/>
                </a:solidFill>
                <a:latin typeface="Arial" charset="0"/>
              </a:defRPr>
            </a:lvl1pPr>
            <a:lvl2pPr marL="742950" indent="-285750">
              <a:defRPr sz="3600" b="1">
                <a:solidFill>
                  <a:schemeClr val="tx1"/>
                </a:solidFill>
                <a:latin typeface="Arial" charset="0"/>
              </a:defRPr>
            </a:lvl2pPr>
            <a:lvl3pPr marL="1143000" indent="-228600">
              <a:defRPr sz="3600" b="1">
                <a:solidFill>
                  <a:schemeClr val="tx1"/>
                </a:solidFill>
                <a:latin typeface="Arial" charset="0"/>
              </a:defRPr>
            </a:lvl3pPr>
            <a:lvl4pPr marL="1600200" indent="-228600">
              <a:defRPr sz="3600" b="1">
                <a:solidFill>
                  <a:schemeClr val="tx1"/>
                </a:solidFill>
                <a:latin typeface="Arial" charset="0"/>
              </a:defRPr>
            </a:lvl4pPr>
            <a:lvl5pPr marL="2057400" indent="-228600">
              <a:defRPr sz="3600" b="1">
                <a:solidFill>
                  <a:schemeClr val="tx1"/>
                </a:solidFill>
                <a:latin typeface="Arial" charset="0"/>
              </a:defRPr>
            </a:lvl5pPr>
            <a:lvl6pPr marL="2514600" indent="-228600" algn="ctr" eaLnBrk="0" fontAlgn="base" hangingPunct="0">
              <a:spcBef>
                <a:spcPct val="50000"/>
              </a:spcBef>
              <a:spcAft>
                <a:spcPct val="0"/>
              </a:spcAft>
              <a:defRPr sz="3600" b="1">
                <a:solidFill>
                  <a:schemeClr val="tx1"/>
                </a:solidFill>
                <a:latin typeface="Arial" charset="0"/>
              </a:defRPr>
            </a:lvl6pPr>
            <a:lvl7pPr marL="2971800" indent="-228600" algn="ctr" eaLnBrk="0" fontAlgn="base" hangingPunct="0">
              <a:spcBef>
                <a:spcPct val="50000"/>
              </a:spcBef>
              <a:spcAft>
                <a:spcPct val="0"/>
              </a:spcAft>
              <a:defRPr sz="3600" b="1">
                <a:solidFill>
                  <a:schemeClr val="tx1"/>
                </a:solidFill>
                <a:latin typeface="Arial" charset="0"/>
              </a:defRPr>
            </a:lvl7pPr>
            <a:lvl8pPr marL="3429000" indent="-228600" algn="ctr" eaLnBrk="0" fontAlgn="base" hangingPunct="0">
              <a:spcBef>
                <a:spcPct val="50000"/>
              </a:spcBef>
              <a:spcAft>
                <a:spcPct val="0"/>
              </a:spcAft>
              <a:defRPr sz="3600" b="1">
                <a:solidFill>
                  <a:schemeClr val="tx1"/>
                </a:solidFill>
                <a:latin typeface="Arial" charset="0"/>
              </a:defRPr>
            </a:lvl8pPr>
            <a:lvl9pPr marL="3886200" indent="-228600" algn="ctr" eaLnBrk="0" fontAlgn="base" hangingPunct="0">
              <a:spcBef>
                <a:spcPct val="50000"/>
              </a:spcBef>
              <a:spcAft>
                <a:spcPct val="0"/>
              </a:spcAft>
              <a:defRPr sz="3600" b="1">
                <a:solidFill>
                  <a:schemeClr val="tx1"/>
                </a:solidFill>
                <a:latin typeface="Arial" charset="0"/>
              </a:defRPr>
            </a:lvl9pPr>
          </a:lstStyle>
          <a:p>
            <a:r>
              <a:rPr lang="en-US" altLang="en-US" sz="1800"/>
              <a:t>Foundation Knowledge and Skills</a:t>
            </a:r>
            <a:endParaRPr lang="en-US" altLang="en-US" sz="2000"/>
          </a:p>
        </p:txBody>
      </p:sp>
    </p:spTree>
    <p:extLst>
      <p:ext uri="{BB962C8B-B14F-4D97-AF65-F5344CB8AC3E}">
        <p14:creationId xmlns:p14="http://schemas.microsoft.com/office/powerpoint/2010/main" val="693779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22983"/>
                                        </p:tgtEl>
                                        <p:attrNameLst>
                                          <p:attrName>style.visibility</p:attrName>
                                        </p:attrNameLst>
                                      </p:cBhvr>
                                      <p:to>
                                        <p:strVal val="visible"/>
                                      </p:to>
                                    </p:set>
                                    <p:animEffect transition="in" filter="fade">
                                      <p:cBhvr>
                                        <p:cTn id="23" dur="2000"/>
                                        <p:tgtEl>
                                          <p:spTgt spid="102298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7414"/>
                                        </p:tgtEl>
                                        <p:attrNameLst>
                                          <p:attrName>style.visibility</p:attrName>
                                        </p:attrNameLst>
                                      </p:cBhvr>
                                      <p:to>
                                        <p:strVal val="visible"/>
                                      </p:to>
                                    </p:set>
                                    <p:animEffect transition="in" filter="fade">
                                      <p:cBhvr>
                                        <p:cTn id="26" dur="2000"/>
                                        <p:tgtEl>
                                          <p:spTgt spid="1741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20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4" grpId="0" animBg="1"/>
      <p:bldP spid="1022983" grpId="0"/>
      <p:bldP spid="9" grpId="0" animBg="1"/>
      <p:bldP spid="10" grpId="0"/>
      <p:bldP spid="11" grpId="0" animBg="1"/>
      <p:bldP spid="12" grpId="0"/>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0"/>
            <a:ext cx="6359996" cy="1143000"/>
          </a:xfrm>
        </p:spPr>
        <p:txBody>
          <a:bodyPr>
            <a:normAutofit/>
          </a:bodyPr>
          <a:lstStyle/>
          <a:p>
            <a:pPr>
              <a:defRPr/>
            </a:pPr>
            <a:r>
              <a:rPr lang="en-US" sz="3200" b="1" dirty="0" smtClean="0">
                <a:solidFill>
                  <a:schemeClr val="accent6">
                    <a:lumMod val="75000"/>
                  </a:schemeClr>
                </a:solidFill>
              </a:rPr>
              <a:t>Today’s CTE’s Works!</a:t>
            </a:r>
            <a:endParaRPr lang="en-US" sz="3200" b="1" dirty="0">
              <a:solidFill>
                <a:schemeClr val="accent6">
                  <a:lumMod val="75000"/>
                </a:schemeClr>
              </a:solidFill>
            </a:endParaRPr>
          </a:p>
        </p:txBody>
      </p:sp>
      <p:sp>
        <p:nvSpPr>
          <p:cNvPr id="13315" name="Content Placeholder 2"/>
          <p:cNvSpPr>
            <a:spLocks noGrp="1"/>
          </p:cNvSpPr>
          <p:nvPr>
            <p:ph idx="1"/>
          </p:nvPr>
        </p:nvSpPr>
        <p:spPr>
          <a:xfrm>
            <a:off x="101600" y="762151"/>
            <a:ext cx="7937500" cy="3611685"/>
          </a:xfrm>
        </p:spPr>
        <p:txBody>
          <a:bodyPr>
            <a:noAutofit/>
          </a:bodyPr>
          <a:lstStyle/>
          <a:p>
            <a:pPr marL="0" indent="0">
              <a:lnSpc>
                <a:spcPct val="100000"/>
              </a:lnSpc>
              <a:spcBef>
                <a:spcPts val="0"/>
              </a:spcBef>
              <a:buNone/>
            </a:pPr>
            <a:endParaRPr lang="en-US" sz="2800" b="1" dirty="0" smtClean="0"/>
          </a:p>
          <a:p>
            <a:pPr marL="0" indent="0">
              <a:lnSpc>
                <a:spcPct val="100000"/>
              </a:lnSpc>
              <a:spcBef>
                <a:spcPts val="0"/>
              </a:spcBef>
              <a:buNone/>
            </a:pPr>
            <a:r>
              <a:rPr lang="en-US" sz="2800" b="1" dirty="0" smtClean="0"/>
              <a:t>Content of a CTE Program </a:t>
            </a:r>
          </a:p>
          <a:p>
            <a:pPr marL="0" indent="0">
              <a:lnSpc>
                <a:spcPct val="100000"/>
              </a:lnSpc>
              <a:spcBef>
                <a:spcPts val="0"/>
              </a:spcBef>
              <a:buNone/>
            </a:pPr>
            <a:r>
              <a:rPr lang="en-US" sz="2800" b="1" dirty="0" smtClean="0"/>
              <a:t>Or Course </a:t>
            </a:r>
            <a:endParaRPr lang="en-US" sz="2800" b="1"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4298" y="1905151"/>
            <a:ext cx="2882900" cy="221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74452" y="1784671"/>
            <a:ext cx="7531100" cy="5847755"/>
          </a:xfrm>
          <a:prstGeom prst="rect">
            <a:avLst/>
          </a:prstGeom>
        </p:spPr>
        <p:txBody>
          <a:bodyPr wrap="square">
            <a:spAutoFit/>
          </a:bodyPr>
          <a:lstStyle/>
          <a:p>
            <a:pPr lvl="1">
              <a:spcAft>
                <a:spcPts val="1200"/>
              </a:spcAft>
            </a:pPr>
            <a:endParaRPr lang="en-US" sz="2800" dirty="0" smtClean="0"/>
          </a:p>
          <a:p>
            <a:pPr marL="914400" indent="0">
              <a:buFont typeface="Wingdings" pitchFamily="2" charset="2"/>
              <a:buChar char="q"/>
            </a:pPr>
            <a:r>
              <a:rPr lang="en-US" sz="2800" b="1" dirty="0" smtClean="0"/>
              <a:t>Academic skills </a:t>
            </a:r>
            <a:r>
              <a:rPr lang="en-US" sz="2800" dirty="0" smtClean="0"/>
              <a:t>– </a:t>
            </a:r>
            <a:r>
              <a:rPr lang="en-US" sz="2800" i="1" dirty="0"/>
              <a:t>N</a:t>
            </a:r>
            <a:r>
              <a:rPr lang="en-US" sz="2800" i="1" dirty="0" smtClean="0"/>
              <a:t>eed to know – concepts, theories, habits of mind </a:t>
            </a:r>
            <a:endParaRPr lang="en-US" sz="2800" i="1" dirty="0"/>
          </a:p>
          <a:p>
            <a:pPr marL="914400" indent="0">
              <a:buFont typeface="Wingdings" pitchFamily="2" charset="2"/>
              <a:buChar char="q"/>
            </a:pPr>
            <a:r>
              <a:rPr lang="en-US" sz="2800" b="1" dirty="0" smtClean="0"/>
              <a:t>Foundational skills</a:t>
            </a:r>
            <a:r>
              <a:rPr lang="en-US" sz="2800" dirty="0" smtClean="0"/>
              <a:t>– </a:t>
            </a:r>
            <a:r>
              <a:rPr lang="en-US" sz="2800" i="1" dirty="0"/>
              <a:t>N</a:t>
            </a:r>
            <a:r>
              <a:rPr lang="en-US" sz="2800" i="1" dirty="0" smtClean="0"/>
              <a:t>eed </a:t>
            </a:r>
            <a:r>
              <a:rPr lang="en-US" sz="2800" i="1" dirty="0"/>
              <a:t>to </a:t>
            </a:r>
            <a:endParaRPr lang="en-US" sz="2800" i="1" dirty="0" smtClean="0"/>
          </a:p>
          <a:p>
            <a:pPr marL="914400" indent="0"/>
            <a:r>
              <a:rPr lang="en-US" sz="2800" i="1" dirty="0" smtClean="0"/>
              <a:t>understand </a:t>
            </a:r>
            <a:r>
              <a:rPr lang="en-US" sz="2800" i="1" dirty="0"/>
              <a:t>– apply theory to a </a:t>
            </a:r>
            <a:endParaRPr lang="en-US" sz="2800" i="1" dirty="0" smtClean="0"/>
          </a:p>
          <a:p>
            <a:pPr marL="914400" indent="0"/>
            <a:r>
              <a:rPr lang="en-US" sz="2800" i="1" dirty="0" smtClean="0"/>
              <a:t>problem – critical thinking, problem solving, communications, teamwork, leadership, ethics, etc.</a:t>
            </a:r>
            <a:r>
              <a:rPr lang="en-US" sz="2800" dirty="0" smtClean="0"/>
              <a:t> </a:t>
            </a:r>
            <a:endParaRPr lang="en-US" sz="2800" dirty="0"/>
          </a:p>
          <a:p>
            <a:pPr marL="914400" indent="0">
              <a:buFont typeface="Wingdings" pitchFamily="2" charset="2"/>
              <a:buChar char="q"/>
            </a:pPr>
            <a:r>
              <a:rPr lang="en-US" sz="2800" b="1" dirty="0" smtClean="0"/>
              <a:t>Technical </a:t>
            </a:r>
            <a:r>
              <a:rPr lang="en-US" sz="2800" b="1" dirty="0"/>
              <a:t>skills </a:t>
            </a:r>
            <a:r>
              <a:rPr lang="en-US" sz="2800" dirty="0"/>
              <a:t>– </a:t>
            </a:r>
            <a:r>
              <a:rPr lang="en-US" sz="2800" i="1" dirty="0" smtClean="0"/>
              <a:t>Be able to do – hands-on skills and techniques to complete tasks, create, repair, etc.</a:t>
            </a:r>
            <a:r>
              <a:rPr lang="en-US" sz="2800" dirty="0" smtClean="0"/>
              <a:t> </a:t>
            </a:r>
            <a:endParaRPr lang="en-US" sz="2800" dirty="0"/>
          </a:p>
          <a:p>
            <a:pPr marL="914400" indent="0"/>
            <a:endParaRPr lang="en-US" sz="2800" dirty="0"/>
          </a:p>
          <a:p>
            <a:pPr marL="914400" indent="0">
              <a:spcAft>
                <a:spcPts val="600"/>
              </a:spcAft>
              <a:buFont typeface="Wingdings" pitchFamily="2" charset="2"/>
              <a:buChar char="q"/>
            </a:pPr>
            <a:endParaRPr lang="en-US" sz="2800" b="1" dirty="0"/>
          </a:p>
        </p:txBody>
      </p:sp>
    </p:spTree>
    <p:extLst>
      <p:ext uri="{BB962C8B-B14F-4D97-AF65-F5344CB8AC3E}">
        <p14:creationId xmlns:p14="http://schemas.microsoft.com/office/powerpoint/2010/main" val="3124064258"/>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0"/>
            <a:ext cx="6359996" cy="1143000"/>
          </a:xfrm>
        </p:spPr>
        <p:txBody>
          <a:bodyPr>
            <a:normAutofit/>
          </a:bodyPr>
          <a:lstStyle/>
          <a:p>
            <a:pPr>
              <a:defRPr/>
            </a:pPr>
            <a:r>
              <a:rPr lang="en-US" sz="3200" b="1" dirty="0" smtClean="0">
                <a:solidFill>
                  <a:schemeClr val="accent6">
                    <a:lumMod val="75000"/>
                  </a:schemeClr>
                </a:solidFill>
              </a:rPr>
              <a:t>Today’s CTE’s Works!</a:t>
            </a:r>
            <a:endParaRPr lang="en-US" sz="3200" b="1" dirty="0">
              <a:solidFill>
                <a:schemeClr val="accent6">
                  <a:lumMod val="75000"/>
                </a:schemeClr>
              </a:solidFill>
            </a:endParaRPr>
          </a:p>
        </p:txBody>
      </p:sp>
      <p:sp>
        <p:nvSpPr>
          <p:cNvPr id="13315" name="Content Placeholder 2"/>
          <p:cNvSpPr>
            <a:spLocks noGrp="1"/>
          </p:cNvSpPr>
          <p:nvPr>
            <p:ph idx="1"/>
          </p:nvPr>
        </p:nvSpPr>
        <p:spPr>
          <a:xfrm>
            <a:off x="101600" y="762151"/>
            <a:ext cx="7937500" cy="3611685"/>
          </a:xfrm>
        </p:spPr>
        <p:txBody>
          <a:bodyPr>
            <a:noAutofit/>
          </a:bodyPr>
          <a:lstStyle/>
          <a:p>
            <a:pPr marL="0" indent="0">
              <a:lnSpc>
                <a:spcPct val="100000"/>
              </a:lnSpc>
              <a:spcBef>
                <a:spcPts val="0"/>
              </a:spcBef>
              <a:buNone/>
            </a:pPr>
            <a:endParaRPr lang="en-US" sz="2800" b="1" dirty="0" smtClean="0"/>
          </a:p>
          <a:p>
            <a:pPr marL="0" indent="0">
              <a:lnSpc>
                <a:spcPct val="100000"/>
              </a:lnSpc>
              <a:spcBef>
                <a:spcPts val="0"/>
              </a:spcBef>
              <a:buNone/>
            </a:pPr>
            <a:r>
              <a:rPr lang="en-US" sz="2800" b="1" dirty="0" smtClean="0"/>
              <a:t>Career and College Readiness</a:t>
            </a:r>
          </a:p>
          <a:p>
            <a:pPr marL="0" indent="0">
              <a:lnSpc>
                <a:spcPct val="100000"/>
              </a:lnSpc>
              <a:spcBef>
                <a:spcPts val="0"/>
              </a:spcBef>
              <a:buNone/>
            </a:pPr>
            <a:r>
              <a:rPr lang="en-US" sz="2800" b="1" dirty="0" smtClean="0"/>
              <a:t>Through Career Pathways</a:t>
            </a:r>
            <a:endParaRPr lang="en-US" sz="2800" b="1"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4298" y="1905151"/>
            <a:ext cx="2882900" cy="221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74452" y="1784671"/>
            <a:ext cx="7531100" cy="4985980"/>
          </a:xfrm>
          <a:prstGeom prst="rect">
            <a:avLst/>
          </a:prstGeom>
        </p:spPr>
        <p:txBody>
          <a:bodyPr wrap="square">
            <a:spAutoFit/>
          </a:bodyPr>
          <a:lstStyle/>
          <a:p>
            <a:pPr lvl="1">
              <a:spcAft>
                <a:spcPts val="1200"/>
              </a:spcAft>
            </a:pPr>
            <a:endParaRPr lang="en-US" sz="2800" dirty="0" smtClean="0"/>
          </a:p>
          <a:p>
            <a:pPr marL="914400" indent="0">
              <a:buFont typeface="Wingdings" pitchFamily="2" charset="2"/>
              <a:buChar char="q"/>
            </a:pPr>
            <a:r>
              <a:rPr lang="en-US" sz="2800" b="1" dirty="0" smtClean="0"/>
              <a:t>Programs of Study </a:t>
            </a:r>
            <a:r>
              <a:rPr lang="en-US" sz="2800" dirty="0" smtClean="0"/>
              <a:t>– </a:t>
            </a:r>
            <a:r>
              <a:rPr lang="en-US" sz="2800" i="1" dirty="0" smtClean="0"/>
              <a:t>Sequence of </a:t>
            </a:r>
          </a:p>
          <a:p>
            <a:pPr marL="914400" indent="0"/>
            <a:r>
              <a:rPr lang="en-US" sz="2800" i="1" dirty="0" smtClean="0"/>
              <a:t>courses (high school to college) in a </a:t>
            </a:r>
          </a:p>
          <a:p>
            <a:pPr marL="914400" indent="0"/>
            <a:r>
              <a:rPr lang="en-US" sz="2800" i="1" dirty="0" smtClean="0"/>
              <a:t>Career pathway  </a:t>
            </a:r>
            <a:endParaRPr lang="en-US" sz="2800" i="1" dirty="0"/>
          </a:p>
          <a:p>
            <a:pPr marL="914400" indent="0"/>
            <a:r>
              <a:rPr lang="en-US" sz="2800" dirty="0" smtClean="0"/>
              <a:t> </a:t>
            </a:r>
            <a:endParaRPr lang="en-US" sz="2800" dirty="0"/>
          </a:p>
          <a:p>
            <a:pPr marL="914400" indent="0">
              <a:buFont typeface="Wingdings" pitchFamily="2" charset="2"/>
              <a:buChar char="q"/>
            </a:pPr>
            <a:r>
              <a:rPr lang="en-US" sz="2800" b="1" dirty="0" smtClean="0"/>
              <a:t>Technical Skill Attainment </a:t>
            </a:r>
            <a:r>
              <a:rPr lang="en-US" sz="2800" dirty="0"/>
              <a:t>– </a:t>
            </a:r>
            <a:r>
              <a:rPr lang="en-US" sz="2800" i="1" dirty="0" smtClean="0"/>
              <a:t>Assure students through rigorous curriculum, technical skill assessments, and industry-recognized credentials</a:t>
            </a:r>
            <a:r>
              <a:rPr lang="en-US" sz="2800" dirty="0" smtClean="0"/>
              <a:t> </a:t>
            </a:r>
            <a:endParaRPr lang="en-US" sz="2800" dirty="0"/>
          </a:p>
          <a:p>
            <a:pPr marL="914400" indent="0"/>
            <a:endParaRPr lang="en-US" sz="2800" dirty="0"/>
          </a:p>
          <a:p>
            <a:pPr marL="914400" indent="0">
              <a:spcAft>
                <a:spcPts val="600"/>
              </a:spcAft>
              <a:buFont typeface="Wingdings" pitchFamily="2" charset="2"/>
              <a:buChar char="q"/>
            </a:pPr>
            <a:endParaRPr lang="en-US" sz="2800" b="1" dirty="0"/>
          </a:p>
        </p:txBody>
      </p:sp>
    </p:spTree>
    <p:extLst>
      <p:ext uri="{BB962C8B-B14F-4D97-AF65-F5344CB8AC3E}">
        <p14:creationId xmlns:p14="http://schemas.microsoft.com/office/powerpoint/2010/main" val="2251049485"/>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0"/>
            <a:ext cx="6359996" cy="1143000"/>
          </a:xfrm>
        </p:spPr>
        <p:txBody>
          <a:bodyPr>
            <a:normAutofit/>
          </a:bodyPr>
          <a:lstStyle/>
          <a:p>
            <a:pPr>
              <a:defRPr/>
            </a:pPr>
            <a:r>
              <a:rPr lang="en-US" sz="3200" b="1" dirty="0" smtClean="0">
                <a:solidFill>
                  <a:schemeClr val="accent6">
                    <a:lumMod val="75000"/>
                  </a:schemeClr>
                </a:solidFill>
              </a:rPr>
              <a:t>Today’s CTE’s Works!</a:t>
            </a:r>
            <a:endParaRPr lang="en-US" sz="3200" b="1" dirty="0">
              <a:solidFill>
                <a:schemeClr val="accent6">
                  <a:lumMod val="75000"/>
                </a:schemeClr>
              </a:solidFill>
            </a:endParaRPr>
          </a:p>
        </p:txBody>
      </p:sp>
      <p:sp>
        <p:nvSpPr>
          <p:cNvPr id="13315" name="Content Placeholder 2"/>
          <p:cNvSpPr>
            <a:spLocks noGrp="1"/>
          </p:cNvSpPr>
          <p:nvPr>
            <p:ph idx="1"/>
          </p:nvPr>
        </p:nvSpPr>
        <p:spPr>
          <a:xfrm>
            <a:off x="101600" y="762151"/>
            <a:ext cx="7937500" cy="3611685"/>
          </a:xfrm>
        </p:spPr>
        <p:txBody>
          <a:bodyPr>
            <a:noAutofit/>
          </a:bodyPr>
          <a:lstStyle/>
          <a:p>
            <a:pPr marL="0" indent="0">
              <a:lnSpc>
                <a:spcPct val="100000"/>
              </a:lnSpc>
              <a:spcBef>
                <a:spcPts val="0"/>
              </a:spcBef>
              <a:buNone/>
            </a:pPr>
            <a:endParaRPr lang="en-US" sz="2800" b="1" dirty="0" smtClean="0"/>
          </a:p>
          <a:p>
            <a:pPr marL="0" indent="0">
              <a:lnSpc>
                <a:spcPct val="100000"/>
              </a:lnSpc>
              <a:spcBef>
                <a:spcPts val="0"/>
              </a:spcBef>
              <a:buNone/>
            </a:pPr>
            <a:r>
              <a:rPr lang="en-US" sz="2800" b="1" dirty="0" smtClean="0"/>
              <a:t>CTE Student Organizations</a:t>
            </a:r>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6650" y="2921001"/>
            <a:ext cx="2882900" cy="2214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649052" y="1872020"/>
            <a:ext cx="7926152" cy="5416868"/>
          </a:xfrm>
          <a:prstGeom prst="rect">
            <a:avLst/>
          </a:prstGeom>
        </p:spPr>
        <p:txBody>
          <a:bodyPr wrap="square">
            <a:spAutoFit/>
          </a:bodyPr>
          <a:lstStyle/>
          <a:p>
            <a:pPr lvl="1">
              <a:spcAft>
                <a:spcPts val="1200"/>
              </a:spcAft>
            </a:pPr>
            <a:endParaRPr lang="en-US" sz="2800" dirty="0" smtClean="0"/>
          </a:p>
          <a:p>
            <a:pPr marL="914400" indent="0">
              <a:buFont typeface="Wingdings" pitchFamily="2" charset="2"/>
              <a:buChar char="q"/>
            </a:pPr>
            <a:r>
              <a:rPr lang="en-US" sz="2800" b="1" i="1" dirty="0" smtClean="0"/>
              <a:t>BPA</a:t>
            </a:r>
            <a:r>
              <a:rPr lang="en-US" sz="2800" b="1" i="1" dirty="0"/>
              <a:t> </a:t>
            </a:r>
            <a:r>
              <a:rPr lang="en-US" sz="2800" b="1" i="1" dirty="0" smtClean="0"/>
              <a:t>Secondary/ Postsecondary </a:t>
            </a:r>
            <a:r>
              <a:rPr lang="en-US" sz="2800" dirty="0" smtClean="0"/>
              <a:t>– </a:t>
            </a:r>
            <a:r>
              <a:rPr lang="en-US" sz="2800" i="1" dirty="0" smtClean="0"/>
              <a:t>Business </a:t>
            </a:r>
          </a:p>
          <a:p>
            <a:pPr marL="914400" indent="0">
              <a:buFont typeface="Wingdings" pitchFamily="2" charset="2"/>
              <a:buChar char="q"/>
            </a:pPr>
            <a:r>
              <a:rPr lang="en-US" sz="2800" b="1" i="1" dirty="0" smtClean="0"/>
              <a:t>DECA/ Collegiate DECA – </a:t>
            </a:r>
            <a:r>
              <a:rPr lang="en-US" sz="2800" i="1" dirty="0" smtClean="0"/>
              <a:t>Marketing, Management, &amp; Entrepreneurship</a:t>
            </a:r>
            <a:endParaRPr lang="en-US" sz="2800" b="1" i="1" dirty="0" smtClean="0"/>
          </a:p>
          <a:p>
            <a:pPr marL="914400" indent="0">
              <a:buFont typeface="Wingdings" pitchFamily="2" charset="2"/>
              <a:buChar char="q"/>
            </a:pPr>
            <a:r>
              <a:rPr lang="en-US" sz="2800" b="1" i="1" dirty="0" smtClean="0"/>
              <a:t>FFA/PAS</a:t>
            </a:r>
            <a:r>
              <a:rPr lang="en-US" sz="2800" i="1" dirty="0" smtClean="0"/>
              <a:t> – Agriculture</a:t>
            </a:r>
          </a:p>
          <a:p>
            <a:pPr marL="914400" indent="0">
              <a:buFont typeface="Wingdings" pitchFamily="2" charset="2"/>
              <a:buChar char="q"/>
            </a:pPr>
            <a:r>
              <a:rPr lang="en-US" sz="2800" b="1" i="1" dirty="0" smtClean="0"/>
              <a:t>FCCLA </a:t>
            </a:r>
            <a:r>
              <a:rPr lang="en-US" sz="2800" i="1" dirty="0" smtClean="0"/>
              <a:t>– Family, Community, &amp; Career Leaders of America/ Service Occupations</a:t>
            </a:r>
          </a:p>
          <a:p>
            <a:pPr marL="914400" indent="0">
              <a:buFont typeface="Wingdings" pitchFamily="2" charset="2"/>
              <a:buChar char="q"/>
            </a:pPr>
            <a:r>
              <a:rPr lang="en-US" sz="2800" b="1" i="1" dirty="0" smtClean="0"/>
              <a:t>HOSA – </a:t>
            </a:r>
            <a:r>
              <a:rPr lang="en-US" sz="2800" i="1" dirty="0" smtClean="0"/>
              <a:t>Healthcare </a:t>
            </a:r>
            <a:endParaRPr lang="en-US" sz="2800" b="1" i="1" dirty="0" smtClean="0"/>
          </a:p>
          <a:p>
            <a:pPr marL="914400" indent="0">
              <a:buFont typeface="Wingdings" pitchFamily="2" charset="2"/>
              <a:buChar char="q"/>
            </a:pPr>
            <a:r>
              <a:rPr lang="en-US" sz="2800" b="1" i="1" dirty="0" err="1" smtClean="0"/>
              <a:t>SkillsUSA</a:t>
            </a:r>
            <a:r>
              <a:rPr lang="en-US" sz="2800" b="1" i="1" dirty="0" smtClean="0"/>
              <a:t> –</a:t>
            </a:r>
            <a:r>
              <a:rPr lang="en-US" sz="2800" i="1" dirty="0" smtClean="0"/>
              <a:t>Trade &amp; Industry</a:t>
            </a:r>
            <a:endParaRPr lang="en-US" sz="2800" i="1" dirty="0"/>
          </a:p>
          <a:p>
            <a:pPr marL="914400" indent="0"/>
            <a:r>
              <a:rPr lang="en-US" sz="2800" dirty="0" smtClean="0"/>
              <a:t>  </a:t>
            </a:r>
            <a:endParaRPr lang="en-US" sz="2800" dirty="0"/>
          </a:p>
          <a:p>
            <a:pPr marL="914400" indent="0"/>
            <a:endParaRPr lang="en-US" sz="2800" dirty="0"/>
          </a:p>
          <a:p>
            <a:pPr marL="914400" indent="0">
              <a:spcAft>
                <a:spcPts val="600"/>
              </a:spcAft>
              <a:buFont typeface="Wingdings" pitchFamily="2" charset="2"/>
              <a:buChar char="q"/>
            </a:pPr>
            <a:endParaRPr lang="en-US" sz="2800" b="1" dirty="0"/>
          </a:p>
        </p:txBody>
      </p:sp>
    </p:spTree>
    <p:extLst>
      <p:ext uri="{BB962C8B-B14F-4D97-AF65-F5344CB8AC3E}">
        <p14:creationId xmlns:p14="http://schemas.microsoft.com/office/powerpoint/2010/main" val="4280367738"/>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076" y="21399"/>
            <a:ext cx="6461024" cy="1143000"/>
          </a:xfrm>
        </p:spPr>
        <p:txBody>
          <a:bodyPr>
            <a:normAutofit fontScale="90000"/>
          </a:bodyPr>
          <a:lstStyle/>
          <a:p>
            <a:pPr>
              <a:defRPr/>
            </a:pPr>
            <a:r>
              <a:rPr lang="en-US" b="1" dirty="0" smtClean="0">
                <a:solidFill>
                  <a:srgbClr val="FF0000"/>
                </a:solidFill>
              </a:rPr>
              <a:t/>
            </a:r>
            <a:br>
              <a:rPr lang="en-US" b="1" dirty="0" smtClean="0">
                <a:solidFill>
                  <a:srgbClr val="FF0000"/>
                </a:solidFill>
              </a:rPr>
            </a:br>
            <a:r>
              <a:rPr lang="en-US" b="1" dirty="0">
                <a:solidFill>
                  <a:srgbClr val="FF0000"/>
                </a:solidFill>
              </a:rPr>
              <a:t/>
            </a:r>
            <a:br>
              <a:rPr lang="en-US" b="1" dirty="0">
                <a:solidFill>
                  <a:srgbClr val="FF0000"/>
                </a:solidFill>
              </a:rPr>
            </a:br>
            <a:r>
              <a:rPr lang="en-US" b="1" dirty="0" smtClean="0">
                <a:solidFill>
                  <a:srgbClr val="FF0000"/>
                </a:solidFill>
              </a:rPr>
              <a:t>Your First Year </a:t>
            </a:r>
            <a:br>
              <a:rPr lang="en-US" b="1" dirty="0" smtClean="0">
                <a:solidFill>
                  <a:srgbClr val="FF0000"/>
                </a:solidFill>
              </a:rPr>
            </a:br>
            <a:r>
              <a:rPr lang="en-US" b="1" dirty="0" smtClean="0">
                <a:solidFill>
                  <a:srgbClr val="FF0000"/>
                </a:solidFill>
              </a:rPr>
              <a:t>as a CTE Instructor</a:t>
            </a:r>
            <a:br>
              <a:rPr lang="en-US" b="1" dirty="0" smtClean="0">
                <a:solidFill>
                  <a:srgbClr val="FF0000"/>
                </a:solidFill>
              </a:rPr>
            </a:br>
            <a:r>
              <a:rPr lang="en-US" sz="1800" b="1" dirty="0" smtClean="0">
                <a:solidFill>
                  <a:schemeClr val="tx1"/>
                </a:solidFill>
              </a:rPr>
              <a:t>Ellen Moir, University of California – Santa Cruz</a:t>
            </a:r>
            <a:r>
              <a:rPr lang="en-US" b="1" dirty="0">
                <a:solidFill>
                  <a:schemeClr val="tx1"/>
                </a:solidFill>
              </a:rPr>
              <a:t/>
            </a:r>
            <a:br>
              <a:rPr lang="en-US" b="1" dirty="0">
                <a:solidFill>
                  <a:schemeClr val="tx1"/>
                </a:solidFill>
              </a:rPr>
            </a:br>
            <a:endParaRPr lang="en-US" b="1" dirty="0">
              <a:solidFill>
                <a:schemeClr val="tx1"/>
              </a:solidFill>
            </a:endParaRPr>
          </a:p>
        </p:txBody>
      </p:sp>
      <p:sp>
        <p:nvSpPr>
          <p:cNvPr id="13315" name="Content Placeholder 2"/>
          <p:cNvSpPr>
            <a:spLocks noGrp="1"/>
          </p:cNvSpPr>
          <p:nvPr>
            <p:ph idx="1"/>
          </p:nvPr>
        </p:nvSpPr>
        <p:spPr>
          <a:xfrm>
            <a:off x="292100" y="1164399"/>
            <a:ext cx="8534400" cy="5245100"/>
          </a:xfrm>
        </p:spPr>
        <p:txBody>
          <a:bodyPr>
            <a:noAutofit/>
          </a:bodyPr>
          <a:lstStyle/>
          <a:p>
            <a:pPr>
              <a:spcBef>
                <a:spcPts val="0"/>
              </a:spcBef>
              <a:buFont typeface="Arial" panose="020B0604020202020204" pitchFamily="34" charset="0"/>
              <a:buChar char="•"/>
            </a:pPr>
            <a:endParaRPr lang="en-US" sz="2000" dirty="0" smtClean="0"/>
          </a:p>
          <a:p>
            <a:pPr>
              <a:spcBef>
                <a:spcPts val="0"/>
              </a:spcBef>
              <a:buFont typeface="Arial" panose="020B0604020202020204" pitchFamily="34" charset="0"/>
              <a:buChar char="•"/>
            </a:pPr>
            <a:endParaRPr lang="en-US" sz="2000" dirty="0"/>
          </a:p>
          <a:p>
            <a:pPr>
              <a:spcBef>
                <a:spcPts val="0"/>
              </a:spcBef>
              <a:buFont typeface="Arial" panose="020B0604020202020204" pitchFamily="34" charset="0"/>
              <a:buChar char="•"/>
            </a:pPr>
            <a:endParaRPr lang="en-US" sz="20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2212" y="1625601"/>
            <a:ext cx="7330888" cy="4952998"/>
          </a:xfrm>
          <a:prstGeom prst="rect">
            <a:avLst/>
          </a:prstGeom>
        </p:spPr>
      </p:pic>
    </p:spTree>
    <p:extLst>
      <p:ext uri="{BB962C8B-B14F-4D97-AF65-F5344CB8AC3E}">
        <p14:creationId xmlns:p14="http://schemas.microsoft.com/office/powerpoint/2010/main" val="2514906280"/>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0"/>
            <a:ext cx="6359996" cy="1143000"/>
          </a:xfrm>
        </p:spPr>
        <p:txBody>
          <a:bodyPr>
            <a:normAutofit/>
          </a:bodyPr>
          <a:lstStyle/>
          <a:p>
            <a:pPr>
              <a:defRPr/>
            </a:pPr>
            <a:r>
              <a:rPr lang="en-US" b="1" dirty="0">
                <a:solidFill>
                  <a:srgbClr val="FF0000"/>
                </a:solidFill>
              </a:rPr>
              <a:t>Your First Year </a:t>
            </a:r>
            <a:br>
              <a:rPr lang="en-US" b="1" dirty="0">
                <a:solidFill>
                  <a:srgbClr val="FF0000"/>
                </a:solidFill>
              </a:rPr>
            </a:br>
            <a:r>
              <a:rPr lang="en-US" b="1" dirty="0">
                <a:solidFill>
                  <a:srgbClr val="FF0000"/>
                </a:solidFill>
              </a:rPr>
              <a:t>as a CTE </a:t>
            </a:r>
            <a:r>
              <a:rPr lang="en-US" b="1" dirty="0" smtClean="0">
                <a:solidFill>
                  <a:srgbClr val="FF0000"/>
                </a:solidFill>
              </a:rPr>
              <a:t>Instructor</a:t>
            </a:r>
            <a:endParaRPr lang="en-US" sz="3200" b="1" dirty="0">
              <a:solidFill>
                <a:srgbClr val="FF0000"/>
              </a:solidFill>
            </a:endParaRPr>
          </a:p>
        </p:txBody>
      </p:sp>
      <p:sp>
        <p:nvSpPr>
          <p:cNvPr id="13315" name="Content Placeholder 2"/>
          <p:cNvSpPr>
            <a:spLocks noGrp="1"/>
          </p:cNvSpPr>
          <p:nvPr>
            <p:ph idx="1"/>
          </p:nvPr>
        </p:nvSpPr>
        <p:spPr>
          <a:xfrm>
            <a:off x="101600" y="762151"/>
            <a:ext cx="7937500" cy="3611685"/>
          </a:xfrm>
        </p:spPr>
        <p:txBody>
          <a:bodyPr>
            <a:noAutofit/>
          </a:bodyPr>
          <a:lstStyle/>
          <a:p>
            <a:pPr marL="0" indent="0">
              <a:lnSpc>
                <a:spcPct val="100000"/>
              </a:lnSpc>
              <a:spcBef>
                <a:spcPts val="0"/>
              </a:spcBef>
              <a:buNone/>
            </a:pPr>
            <a:endParaRPr lang="en-US" sz="2800" b="1" dirty="0" smtClean="0"/>
          </a:p>
          <a:p>
            <a:pPr marL="0" indent="0">
              <a:lnSpc>
                <a:spcPct val="100000"/>
              </a:lnSpc>
              <a:spcBef>
                <a:spcPts val="0"/>
              </a:spcBef>
              <a:buNone/>
            </a:pPr>
            <a:endParaRPr lang="en-US" sz="2800" b="1" dirty="0" smtClean="0"/>
          </a:p>
          <a:p>
            <a:pPr marL="0" indent="0">
              <a:lnSpc>
                <a:spcPct val="100000"/>
              </a:lnSpc>
              <a:spcBef>
                <a:spcPts val="0"/>
              </a:spcBef>
              <a:buNone/>
            </a:pPr>
            <a:endParaRPr lang="en-US" sz="2800" b="1" dirty="0" smtClean="0"/>
          </a:p>
        </p:txBody>
      </p:sp>
      <p:sp>
        <p:nvSpPr>
          <p:cNvPr id="3" name="Rectangle 2"/>
          <p:cNvSpPr/>
          <p:nvPr/>
        </p:nvSpPr>
        <p:spPr>
          <a:xfrm>
            <a:off x="-674452" y="1784671"/>
            <a:ext cx="8218252" cy="5693866"/>
          </a:xfrm>
          <a:prstGeom prst="rect">
            <a:avLst/>
          </a:prstGeom>
        </p:spPr>
        <p:txBody>
          <a:bodyPr wrap="square">
            <a:spAutoFit/>
          </a:bodyPr>
          <a:lstStyle/>
          <a:p>
            <a:pPr marL="914400"/>
            <a:r>
              <a:rPr lang="en-US" sz="2800" b="1" dirty="0" smtClean="0"/>
              <a:t>TOP 5 CONCERNS OF NEW TEACHERS </a:t>
            </a:r>
          </a:p>
          <a:p>
            <a:pPr marL="1371600" indent="-457200">
              <a:buFont typeface="Wingdings" panose="05000000000000000000" pitchFamily="2" charset="2"/>
              <a:buChar char="ü"/>
            </a:pPr>
            <a:r>
              <a:rPr lang="en-US" sz="2800" dirty="0" smtClean="0"/>
              <a:t>Classroom/ Lab Arrangement &amp; Management</a:t>
            </a:r>
          </a:p>
          <a:p>
            <a:pPr marL="1371600" indent="-457200">
              <a:buFont typeface="Wingdings" panose="05000000000000000000" pitchFamily="2" charset="2"/>
              <a:buChar char="ü"/>
            </a:pPr>
            <a:r>
              <a:rPr lang="en-US" sz="2800" dirty="0" smtClean="0"/>
              <a:t>Curriculum Planning &amp; Pacing</a:t>
            </a:r>
          </a:p>
          <a:p>
            <a:pPr marL="1371600" indent="-457200">
              <a:buFont typeface="Wingdings" panose="05000000000000000000" pitchFamily="2" charset="2"/>
              <a:buChar char="ü"/>
            </a:pPr>
            <a:r>
              <a:rPr lang="en-US" sz="2800" dirty="0" smtClean="0"/>
              <a:t>Establishing a Grading System That is Fair</a:t>
            </a:r>
          </a:p>
          <a:p>
            <a:pPr marL="1371600" indent="-457200">
              <a:buFont typeface="Wingdings" panose="05000000000000000000" pitchFamily="2" charset="2"/>
              <a:buChar char="ü"/>
            </a:pPr>
            <a:r>
              <a:rPr lang="en-US" sz="2800" dirty="0" smtClean="0"/>
              <a:t>Parent Conferences/ Student Advising</a:t>
            </a:r>
          </a:p>
          <a:p>
            <a:pPr marL="1371600" indent="-457200">
              <a:buFont typeface="Wingdings" panose="05000000000000000000" pitchFamily="2" charset="2"/>
              <a:buChar char="ü"/>
            </a:pPr>
            <a:r>
              <a:rPr lang="en-US" sz="2800" dirty="0" smtClean="0"/>
              <a:t>Personal </a:t>
            </a:r>
          </a:p>
          <a:p>
            <a:pPr marL="1371600" indent="-457200">
              <a:buFont typeface="Wingdings" panose="05000000000000000000" pitchFamily="2" charset="2"/>
              <a:buChar char="ü"/>
            </a:pPr>
            <a:endParaRPr lang="en-US" sz="2800" dirty="0" smtClean="0"/>
          </a:p>
          <a:p>
            <a:pPr marL="1371600" indent="-457200">
              <a:buFont typeface="Wingdings" panose="05000000000000000000" pitchFamily="2" charset="2"/>
              <a:buChar char="ü"/>
            </a:pPr>
            <a:endParaRPr lang="en-US" sz="2800" dirty="0" smtClean="0"/>
          </a:p>
          <a:p>
            <a:pPr marL="1371600" indent="-457200">
              <a:buFont typeface="Wingdings" panose="05000000000000000000" pitchFamily="2" charset="2"/>
              <a:buChar char="ü"/>
            </a:pPr>
            <a:endParaRPr lang="en-US" sz="2800" dirty="0" smtClean="0"/>
          </a:p>
          <a:p>
            <a:pPr marL="1371600" indent="-457200">
              <a:buFont typeface="Wingdings" panose="05000000000000000000" pitchFamily="2" charset="2"/>
              <a:buChar char="ü"/>
            </a:pPr>
            <a:endParaRPr lang="en-US" sz="2800" dirty="0" smtClean="0"/>
          </a:p>
          <a:p>
            <a:pPr marL="1371600" indent="-457200">
              <a:buFont typeface="Wingdings" panose="05000000000000000000" pitchFamily="2" charset="2"/>
              <a:buChar char="ü"/>
            </a:pPr>
            <a:endParaRPr lang="en-US" sz="2800" b="1" dirty="0"/>
          </a:p>
          <a:p>
            <a:pPr marL="914400" indent="0"/>
            <a:endParaRPr lang="en-US" sz="2800" b="1" dirty="0"/>
          </a:p>
          <a:p>
            <a:pPr marL="914400" indent="0">
              <a:spcAft>
                <a:spcPts val="600"/>
              </a:spcAft>
              <a:buFont typeface="Wingdings" pitchFamily="2" charset="2"/>
              <a:buChar char="q"/>
            </a:pPr>
            <a:endParaRPr lang="en-US" sz="2800"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8081" y="4064001"/>
            <a:ext cx="3689019" cy="2538396"/>
          </a:xfrm>
          <a:prstGeom prst="rect">
            <a:avLst/>
          </a:prstGeom>
        </p:spPr>
      </p:pic>
    </p:spTree>
    <p:extLst>
      <p:ext uri="{BB962C8B-B14F-4D97-AF65-F5344CB8AC3E}">
        <p14:creationId xmlns:p14="http://schemas.microsoft.com/office/powerpoint/2010/main" val="2028744153"/>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076" y="21399"/>
            <a:ext cx="6461024" cy="1143000"/>
          </a:xfrm>
        </p:spPr>
        <p:txBody>
          <a:bodyPr>
            <a:normAutofit/>
          </a:bodyPr>
          <a:lstStyle/>
          <a:p>
            <a:pPr>
              <a:defRPr/>
            </a:pPr>
            <a:r>
              <a:rPr lang="en-US" b="1" dirty="0" smtClean="0">
                <a:solidFill>
                  <a:schemeClr val="tx1"/>
                </a:solidFill>
              </a:rPr>
              <a:t>Your First Year </a:t>
            </a:r>
            <a:br>
              <a:rPr lang="en-US" b="1" dirty="0" smtClean="0">
                <a:solidFill>
                  <a:schemeClr val="tx1"/>
                </a:solidFill>
              </a:rPr>
            </a:br>
            <a:r>
              <a:rPr lang="en-US" b="1" dirty="0" smtClean="0">
                <a:solidFill>
                  <a:schemeClr val="tx1"/>
                </a:solidFill>
              </a:rPr>
              <a:t>as a CTE Instructor</a:t>
            </a:r>
            <a:endParaRPr lang="en-US" b="1" dirty="0">
              <a:solidFill>
                <a:schemeClr val="tx1"/>
              </a:solidFill>
            </a:endParaRPr>
          </a:p>
        </p:txBody>
      </p:sp>
      <p:sp>
        <p:nvSpPr>
          <p:cNvPr id="13315" name="Content Placeholder 2"/>
          <p:cNvSpPr>
            <a:spLocks noGrp="1"/>
          </p:cNvSpPr>
          <p:nvPr>
            <p:ph idx="1"/>
          </p:nvPr>
        </p:nvSpPr>
        <p:spPr>
          <a:xfrm>
            <a:off x="292100" y="1164399"/>
            <a:ext cx="8534400" cy="5245100"/>
          </a:xfrm>
        </p:spPr>
        <p:txBody>
          <a:bodyPr>
            <a:noAutofit/>
          </a:bodyPr>
          <a:lstStyle/>
          <a:p>
            <a:pPr>
              <a:spcBef>
                <a:spcPts val="0"/>
              </a:spcBef>
              <a:buFont typeface="Arial" panose="020B0604020202020204" pitchFamily="34" charset="0"/>
              <a:buChar char="•"/>
            </a:pPr>
            <a:endParaRPr lang="en-US" sz="2000" dirty="0" smtClean="0"/>
          </a:p>
          <a:p>
            <a:pPr>
              <a:spcBef>
                <a:spcPts val="0"/>
              </a:spcBef>
              <a:buFont typeface="Arial" panose="020B0604020202020204" pitchFamily="34" charset="0"/>
              <a:buChar char="•"/>
            </a:pPr>
            <a:endParaRPr lang="en-US" sz="2000" dirty="0"/>
          </a:p>
          <a:p>
            <a:pPr>
              <a:spcBef>
                <a:spcPts val="0"/>
              </a:spcBef>
              <a:buFont typeface="Arial" panose="020B0604020202020204" pitchFamily="34" charset="0"/>
              <a:buChar char="•"/>
            </a:pPr>
            <a:endParaRPr lang="en-US" sz="2000" dirty="0" smtClean="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824" y="1276349"/>
            <a:ext cx="7740276" cy="5326047"/>
          </a:xfrm>
          <a:prstGeom prst="rect">
            <a:avLst/>
          </a:prstGeom>
        </p:spPr>
      </p:pic>
    </p:spTree>
    <p:extLst>
      <p:ext uri="{BB962C8B-B14F-4D97-AF65-F5344CB8AC3E}">
        <p14:creationId xmlns:p14="http://schemas.microsoft.com/office/powerpoint/2010/main" val="278560135"/>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71576" y="147338"/>
            <a:ext cx="6154872" cy="1143000"/>
          </a:xfrm>
        </p:spPr>
        <p:txBody>
          <a:bodyPr>
            <a:noAutofit/>
          </a:bodyPr>
          <a:lstStyle/>
          <a:p>
            <a:pPr>
              <a:defRPr/>
            </a:pPr>
            <a:r>
              <a:rPr lang="en-US" sz="3200" b="1" dirty="0" smtClean="0">
                <a:solidFill>
                  <a:schemeClr val="accent6">
                    <a:lumMod val="75000"/>
                  </a:schemeClr>
                </a:solidFill>
              </a:rPr>
              <a:t>How Students Learn</a:t>
            </a:r>
            <a:endParaRPr lang="en-US" sz="3200" b="1" dirty="0">
              <a:solidFill>
                <a:schemeClr val="accent6">
                  <a:lumMod val="75000"/>
                </a:schemeClr>
              </a:solidFill>
            </a:endParaRPr>
          </a:p>
        </p:txBody>
      </p:sp>
      <p:sp>
        <p:nvSpPr>
          <p:cNvPr id="4098" name="Rectangle 2"/>
          <p:cNvSpPr>
            <a:spLocks noGrp="1" noChangeArrowheads="1"/>
          </p:cNvSpPr>
          <p:nvPr>
            <p:ph idx="1"/>
          </p:nvPr>
        </p:nvSpPr>
        <p:spPr>
          <a:xfrm>
            <a:off x="182732" y="1290338"/>
            <a:ext cx="7896124" cy="5567662"/>
          </a:xfrm>
        </p:spPr>
        <p:txBody>
          <a:bodyPr>
            <a:normAutofit fontScale="77500" lnSpcReduction="20000"/>
          </a:bodyPr>
          <a:lstStyle/>
          <a:p>
            <a:pPr lvl="1">
              <a:lnSpc>
                <a:spcPct val="150000"/>
              </a:lnSpc>
              <a:spcBef>
                <a:spcPts val="0"/>
              </a:spcBef>
              <a:buFont typeface="Wingdings" panose="05000000000000000000" pitchFamily="2" charset="2"/>
              <a:buChar char="§"/>
            </a:pPr>
            <a:r>
              <a:rPr lang="en-US" sz="2600" dirty="0" smtClean="0">
                <a:solidFill>
                  <a:srgbClr val="FF6D13"/>
                </a:solidFill>
              </a:rPr>
              <a:t>Consider how your students learn </a:t>
            </a:r>
            <a:r>
              <a:rPr lang="en-US" sz="2600" dirty="0" smtClean="0"/>
              <a:t>– What are their strengths?  What are their learning styles?  How can they share their learning with others in the class or community?</a:t>
            </a:r>
          </a:p>
          <a:p>
            <a:pPr lvl="1">
              <a:lnSpc>
                <a:spcPct val="150000"/>
              </a:lnSpc>
              <a:spcBef>
                <a:spcPts val="0"/>
              </a:spcBef>
              <a:buFont typeface="Wingdings" panose="05000000000000000000" pitchFamily="2" charset="2"/>
              <a:buChar char="§"/>
            </a:pPr>
            <a:r>
              <a:rPr lang="en-US" sz="2600" dirty="0" smtClean="0">
                <a:solidFill>
                  <a:srgbClr val="FF6D13"/>
                </a:solidFill>
              </a:rPr>
              <a:t>Use a variety of instructional strategies </a:t>
            </a:r>
            <a:r>
              <a:rPr lang="en-US" sz="2600" dirty="0" smtClean="0"/>
              <a:t>for the variety of student learning in your class. . . individual assignments, group projects, written documents, oral presentations are all different methods for student learning.</a:t>
            </a:r>
          </a:p>
          <a:p>
            <a:pPr lvl="1">
              <a:lnSpc>
                <a:spcPct val="150000"/>
              </a:lnSpc>
              <a:spcBef>
                <a:spcPts val="0"/>
              </a:spcBef>
              <a:buFont typeface="Wingdings" panose="05000000000000000000" pitchFamily="2" charset="2"/>
              <a:buChar char="§"/>
            </a:pPr>
            <a:r>
              <a:rPr lang="en-US" sz="2600" dirty="0" smtClean="0"/>
              <a:t>Student projects should include </a:t>
            </a:r>
            <a:r>
              <a:rPr lang="en-US" sz="2600" dirty="0" smtClean="0">
                <a:solidFill>
                  <a:srgbClr val="FF6D13"/>
                </a:solidFill>
              </a:rPr>
              <a:t>planning, designing, piloting, implementing , revising, and reporting</a:t>
            </a:r>
            <a:r>
              <a:rPr lang="en-US" sz="2600" dirty="0" smtClean="0"/>
              <a:t> their accomplishments.</a:t>
            </a:r>
          </a:p>
          <a:p>
            <a:pPr lvl="1">
              <a:lnSpc>
                <a:spcPct val="150000"/>
              </a:lnSpc>
              <a:spcBef>
                <a:spcPts val="0"/>
              </a:spcBef>
              <a:buFont typeface="Wingdings" panose="05000000000000000000" pitchFamily="2" charset="2"/>
              <a:buChar char="§"/>
            </a:pPr>
            <a:r>
              <a:rPr lang="en-US" sz="2600" dirty="0" smtClean="0">
                <a:solidFill>
                  <a:srgbClr val="FF6D13"/>
                </a:solidFill>
              </a:rPr>
              <a:t>Use your community </a:t>
            </a:r>
            <a:r>
              <a:rPr lang="en-US" sz="2600" dirty="0" smtClean="0"/>
              <a:t>as a resource for learning.</a:t>
            </a:r>
          </a:p>
          <a:p>
            <a:pPr lvl="1">
              <a:lnSpc>
                <a:spcPct val="150000"/>
              </a:lnSpc>
              <a:spcBef>
                <a:spcPts val="0"/>
              </a:spcBef>
              <a:buFont typeface="Wingdings" panose="05000000000000000000" pitchFamily="2" charset="2"/>
              <a:buChar char="§"/>
            </a:pPr>
            <a:r>
              <a:rPr lang="en-US" sz="2600" dirty="0" smtClean="0"/>
              <a:t>Student work should be assessed with </a:t>
            </a:r>
            <a:r>
              <a:rPr lang="en-US" sz="2600" dirty="0" smtClean="0">
                <a:solidFill>
                  <a:srgbClr val="FF6D13"/>
                </a:solidFill>
              </a:rPr>
              <a:t>regular feedback </a:t>
            </a:r>
            <a:r>
              <a:rPr lang="en-US" sz="2600" dirty="0" smtClean="0"/>
              <a:t>from you and others.  Personal student evaluation is also important so they can reflect on their work and progress.</a:t>
            </a:r>
          </a:p>
          <a:p>
            <a:pPr lvl="1">
              <a:lnSpc>
                <a:spcPct val="150000"/>
              </a:lnSpc>
              <a:spcBef>
                <a:spcPts val="0"/>
              </a:spcBef>
              <a:buFont typeface="Wingdings" panose="05000000000000000000" pitchFamily="2" charset="2"/>
              <a:buChar char="§"/>
            </a:pPr>
            <a:endParaRPr lang="en-US" dirty="0"/>
          </a:p>
          <a:p>
            <a:pPr marL="457200" lvl="1" indent="0">
              <a:lnSpc>
                <a:spcPct val="150000"/>
              </a:lnSpc>
              <a:spcBef>
                <a:spcPts val="0"/>
              </a:spcBef>
              <a:buNone/>
            </a:pPr>
            <a:endParaRPr lang="en-US" dirty="0" smtClean="0"/>
          </a:p>
        </p:txBody>
      </p:sp>
    </p:spTree>
    <p:extLst>
      <p:ext uri="{BB962C8B-B14F-4D97-AF65-F5344CB8AC3E}">
        <p14:creationId xmlns:p14="http://schemas.microsoft.com/office/powerpoint/2010/main" val="23814152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71576" y="147338"/>
            <a:ext cx="6154872" cy="1143000"/>
          </a:xfrm>
        </p:spPr>
        <p:txBody>
          <a:bodyPr>
            <a:noAutofit/>
          </a:bodyPr>
          <a:lstStyle/>
          <a:p>
            <a:pPr>
              <a:defRPr/>
            </a:pPr>
            <a:r>
              <a:rPr lang="en-US" sz="3200" b="1" dirty="0" smtClean="0">
                <a:solidFill>
                  <a:schemeClr val="accent6">
                    <a:lumMod val="75000"/>
                  </a:schemeClr>
                </a:solidFill>
              </a:rPr>
              <a:t>Tools for Your Toolbox</a:t>
            </a:r>
            <a:endParaRPr lang="en-US" sz="3200" b="1" dirty="0">
              <a:solidFill>
                <a:schemeClr val="accent6">
                  <a:lumMod val="75000"/>
                </a:schemeClr>
              </a:solidFill>
            </a:endParaRPr>
          </a:p>
        </p:txBody>
      </p:sp>
      <p:sp>
        <p:nvSpPr>
          <p:cNvPr id="4098" name="Rectangle 2"/>
          <p:cNvSpPr>
            <a:spLocks noGrp="1" noChangeArrowheads="1"/>
          </p:cNvSpPr>
          <p:nvPr>
            <p:ph idx="1"/>
          </p:nvPr>
        </p:nvSpPr>
        <p:spPr>
          <a:xfrm>
            <a:off x="371576" y="1727200"/>
            <a:ext cx="7896124" cy="4940300"/>
          </a:xfrm>
        </p:spPr>
        <p:txBody>
          <a:bodyPr>
            <a:normAutofit fontScale="77500" lnSpcReduction="20000"/>
          </a:bodyPr>
          <a:lstStyle/>
          <a:p>
            <a:pPr marL="0" indent="0" eaLnBrk="1" hangingPunct="1">
              <a:lnSpc>
                <a:spcPct val="100000"/>
              </a:lnSpc>
              <a:spcBef>
                <a:spcPts val="0"/>
              </a:spcBef>
              <a:spcAft>
                <a:spcPts val="1200"/>
              </a:spcAft>
              <a:buNone/>
            </a:pPr>
            <a:r>
              <a:rPr lang="en-US" sz="3100" b="1" dirty="0" smtClean="0"/>
              <a:t>Planning a course. . .</a:t>
            </a:r>
          </a:p>
          <a:p>
            <a:pPr lvl="1">
              <a:lnSpc>
                <a:spcPct val="150000"/>
              </a:lnSpc>
              <a:spcBef>
                <a:spcPts val="0"/>
              </a:spcBef>
              <a:buFont typeface="Wingdings" panose="05000000000000000000" pitchFamily="2" charset="2"/>
              <a:buChar char="§"/>
            </a:pPr>
            <a:r>
              <a:rPr lang="en-US" dirty="0" smtClean="0"/>
              <a:t>Gather information about career pathways or careers related to the course.</a:t>
            </a:r>
          </a:p>
          <a:p>
            <a:pPr lvl="1">
              <a:lnSpc>
                <a:spcPct val="150000"/>
              </a:lnSpc>
              <a:spcBef>
                <a:spcPts val="0"/>
              </a:spcBef>
              <a:buFont typeface="Wingdings" panose="05000000000000000000" pitchFamily="2" charset="2"/>
              <a:buChar char="§"/>
            </a:pPr>
            <a:r>
              <a:rPr lang="en-US" dirty="0" smtClean="0"/>
              <a:t>Identify the critical competencies that should be accomplished based on national standards, industry-recognized standards, state frameworks, or common core competencies.</a:t>
            </a:r>
          </a:p>
          <a:p>
            <a:pPr lvl="1">
              <a:lnSpc>
                <a:spcPct val="150000"/>
              </a:lnSpc>
              <a:spcBef>
                <a:spcPts val="0"/>
              </a:spcBef>
              <a:buFont typeface="Wingdings" panose="05000000000000000000" pitchFamily="2" charset="2"/>
              <a:buChar char="§"/>
            </a:pPr>
            <a:r>
              <a:rPr lang="en-US" dirty="0" smtClean="0"/>
              <a:t>Identify teaching strategies to accomplish these competencies.</a:t>
            </a:r>
          </a:p>
          <a:p>
            <a:pPr lvl="1">
              <a:lnSpc>
                <a:spcPct val="150000"/>
              </a:lnSpc>
              <a:spcBef>
                <a:spcPts val="0"/>
              </a:spcBef>
              <a:buFont typeface="Wingdings" panose="05000000000000000000" pitchFamily="2" charset="2"/>
              <a:buChar char="§"/>
            </a:pPr>
            <a:r>
              <a:rPr lang="en-US" dirty="0" smtClean="0"/>
              <a:t>Determine resources for effective instruction – media, equipment, speakers, field trips, etc.</a:t>
            </a:r>
            <a:endParaRPr lang="en-US" b="0" dirty="0" smtClean="0"/>
          </a:p>
          <a:p>
            <a:pPr lvl="1">
              <a:lnSpc>
                <a:spcPct val="150000"/>
              </a:lnSpc>
              <a:spcBef>
                <a:spcPts val="0"/>
              </a:spcBef>
              <a:buFont typeface="Wingdings" panose="05000000000000000000" pitchFamily="2" charset="2"/>
              <a:buChar char="§"/>
            </a:pPr>
            <a:r>
              <a:rPr lang="en-US" dirty="0" smtClean="0"/>
              <a:t>Decide what you will assess.</a:t>
            </a:r>
            <a:endParaRPr lang="en-US" b="0" dirty="0" smtClean="0"/>
          </a:p>
          <a:p>
            <a:pPr marL="457200" lvl="1" indent="0">
              <a:lnSpc>
                <a:spcPct val="150000"/>
              </a:lnSpc>
              <a:spcBef>
                <a:spcPts val="0"/>
              </a:spcBef>
              <a:buNone/>
            </a:pPr>
            <a:endParaRPr lang="en-US" dirty="0"/>
          </a:p>
          <a:p>
            <a:pPr marL="457200" lvl="1" indent="0">
              <a:lnSpc>
                <a:spcPct val="150000"/>
              </a:lnSpc>
              <a:spcBef>
                <a:spcPts val="0"/>
              </a:spcBef>
              <a:buNone/>
            </a:pPr>
            <a:r>
              <a:rPr lang="en-US" sz="3200" b="1" dirty="0">
                <a:solidFill>
                  <a:srgbClr val="FF6D13"/>
                </a:solidFill>
              </a:rPr>
              <a:t>PLAN with </a:t>
            </a:r>
            <a:r>
              <a:rPr lang="en-US" sz="3200" b="1" dirty="0" smtClean="0">
                <a:solidFill>
                  <a:srgbClr val="FF6D13"/>
                </a:solidFill>
              </a:rPr>
              <a:t>flexibility!!</a:t>
            </a:r>
            <a:endParaRPr lang="en-US" sz="3200" b="1" dirty="0">
              <a:solidFill>
                <a:srgbClr val="FF6D13"/>
              </a:solidFill>
            </a:endParaRPr>
          </a:p>
          <a:p>
            <a:pPr marL="457200" lvl="1" indent="0">
              <a:lnSpc>
                <a:spcPct val="150000"/>
              </a:lnSpc>
              <a:spcBef>
                <a:spcPts val="0"/>
              </a:spcBef>
              <a:buNone/>
            </a:pPr>
            <a:endParaRPr lang="en-US" dirty="0" smtClean="0"/>
          </a:p>
        </p:txBody>
      </p:sp>
    </p:spTree>
    <p:extLst>
      <p:ext uri="{BB962C8B-B14F-4D97-AF65-F5344CB8AC3E}">
        <p14:creationId xmlns:p14="http://schemas.microsoft.com/office/powerpoint/2010/main" val="286246494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3"/>
          <p:cNvSpPr>
            <a:spLocks noGrp="1"/>
          </p:cNvSpPr>
          <p:nvPr>
            <p:ph type="title" idx="4294967295"/>
          </p:nvPr>
        </p:nvSpPr>
        <p:spPr bwMode="auto">
          <a:xfrm>
            <a:off x="1790700" y="418640"/>
            <a:ext cx="7188200" cy="51058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lnSpc>
                <a:spcPct val="100000"/>
              </a:lnSpc>
              <a:spcBef>
                <a:spcPts val="0"/>
              </a:spcBef>
            </a:pPr>
            <a:r>
              <a:rPr lang="en-US" sz="4400" b="1" dirty="0" smtClean="0">
                <a:solidFill>
                  <a:schemeClr val="accent6">
                    <a:lumMod val="75000"/>
                  </a:schemeClr>
                </a:solidFill>
              </a:rPr>
              <a:t>Perkins </a:t>
            </a:r>
            <a:r>
              <a:rPr lang="en-US" sz="4400" b="1" dirty="0">
                <a:solidFill>
                  <a:schemeClr val="accent6">
                    <a:lumMod val="75000"/>
                  </a:schemeClr>
                </a:solidFill>
              </a:rPr>
              <a:t>Leadership Development </a:t>
            </a:r>
            <a:r>
              <a:rPr lang="en-US" sz="4400" b="1" dirty="0" smtClean="0">
                <a:solidFill>
                  <a:schemeClr val="accent6">
                    <a:lumMod val="75000"/>
                  </a:schemeClr>
                </a:solidFill>
              </a:rPr>
              <a:t>Webinar –</a:t>
            </a:r>
            <a:br>
              <a:rPr lang="en-US" sz="4400" b="1" dirty="0" smtClean="0">
                <a:solidFill>
                  <a:schemeClr val="accent6">
                    <a:lumMod val="75000"/>
                  </a:schemeClr>
                </a:solidFill>
              </a:rPr>
            </a:br>
            <a:r>
              <a:rPr lang="en-US" sz="3600" b="1" i="1" dirty="0" smtClean="0">
                <a:solidFill>
                  <a:schemeClr val="accent6">
                    <a:lumMod val="75000"/>
                  </a:schemeClr>
                </a:solidFill>
              </a:rPr>
              <a:t>New or Recently New </a:t>
            </a:r>
            <a:br>
              <a:rPr lang="en-US" sz="3600" b="1" i="1" dirty="0" smtClean="0">
                <a:solidFill>
                  <a:schemeClr val="accent6">
                    <a:lumMod val="75000"/>
                  </a:schemeClr>
                </a:solidFill>
              </a:rPr>
            </a:br>
            <a:r>
              <a:rPr lang="en-US" sz="3600" b="1" i="1" dirty="0" smtClean="0">
                <a:solidFill>
                  <a:schemeClr val="accent6">
                    <a:lumMod val="75000"/>
                  </a:schemeClr>
                </a:solidFill>
              </a:rPr>
              <a:t>CTE Instructors</a:t>
            </a:r>
            <a:r>
              <a:rPr lang="en-US" sz="4400" b="1" dirty="0" smtClean="0">
                <a:solidFill>
                  <a:schemeClr val="accent6">
                    <a:lumMod val="75000"/>
                  </a:schemeClr>
                </a:solidFill>
              </a:rPr>
              <a:t>:</a:t>
            </a:r>
            <a:br>
              <a:rPr lang="en-US" sz="4400" b="1" dirty="0" smtClean="0">
                <a:solidFill>
                  <a:schemeClr val="accent6">
                    <a:lumMod val="75000"/>
                  </a:schemeClr>
                </a:solidFill>
              </a:rPr>
            </a:br>
            <a:r>
              <a:rPr lang="en-US" sz="4400" b="1" dirty="0">
                <a:solidFill>
                  <a:schemeClr val="accent6">
                    <a:lumMod val="75000"/>
                  </a:schemeClr>
                </a:solidFill>
              </a:rPr>
              <a:t> </a:t>
            </a:r>
            <a:r>
              <a:rPr lang="en-US" sz="4400" b="1" dirty="0" smtClean="0">
                <a:solidFill>
                  <a:schemeClr val="accent6">
                    <a:lumMod val="75000"/>
                  </a:schemeClr>
                </a:solidFill>
              </a:rPr>
              <a:t> </a:t>
            </a:r>
            <a:br>
              <a:rPr lang="en-US" sz="4400" b="1" dirty="0" smtClean="0">
                <a:solidFill>
                  <a:schemeClr val="accent6">
                    <a:lumMod val="75000"/>
                  </a:schemeClr>
                </a:solidFill>
              </a:rPr>
            </a:br>
            <a:r>
              <a:rPr lang="en-US" sz="4900" b="1" dirty="0" smtClean="0"/>
              <a:t>“Welcome to CTE” </a:t>
            </a:r>
            <a:br>
              <a:rPr lang="en-US" sz="4900" b="1" dirty="0" smtClean="0"/>
            </a:br>
            <a:r>
              <a:rPr lang="en-US" sz="4400" b="1" dirty="0"/>
              <a:t/>
            </a:r>
            <a:br>
              <a:rPr lang="en-US" sz="4400" b="1" dirty="0"/>
            </a:br>
            <a:endParaRPr lang="en-US" sz="4200" dirty="0" smtClean="0"/>
          </a:p>
        </p:txBody>
      </p:sp>
      <p:sp>
        <p:nvSpPr>
          <p:cNvPr id="9218" name="Content Placeholder 4"/>
          <p:cNvSpPr>
            <a:spLocks noGrp="1"/>
          </p:cNvSpPr>
          <p:nvPr>
            <p:ph idx="4294967295"/>
          </p:nvPr>
        </p:nvSpPr>
        <p:spPr>
          <a:xfrm>
            <a:off x="33051" y="6477918"/>
            <a:ext cx="7381302" cy="369066"/>
          </a:xfrm>
        </p:spPr>
        <p:txBody>
          <a:bodyPr>
            <a:normAutofit lnSpcReduction="10000"/>
          </a:bodyPr>
          <a:lstStyle/>
          <a:p>
            <a:pPr marL="0" indent="0">
              <a:lnSpc>
                <a:spcPct val="100000"/>
              </a:lnSpc>
              <a:spcBef>
                <a:spcPts val="0"/>
              </a:spcBef>
              <a:buNone/>
            </a:pPr>
            <a:r>
              <a:rPr lang="en-US" dirty="0" smtClean="0">
                <a:solidFill>
                  <a:schemeClr val="bg1">
                    <a:lumMod val="95000"/>
                  </a:schemeClr>
                </a:solidFill>
              </a:rPr>
              <a:t>Carl D. Perkins Career &amp; Technical  Education Act of 2006</a:t>
            </a:r>
            <a:endParaRPr lang="en-US" dirty="0">
              <a:solidFill>
                <a:schemeClr val="bg1">
                  <a:lumMod val="95000"/>
                </a:schemeClr>
              </a:solidFill>
            </a:endParaRPr>
          </a:p>
        </p:txBody>
      </p:sp>
    </p:spTree>
    <p:extLst>
      <p:ext uri="{BB962C8B-B14F-4D97-AF65-F5344CB8AC3E}">
        <p14:creationId xmlns:p14="http://schemas.microsoft.com/office/powerpoint/2010/main" val="1878578018"/>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71576" y="147338"/>
            <a:ext cx="6154872" cy="1143000"/>
          </a:xfrm>
        </p:spPr>
        <p:txBody>
          <a:bodyPr>
            <a:noAutofit/>
          </a:bodyPr>
          <a:lstStyle/>
          <a:p>
            <a:pPr>
              <a:defRPr/>
            </a:pPr>
            <a:r>
              <a:rPr lang="en-US" sz="3200" b="1" dirty="0" smtClean="0">
                <a:solidFill>
                  <a:schemeClr val="accent6">
                    <a:lumMod val="75000"/>
                  </a:schemeClr>
                </a:solidFill>
              </a:rPr>
              <a:t>Tools for Your Toolbox</a:t>
            </a:r>
            <a:endParaRPr lang="en-US" sz="3200" b="1" dirty="0">
              <a:solidFill>
                <a:schemeClr val="accent6">
                  <a:lumMod val="75000"/>
                </a:schemeClr>
              </a:solidFill>
            </a:endParaRPr>
          </a:p>
        </p:txBody>
      </p:sp>
      <p:sp>
        <p:nvSpPr>
          <p:cNvPr id="4098" name="Rectangle 2"/>
          <p:cNvSpPr>
            <a:spLocks noGrp="1" noChangeArrowheads="1"/>
          </p:cNvSpPr>
          <p:nvPr>
            <p:ph idx="1"/>
          </p:nvPr>
        </p:nvSpPr>
        <p:spPr>
          <a:xfrm>
            <a:off x="371576" y="1727200"/>
            <a:ext cx="7896124" cy="4940300"/>
          </a:xfrm>
        </p:spPr>
        <p:txBody>
          <a:bodyPr>
            <a:normAutofit fontScale="85000" lnSpcReduction="20000"/>
          </a:bodyPr>
          <a:lstStyle/>
          <a:p>
            <a:pPr marL="0" indent="0" eaLnBrk="1" hangingPunct="1">
              <a:lnSpc>
                <a:spcPct val="100000"/>
              </a:lnSpc>
              <a:spcBef>
                <a:spcPts val="0"/>
              </a:spcBef>
              <a:spcAft>
                <a:spcPts val="1200"/>
              </a:spcAft>
              <a:buNone/>
            </a:pPr>
            <a:r>
              <a:rPr lang="en-US" sz="2800" b="1" dirty="0" smtClean="0"/>
              <a:t>Lesson Planning. . .</a:t>
            </a:r>
          </a:p>
          <a:p>
            <a:pPr lvl="1">
              <a:lnSpc>
                <a:spcPct val="150000"/>
              </a:lnSpc>
              <a:spcBef>
                <a:spcPts val="0"/>
              </a:spcBef>
              <a:buFont typeface="Wingdings" panose="05000000000000000000" pitchFamily="2" charset="2"/>
              <a:buChar char="§"/>
            </a:pPr>
            <a:r>
              <a:rPr lang="en-US" dirty="0" smtClean="0"/>
              <a:t>What is the main idea that you want to teach? </a:t>
            </a:r>
          </a:p>
          <a:p>
            <a:pPr lvl="1">
              <a:lnSpc>
                <a:spcPct val="150000"/>
              </a:lnSpc>
              <a:spcBef>
                <a:spcPts val="0"/>
              </a:spcBef>
              <a:buFont typeface="Wingdings" panose="05000000000000000000" pitchFamily="2" charset="2"/>
              <a:buChar char="§"/>
            </a:pPr>
            <a:r>
              <a:rPr lang="en-US" dirty="0" smtClean="0"/>
              <a:t>How can you get students’ attention at the start of the lesson and keep them engaged?</a:t>
            </a:r>
            <a:endParaRPr lang="en-US" b="0" dirty="0" smtClean="0"/>
          </a:p>
          <a:p>
            <a:pPr lvl="1">
              <a:lnSpc>
                <a:spcPct val="150000"/>
              </a:lnSpc>
              <a:spcBef>
                <a:spcPts val="0"/>
              </a:spcBef>
              <a:buFont typeface="Wingdings" panose="05000000000000000000" pitchFamily="2" charset="2"/>
              <a:buChar char="§"/>
            </a:pPr>
            <a:r>
              <a:rPr lang="en-US" dirty="0" smtClean="0"/>
              <a:t>What are the key learning objectives?  What should the students know and be able to do?</a:t>
            </a:r>
          </a:p>
          <a:p>
            <a:pPr lvl="1">
              <a:lnSpc>
                <a:spcPct val="150000"/>
              </a:lnSpc>
              <a:spcBef>
                <a:spcPts val="0"/>
              </a:spcBef>
              <a:buFont typeface="Wingdings" panose="05000000000000000000" pitchFamily="2" charset="2"/>
              <a:buChar char="§"/>
            </a:pPr>
            <a:r>
              <a:rPr lang="en-US" b="0" dirty="0" smtClean="0"/>
              <a:t>What activities will help your students achieve the learnin</a:t>
            </a:r>
            <a:r>
              <a:rPr lang="en-US" dirty="0" smtClean="0"/>
              <a:t>g that is to take place?</a:t>
            </a:r>
            <a:endParaRPr lang="en-US" dirty="0"/>
          </a:p>
          <a:p>
            <a:pPr lvl="1">
              <a:lnSpc>
                <a:spcPct val="150000"/>
              </a:lnSpc>
              <a:spcBef>
                <a:spcPts val="0"/>
              </a:spcBef>
              <a:buFont typeface="Wingdings" panose="05000000000000000000" pitchFamily="2" charset="2"/>
              <a:buChar char="§"/>
            </a:pPr>
            <a:r>
              <a:rPr lang="en-US" b="0" dirty="0" smtClean="0"/>
              <a:t>How will you assess their learning?</a:t>
            </a:r>
          </a:p>
          <a:p>
            <a:pPr lvl="1">
              <a:lnSpc>
                <a:spcPct val="150000"/>
              </a:lnSpc>
              <a:spcBef>
                <a:spcPts val="0"/>
              </a:spcBef>
              <a:buFont typeface="Wingdings" panose="05000000000000000000" pitchFamily="2" charset="2"/>
              <a:buChar char="§"/>
            </a:pPr>
            <a:endParaRPr lang="en-US" dirty="0"/>
          </a:p>
          <a:p>
            <a:pPr marL="457200" lvl="1" indent="0">
              <a:lnSpc>
                <a:spcPct val="150000"/>
              </a:lnSpc>
              <a:spcBef>
                <a:spcPts val="0"/>
              </a:spcBef>
              <a:buNone/>
            </a:pPr>
            <a:r>
              <a:rPr lang="en-US" sz="3200" b="1" dirty="0">
                <a:solidFill>
                  <a:srgbClr val="FF6D13"/>
                </a:solidFill>
              </a:rPr>
              <a:t>PLAN with </a:t>
            </a:r>
            <a:r>
              <a:rPr lang="en-US" sz="3200" b="1" dirty="0" smtClean="0">
                <a:solidFill>
                  <a:srgbClr val="FF6D13"/>
                </a:solidFill>
              </a:rPr>
              <a:t>flexibility!!</a:t>
            </a:r>
            <a:endParaRPr lang="en-US" sz="3200" b="1" dirty="0">
              <a:solidFill>
                <a:srgbClr val="FF6D13"/>
              </a:solidFill>
            </a:endParaRPr>
          </a:p>
          <a:p>
            <a:pPr marL="457200" lvl="1" indent="0">
              <a:lnSpc>
                <a:spcPct val="150000"/>
              </a:lnSpc>
              <a:spcBef>
                <a:spcPts val="0"/>
              </a:spcBef>
              <a:buNone/>
            </a:pPr>
            <a:endParaRPr lang="en-US" dirty="0" smtClean="0"/>
          </a:p>
        </p:txBody>
      </p:sp>
    </p:spTree>
    <p:extLst>
      <p:ext uri="{BB962C8B-B14F-4D97-AF65-F5344CB8AC3E}">
        <p14:creationId xmlns:p14="http://schemas.microsoft.com/office/powerpoint/2010/main" val="377555445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descr="TSA_website_page.png"/>
          <p:cNvPicPr>
            <a:picLocks noChangeAspect="1"/>
          </p:cNvPicPr>
          <p:nvPr/>
        </p:nvPicPr>
        <p:blipFill rotWithShape="1">
          <a:blip r:embed="rId3">
            <a:extLst>
              <a:ext uri="{28A0092B-C50C-407E-A947-70E740481C1C}">
                <a14:useLocalDpi xmlns:a14="http://schemas.microsoft.com/office/drawing/2010/main" val="0"/>
              </a:ext>
            </a:extLst>
          </a:blip>
          <a:srcRect l="22927" t="2086" r="24380"/>
          <a:stretch/>
        </p:blipFill>
        <p:spPr bwMode="auto">
          <a:xfrm>
            <a:off x="165458" y="1161734"/>
            <a:ext cx="4009511" cy="443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p:cNvSpPr/>
          <p:nvPr/>
        </p:nvSpPr>
        <p:spPr>
          <a:xfrm rot="11619313">
            <a:off x="808740" y="2375344"/>
            <a:ext cx="977900" cy="4841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0000"/>
              </a:solidFill>
            </a:endParaRPr>
          </a:p>
        </p:txBody>
      </p:sp>
      <p:sp>
        <p:nvSpPr>
          <p:cNvPr id="16389" name="TextBox 8"/>
          <p:cNvSpPr txBox="1">
            <a:spLocks noChangeArrowheads="1"/>
          </p:cNvSpPr>
          <p:nvPr/>
        </p:nvSpPr>
        <p:spPr bwMode="auto">
          <a:xfrm>
            <a:off x="249381" y="5909909"/>
            <a:ext cx="882019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b="1">
                <a:solidFill>
                  <a:schemeClr val="tx1"/>
                </a:solidFill>
                <a:latin typeface="Arial" charset="0"/>
              </a:defRPr>
            </a:lvl1pPr>
            <a:lvl2pPr marL="742950" indent="-285750">
              <a:defRPr sz="3600" b="1">
                <a:solidFill>
                  <a:schemeClr val="tx1"/>
                </a:solidFill>
                <a:latin typeface="Arial" charset="0"/>
              </a:defRPr>
            </a:lvl2pPr>
            <a:lvl3pPr marL="1143000" indent="-228600">
              <a:defRPr sz="3600" b="1">
                <a:solidFill>
                  <a:schemeClr val="tx1"/>
                </a:solidFill>
                <a:latin typeface="Arial" charset="0"/>
              </a:defRPr>
            </a:lvl3pPr>
            <a:lvl4pPr marL="1600200" indent="-228600">
              <a:defRPr sz="3600" b="1">
                <a:solidFill>
                  <a:schemeClr val="tx1"/>
                </a:solidFill>
                <a:latin typeface="Arial" charset="0"/>
              </a:defRPr>
            </a:lvl4pPr>
            <a:lvl5pPr marL="2057400" indent="-228600">
              <a:defRPr sz="3600" b="1">
                <a:solidFill>
                  <a:schemeClr val="tx1"/>
                </a:solidFill>
                <a:latin typeface="Arial" charset="0"/>
              </a:defRPr>
            </a:lvl5pPr>
            <a:lvl6pPr marL="2514600" indent="-228600" algn="ctr" eaLnBrk="0" fontAlgn="base" hangingPunct="0">
              <a:spcBef>
                <a:spcPct val="50000"/>
              </a:spcBef>
              <a:spcAft>
                <a:spcPct val="0"/>
              </a:spcAft>
              <a:defRPr sz="3600" b="1">
                <a:solidFill>
                  <a:schemeClr val="tx1"/>
                </a:solidFill>
                <a:latin typeface="Arial" charset="0"/>
              </a:defRPr>
            </a:lvl6pPr>
            <a:lvl7pPr marL="2971800" indent="-228600" algn="ctr" eaLnBrk="0" fontAlgn="base" hangingPunct="0">
              <a:spcBef>
                <a:spcPct val="50000"/>
              </a:spcBef>
              <a:spcAft>
                <a:spcPct val="0"/>
              </a:spcAft>
              <a:defRPr sz="3600" b="1">
                <a:solidFill>
                  <a:schemeClr val="tx1"/>
                </a:solidFill>
                <a:latin typeface="Arial" charset="0"/>
              </a:defRPr>
            </a:lvl7pPr>
            <a:lvl8pPr marL="3429000" indent="-228600" algn="ctr" eaLnBrk="0" fontAlgn="base" hangingPunct="0">
              <a:spcBef>
                <a:spcPct val="50000"/>
              </a:spcBef>
              <a:spcAft>
                <a:spcPct val="0"/>
              </a:spcAft>
              <a:defRPr sz="3600" b="1">
                <a:solidFill>
                  <a:schemeClr val="tx1"/>
                </a:solidFill>
                <a:latin typeface="Arial" charset="0"/>
              </a:defRPr>
            </a:lvl8pPr>
            <a:lvl9pPr marL="3886200" indent="-228600" algn="ctr" eaLnBrk="0" fontAlgn="base" hangingPunct="0">
              <a:spcBef>
                <a:spcPct val="50000"/>
              </a:spcBef>
              <a:spcAft>
                <a:spcPct val="0"/>
              </a:spcAft>
              <a:defRPr sz="3600" b="1">
                <a:solidFill>
                  <a:schemeClr val="tx1"/>
                </a:solidFill>
                <a:latin typeface="Arial" charset="0"/>
              </a:defRPr>
            </a:lvl9pPr>
          </a:lstStyle>
          <a:p>
            <a:r>
              <a:rPr lang="en-US" sz="1800" dirty="0" smtClean="0">
                <a:solidFill>
                  <a:srgbClr val="FF6D14"/>
                </a:solidFill>
              </a:rPr>
              <a:t>    www.cte.mnscu.edu</a:t>
            </a:r>
            <a:r>
              <a:rPr lang="en-US" sz="1800" dirty="0">
                <a:solidFill>
                  <a:srgbClr val="FF6D14"/>
                </a:solidFill>
              </a:rPr>
              <a:t>	</a:t>
            </a:r>
            <a:r>
              <a:rPr lang="en-US" sz="1800" dirty="0" smtClean="0">
                <a:solidFill>
                  <a:srgbClr val="FF6D14"/>
                </a:solidFill>
              </a:rPr>
              <a:t>			         education.state.mn.us/MDE/</a:t>
            </a:r>
            <a:r>
              <a:rPr lang="en-US" sz="1800" dirty="0" err="1" smtClean="0">
                <a:solidFill>
                  <a:srgbClr val="FF6D14"/>
                </a:solidFill>
              </a:rPr>
              <a:t>dse</a:t>
            </a:r>
            <a:r>
              <a:rPr lang="en-US" sz="1800" dirty="0" smtClean="0">
                <a:solidFill>
                  <a:srgbClr val="FF6D14"/>
                </a:solidFill>
              </a:rPr>
              <a:t>/</a:t>
            </a:r>
            <a:r>
              <a:rPr lang="en-US" sz="1800" dirty="0" err="1" smtClean="0">
                <a:solidFill>
                  <a:srgbClr val="FF6D14"/>
                </a:solidFill>
              </a:rPr>
              <a:t>cte</a:t>
            </a:r>
            <a:r>
              <a:rPr lang="en-US" sz="1800" dirty="0">
                <a:solidFill>
                  <a:srgbClr val="FF6D14"/>
                </a:solidFill>
              </a:rPr>
              <a:t>/						</a:t>
            </a:r>
          </a:p>
        </p:txBody>
      </p:sp>
      <p:sp>
        <p:nvSpPr>
          <p:cNvPr id="2" name="Title 1"/>
          <p:cNvSpPr>
            <a:spLocks noGrp="1"/>
          </p:cNvSpPr>
          <p:nvPr>
            <p:ph type="title"/>
          </p:nvPr>
        </p:nvSpPr>
        <p:spPr>
          <a:xfrm>
            <a:off x="765407" y="127127"/>
            <a:ext cx="7558386" cy="1105022"/>
          </a:xfrm>
        </p:spPr>
        <p:txBody>
          <a:bodyPr/>
          <a:lstStyle/>
          <a:p>
            <a:r>
              <a:rPr lang="en-US" dirty="0" smtClean="0"/>
              <a:t>Minnesota Career &amp; Technical Education</a:t>
            </a:r>
            <a:endParaRPr lang="en-US" dirty="0"/>
          </a:p>
        </p:txBody>
      </p:sp>
      <p:pic>
        <p:nvPicPr>
          <p:cNvPr id="3" name="Picture 2"/>
          <p:cNvPicPr>
            <a:picLocks noChangeAspect="1"/>
          </p:cNvPicPr>
          <p:nvPr/>
        </p:nvPicPr>
        <p:blipFill rotWithShape="1">
          <a:blip r:embed="rId4"/>
          <a:srcRect l="-604" t="9774" r="17089" b="8923"/>
          <a:stretch/>
        </p:blipFill>
        <p:spPr>
          <a:xfrm>
            <a:off x="5103903" y="1161734"/>
            <a:ext cx="3827446" cy="4444409"/>
          </a:xfrm>
          <a:prstGeom prst="rect">
            <a:avLst/>
          </a:prstGeom>
        </p:spPr>
      </p:pic>
      <p:sp>
        <p:nvSpPr>
          <p:cNvPr id="7" name="Right Arrow 6"/>
          <p:cNvSpPr/>
          <p:nvPr/>
        </p:nvSpPr>
        <p:spPr>
          <a:xfrm rot="11619313">
            <a:off x="5900837" y="2478089"/>
            <a:ext cx="977900" cy="484187"/>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srgbClr val="FF0000"/>
              </a:solidFill>
            </a:endParaRPr>
          </a:p>
        </p:txBody>
      </p:sp>
    </p:spTree>
    <p:extLst>
      <p:ext uri="{BB962C8B-B14F-4D97-AF65-F5344CB8AC3E}">
        <p14:creationId xmlns:p14="http://schemas.microsoft.com/office/powerpoint/2010/main" val="3302964259"/>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CTE Works! Summit November 2</a:t>
            </a:r>
            <a:r>
              <a:rPr lang="en-US" baseline="30000" dirty="0" smtClean="0"/>
              <a:t>nd</a:t>
            </a:r>
            <a:r>
              <a:rPr lang="en-US" dirty="0" smtClean="0"/>
              <a:t> </a:t>
            </a:r>
            <a:endParaRPr lang="en-US" dirty="0"/>
          </a:p>
        </p:txBody>
      </p:sp>
      <p:sp>
        <p:nvSpPr>
          <p:cNvPr id="7" name="Content Placeholder 6"/>
          <p:cNvSpPr>
            <a:spLocks noGrp="1"/>
          </p:cNvSpPr>
          <p:nvPr>
            <p:ph idx="1"/>
          </p:nvPr>
        </p:nvSpPr>
        <p:spPr>
          <a:xfrm>
            <a:off x="600175" y="2470488"/>
            <a:ext cx="6885145" cy="3707027"/>
          </a:xfrm>
        </p:spPr>
        <p:txBody>
          <a:bodyPr/>
          <a:lstStyle/>
          <a:p>
            <a:r>
              <a:rPr lang="en-US" dirty="0" smtClean="0"/>
              <a:t>Please plan to join us at the New Teacher session at the CTE Works Summit,               from 3:00-4:00 in the Apollo Terrace.</a:t>
            </a:r>
          </a:p>
          <a:p>
            <a:r>
              <a:rPr lang="en-US" dirty="0" smtClean="0"/>
              <a:t>Networking and Resources for New Teachers</a:t>
            </a:r>
          </a:p>
          <a:p>
            <a:r>
              <a:rPr lang="en-US" dirty="0"/>
              <a:t>Register online at </a:t>
            </a:r>
            <a:r>
              <a:rPr lang="en-US" dirty="0" smtClean="0">
                <a:hlinkClick r:id="rId3"/>
              </a:rPr>
              <a:t>www.cteworksminnesota.org/</a:t>
            </a:r>
            <a:r>
              <a:rPr lang="en-US" dirty="0" smtClean="0"/>
              <a:t> </a:t>
            </a:r>
            <a:endParaRPr lang="en-US" dirty="0"/>
          </a:p>
        </p:txBody>
      </p:sp>
    </p:spTree>
    <p:extLst>
      <p:ext uri="{BB962C8B-B14F-4D97-AF65-F5344CB8AC3E}">
        <p14:creationId xmlns:p14="http://schemas.microsoft.com/office/powerpoint/2010/main" val="1543440073"/>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76" y="147338"/>
            <a:ext cx="6154872" cy="1143000"/>
          </a:xfrm>
        </p:spPr>
        <p:txBody>
          <a:bodyPr>
            <a:normAutofit/>
          </a:bodyPr>
          <a:lstStyle/>
          <a:p>
            <a:pPr marR="0" rtl="0"/>
            <a:r>
              <a:rPr lang="en-US" b="1" kern="1600" dirty="0" smtClean="0">
                <a:solidFill>
                  <a:schemeClr val="accent6">
                    <a:lumMod val="75000"/>
                  </a:schemeClr>
                </a:solidFill>
                <a:ea typeface="Times New Roman"/>
              </a:rPr>
              <a:t>Next Steps - Questions</a:t>
            </a:r>
            <a:endParaRPr lang="en-US" b="1" kern="1600" baseline="0" dirty="0" smtClean="0">
              <a:solidFill>
                <a:schemeClr val="accent6">
                  <a:lumMod val="75000"/>
                </a:schemeClr>
              </a:solidFill>
              <a:ea typeface="Times New Roman"/>
            </a:endParaRPr>
          </a:p>
        </p:txBody>
      </p:sp>
      <p:sp>
        <p:nvSpPr>
          <p:cNvPr id="3" name="Text Placeholder 2"/>
          <p:cNvSpPr>
            <a:spLocks noGrp="1"/>
          </p:cNvSpPr>
          <p:nvPr>
            <p:ph idx="1"/>
          </p:nvPr>
        </p:nvSpPr>
        <p:spPr>
          <a:xfrm>
            <a:off x="600176" y="1892300"/>
            <a:ext cx="7553224" cy="3997313"/>
          </a:xfrm>
        </p:spPr>
        <p:txBody>
          <a:bodyPr>
            <a:noAutofit/>
          </a:bodyPr>
          <a:lstStyle/>
          <a:p>
            <a:pPr marL="0" marR="0" lvl="1" indent="0" rtl="0">
              <a:lnSpc>
                <a:spcPct val="120000"/>
              </a:lnSpc>
              <a:spcBef>
                <a:spcPts val="0"/>
              </a:spcBef>
              <a:buNone/>
            </a:pPr>
            <a:r>
              <a:rPr lang="en-US" sz="2800" b="1" dirty="0" smtClean="0">
                <a:ea typeface="Times New Roman"/>
              </a:rPr>
              <a:t>Questions?  </a:t>
            </a:r>
            <a:endParaRPr lang="en-US" sz="2800" dirty="0" smtClean="0">
              <a:ea typeface="Times New Roman"/>
            </a:endParaRPr>
          </a:p>
          <a:p>
            <a:pPr marL="0" lvl="1" indent="0">
              <a:lnSpc>
                <a:spcPct val="120000"/>
              </a:lnSpc>
              <a:spcBef>
                <a:spcPts val="0"/>
              </a:spcBef>
              <a:buNone/>
            </a:pPr>
            <a:endParaRPr lang="en-US" sz="2800" dirty="0" smtClean="0">
              <a:ea typeface="Times New Roman"/>
            </a:endParaRPr>
          </a:p>
          <a:p>
            <a:pPr marL="0" lvl="1" indent="0">
              <a:lnSpc>
                <a:spcPct val="120000"/>
              </a:lnSpc>
              <a:spcBef>
                <a:spcPts val="0"/>
              </a:spcBef>
              <a:buNone/>
            </a:pPr>
            <a:r>
              <a:rPr lang="en-US" sz="2800" b="1" dirty="0" smtClean="0">
                <a:ea typeface="Times New Roman"/>
              </a:rPr>
              <a:t>				Feel free to ask your questions 					in the comment section.</a:t>
            </a:r>
            <a:endParaRPr lang="en-US" sz="2800" b="1" dirty="0">
              <a:ea typeface="Times New Roman"/>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24194" y="4143559"/>
            <a:ext cx="1852824" cy="2513116"/>
          </a:xfrm>
          <a:prstGeom prst="rect">
            <a:avLst/>
          </a:prstGeom>
        </p:spPr>
      </p:pic>
    </p:spTree>
    <p:extLst>
      <p:ext uri="{BB962C8B-B14F-4D97-AF65-F5344CB8AC3E}">
        <p14:creationId xmlns:p14="http://schemas.microsoft.com/office/powerpoint/2010/main" val="3521448981"/>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148399"/>
            <a:ext cx="6374048" cy="1143000"/>
          </a:xfrm>
        </p:spPr>
        <p:txBody>
          <a:bodyPr>
            <a:normAutofit/>
          </a:bodyPr>
          <a:lstStyle/>
          <a:p>
            <a:pPr>
              <a:lnSpc>
                <a:spcPct val="100000"/>
              </a:lnSpc>
              <a:defRPr/>
            </a:pPr>
            <a:r>
              <a:rPr lang="en-US" b="1" dirty="0" smtClean="0">
                <a:solidFill>
                  <a:schemeClr val="accent6">
                    <a:lumMod val="75000"/>
                  </a:schemeClr>
                </a:solidFill>
              </a:rPr>
              <a:t>Contact Us</a:t>
            </a:r>
            <a:endParaRPr lang="en-US" sz="3200" dirty="0">
              <a:solidFill>
                <a:schemeClr val="accent6">
                  <a:lumMod val="75000"/>
                </a:schemeClr>
              </a:solidFill>
            </a:endParaRPr>
          </a:p>
        </p:txBody>
      </p:sp>
      <p:sp>
        <p:nvSpPr>
          <p:cNvPr id="13315" name="Content Placeholder 2"/>
          <p:cNvSpPr>
            <a:spLocks noGrp="1"/>
          </p:cNvSpPr>
          <p:nvPr>
            <p:ph idx="1"/>
          </p:nvPr>
        </p:nvSpPr>
        <p:spPr>
          <a:xfrm>
            <a:off x="254000" y="903773"/>
            <a:ext cx="8534400" cy="5439601"/>
          </a:xfrm>
        </p:spPr>
        <p:txBody>
          <a:bodyPr>
            <a:noAutofit/>
          </a:bodyPr>
          <a:lstStyle/>
          <a:p>
            <a:pPr marL="0" indent="0">
              <a:lnSpc>
                <a:spcPct val="100000"/>
              </a:lnSpc>
              <a:spcBef>
                <a:spcPts val="0"/>
              </a:spcBef>
              <a:buNone/>
            </a:pPr>
            <a:endParaRPr lang="en-US" b="1" dirty="0" smtClean="0"/>
          </a:p>
          <a:p>
            <a:pPr>
              <a:lnSpc>
                <a:spcPct val="100000"/>
              </a:lnSpc>
              <a:spcBef>
                <a:spcPts val="0"/>
              </a:spcBef>
              <a:buFont typeface="Arial" panose="020B0604020202020204" pitchFamily="34" charset="0"/>
              <a:buChar char="•"/>
            </a:pPr>
            <a:r>
              <a:rPr lang="en-US" sz="2000" b="1" dirty="0" smtClean="0">
                <a:solidFill>
                  <a:srgbClr val="00B0F0"/>
                </a:solidFill>
                <a:hlinkClick r:id="rId3"/>
              </a:rPr>
              <a:t>shellisowles@state.mn.us</a:t>
            </a:r>
            <a:r>
              <a:rPr lang="en-US" sz="2000" b="1" dirty="0" smtClean="0">
                <a:solidFill>
                  <a:srgbClr val="00B0F0"/>
                </a:solidFill>
              </a:rPr>
              <a:t> </a:t>
            </a:r>
          </a:p>
          <a:p>
            <a:pPr marL="0" indent="0">
              <a:lnSpc>
                <a:spcPct val="100000"/>
              </a:lnSpc>
              <a:spcBef>
                <a:spcPts val="0"/>
              </a:spcBef>
              <a:buNone/>
            </a:pPr>
            <a:r>
              <a:rPr lang="en-US" sz="2000" i="1" dirty="0"/>
              <a:t>	</a:t>
            </a:r>
            <a:r>
              <a:rPr lang="en-US" sz="2000" i="1" dirty="0" smtClean="0"/>
              <a:t>Career &amp; Technical Education Coordinator, Minnesota Department of 	Education</a:t>
            </a:r>
            <a:endParaRPr lang="en-US" sz="2000" i="1" dirty="0"/>
          </a:p>
          <a:p>
            <a:pPr lvl="1">
              <a:lnSpc>
                <a:spcPct val="100000"/>
              </a:lnSpc>
              <a:spcBef>
                <a:spcPts val="0"/>
              </a:spcBef>
              <a:buFont typeface="Arial" panose="020B0604020202020204" pitchFamily="34" charset="0"/>
              <a:buChar char="•"/>
            </a:pPr>
            <a:endParaRPr lang="en-US" sz="2000" b="0" dirty="0" smtClean="0"/>
          </a:p>
          <a:p>
            <a:pPr>
              <a:lnSpc>
                <a:spcPct val="100000"/>
              </a:lnSpc>
              <a:spcBef>
                <a:spcPts val="0"/>
              </a:spcBef>
              <a:buFont typeface="Arial" panose="020B0604020202020204" pitchFamily="34" charset="0"/>
              <a:buChar char="•"/>
            </a:pPr>
            <a:r>
              <a:rPr lang="en-US" sz="2000" b="1" dirty="0" smtClean="0">
                <a:hlinkClick r:id="rId4"/>
              </a:rPr>
              <a:t>maxine.peterson@state.mn.us</a:t>
            </a:r>
            <a:endParaRPr lang="en-US" sz="2000" i="1" dirty="0" smtClean="0"/>
          </a:p>
          <a:p>
            <a:pPr marL="0" indent="0">
              <a:lnSpc>
                <a:spcPct val="100000"/>
              </a:lnSpc>
              <a:spcBef>
                <a:spcPts val="0"/>
              </a:spcBef>
              <a:buNone/>
            </a:pPr>
            <a:r>
              <a:rPr lang="en-US" sz="2000" i="1" dirty="0"/>
              <a:t> </a:t>
            </a:r>
            <a:r>
              <a:rPr lang="en-US" sz="2000" i="1" dirty="0" smtClean="0"/>
              <a:t>     Education Specialist, Minnesota Department of Education</a:t>
            </a:r>
            <a:endParaRPr lang="en-US" sz="2000" i="1" dirty="0"/>
          </a:p>
          <a:p>
            <a:pPr lvl="1">
              <a:lnSpc>
                <a:spcPct val="100000"/>
              </a:lnSpc>
              <a:spcBef>
                <a:spcPts val="0"/>
              </a:spcBef>
              <a:buFont typeface="Arial" panose="020B0604020202020204" pitchFamily="34" charset="0"/>
              <a:buChar char="•"/>
            </a:pPr>
            <a:endParaRPr lang="en-US" sz="2000" dirty="0"/>
          </a:p>
          <a:p>
            <a:pPr>
              <a:lnSpc>
                <a:spcPct val="100000"/>
              </a:lnSpc>
              <a:spcBef>
                <a:spcPts val="0"/>
              </a:spcBef>
              <a:buFont typeface="Arial" panose="020B0604020202020204" pitchFamily="34" charset="0"/>
              <a:buChar char="•"/>
            </a:pPr>
            <a:r>
              <a:rPr lang="en-US" sz="2000" b="1" dirty="0">
                <a:hlinkClick r:id="rId5"/>
              </a:rPr>
              <a:t>c</a:t>
            </a:r>
            <a:r>
              <a:rPr lang="en-US" sz="2000" b="1" dirty="0" smtClean="0">
                <a:hlinkClick r:id="rId5"/>
              </a:rPr>
              <a:t>siebenahler@sspps.org</a:t>
            </a:r>
            <a:r>
              <a:rPr lang="en-US" sz="2000" b="1" dirty="0" smtClean="0"/>
              <a:t> </a:t>
            </a:r>
            <a:endParaRPr lang="en-US" sz="2000" b="1" dirty="0"/>
          </a:p>
          <a:p>
            <a:pPr marL="0" indent="0">
              <a:lnSpc>
                <a:spcPct val="100000"/>
              </a:lnSpc>
              <a:spcBef>
                <a:spcPts val="0"/>
              </a:spcBef>
              <a:buNone/>
            </a:pPr>
            <a:r>
              <a:rPr lang="en-US" sz="2000" i="1" dirty="0"/>
              <a:t>	</a:t>
            </a:r>
            <a:r>
              <a:rPr lang="en-US" sz="2000" i="1" dirty="0" smtClean="0"/>
              <a:t>Business Marketing Teacher, South St. Paul High School</a:t>
            </a:r>
          </a:p>
          <a:p>
            <a:pPr>
              <a:lnSpc>
                <a:spcPct val="100000"/>
              </a:lnSpc>
              <a:spcBef>
                <a:spcPts val="0"/>
              </a:spcBef>
              <a:buFont typeface="Arial" panose="020B0604020202020204" pitchFamily="34" charset="0"/>
              <a:buChar char="•"/>
            </a:pPr>
            <a:endParaRPr lang="en-US" sz="2000" dirty="0"/>
          </a:p>
          <a:p>
            <a:pPr>
              <a:lnSpc>
                <a:spcPct val="100000"/>
              </a:lnSpc>
              <a:spcBef>
                <a:spcPts val="0"/>
              </a:spcBef>
              <a:buFont typeface="Arial" panose="020B0604020202020204" pitchFamily="34" charset="0"/>
              <a:buChar char="•"/>
            </a:pPr>
            <a:r>
              <a:rPr lang="en-US" sz="2000" b="1" dirty="0" smtClean="0">
                <a:hlinkClick r:id="rId6"/>
              </a:rPr>
              <a:t>lbrockberg@mountainlake.k12.mn.us</a:t>
            </a:r>
            <a:endParaRPr lang="en-US" sz="2000" b="1" dirty="0"/>
          </a:p>
          <a:p>
            <a:pPr marL="0" indent="0">
              <a:lnSpc>
                <a:spcPct val="100000"/>
              </a:lnSpc>
              <a:spcBef>
                <a:spcPts val="0"/>
              </a:spcBef>
              <a:buNone/>
            </a:pPr>
            <a:r>
              <a:rPr lang="en-US" sz="2000" i="1" dirty="0"/>
              <a:t>	</a:t>
            </a:r>
            <a:r>
              <a:rPr lang="en-US" sz="2000" i="1" dirty="0" smtClean="0"/>
              <a:t>Agriculture Education Teacher, Mountain Lake High School</a:t>
            </a:r>
            <a:endParaRPr lang="en-US" sz="2000" i="1" dirty="0"/>
          </a:p>
          <a:p>
            <a:pPr lvl="1">
              <a:lnSpc>
                <a:spcPct val="100000"/>
              </a:lnSpc>
              <a:spcBef>
                <a:spcPts val="0"/>
              </a:spcBef>
              <a:buFont typeface="Arial" panose="020B0604020202020204" pitchFamily="34" charset="0"/>
              <a:buChar char="•"/>
            </a:pPr>
            <a:endParaRPr lang="en-US" sz="2000" dirty="0"/>
          </a:p>
          <a:p>
            <a:pPr>
              <a:lnSpc>
                <a:spcPct val="100000"/>
              </a:lnSpc>
              <a:spcBef>
                <a:spcPts val="0"/>
              </a:spcBef>
              <a:buFont typeface="Arial" panose="020B0604020202020204" pitchFamily="34" charset="0"/>
              <a:buChar char="•"/>
            </a:pPr>
            <a:r>
              <a:rPr lang="en-US" sz="2000" b="1" dirty="0" smtClean="0">
                <a:solidFill>
                  <a:prstClr val="black"/>
                </a:solidFill>
                <a:hlinkClick r:id="rId7"/>
              </a:rPr>
              <a:t>bradley.vieths@isd709.org</a:t>
            </a:r>
            <a:r>
              <a:rPr lang="en-US" sz="2000" b="1" dirty="0" smtClean="0">
                <a:solidFill>
                  <a:prstClr val="black"/>
                </a:solidFill>
              </a:rPr>
              <a:t> </a:t>
            </a:r>
          </a:p>
          <a:p>
            <a:pPr marL="0" indent="0">
              <a:lnSpc>
                <a:spcPct val="100000"/>
              </a:lnSpc>
              <a:spcBef>
                <a:spcPts val="0"/>
              </a:spcBef>
              <a:buNone/>
            </a:pPr>
            <a:r>
              <a:rPr lang="en-US" sz="2000" i="1" dirty="0">
                <a:solidFill>
                  <a:prstClr val="black"/>
                </a:solidFill>
              </a:rPr>
              <a:t>	</a:t>
            </a:r>
            <a:r>
              <a:rPr lang="en-US" sz="2000" i="1" dirty="0" smtClean="0">
                <a:solidFill>
                  <a:prstClr val="black"/>
                </a:solidFill>
              </a:rPr>
              <a:t>Vocational Program Coordinator, Duluth Public Schools                                 </a:t>
            </a:r>
          </a:p>
          <a:p>
            <a:pPr marL="0" indent="0">
              <a:lnSpc>
                <a:spcPct val="100000"/>
              </a:lnSpc>
              <a:spcBef>
                <a:spcPts val="0"/>
              </a:spcBef>
              <a:buNone/>
            </a:pPr>
            <a:r>
              <a:rPr lang="en-US" sz="2000" i="1" dirty="0" smtClean="0">
                <a:solidFill>
                  <a:prstClr val="black"/>
                </a:solidFill>
              </a:rPr>
              <a:t>      </a:t>
            </a:r>
            <a:r>
              <a:rPr lang="en-US" sz="2000" i="1" dirty="0">
                <a:solidFill>
                  <a:prstClr val="black"/>
                </a:solidFill>
              </a:rPr>
              <a:t>Secondary Coordinator Lake Superior Consortium</a:t>
            </a:r>
          </a:p>
          <a:p>
            <a:pPr marL="0" indent="0">
              <a:lnSpc>
                <a:spcPct val="100000"/>
              </a:lnSpc>
              <a:spcBef>
                <a:spcPts val="0"/>
              </a:spcBef>
              <a:buNone/>
            </a:pPr>
            <a:endParaRPr lang="en-US" sz="2800" b="0" dirty="0" smtClean="0"/>
          </a:p>
          <a:p>
            <a:pPr marL="0" indent="0">
              <a:lnSpc>
                <a:spcPct val="100000"/>
              </a:lnSpc>
              <a:spcBef>
                <a:spcPts val="0"/>
              </a:spcBef>
              <a:buNone/>
            </a:pPr>
            <a:endParaRPr lang="en-US" sz="2800" b="0" dirty="0"/>
          </a:p>
        </p:txBody>
      </p:sp>
    </p:spTree>
    <p:extLst>
      <p:ext uri="{BB962C8B-B14F-4D97-AF65-F5344CB8AC3E}">
        <p14:creationId xmlns:p14="http://schemas.microsoft.com/office/powerpoint/2010/main" val="2665989792"/>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5334" y="223159"/>
            <a:ext cx="6154872" cy="1143000"/>
          </a:xfrm>
          <a:ln>
            <a:noFill/>
          </a:ln>
        </p:spPr>
        <p:txBody>
          <a:bodyPr>
            <a:normAutofit/>
          </a:bodyPr>
          <a:lstStyle/>
          <a:p>
            <a:r>
              <a:rPr lang="en-US" b="1" dirty="0" smtClean="0">
                <a:solidFill>
                  <a:schemeClr val="accent6">
                    <a:lumMod val="75000"/>
                  </a:schemeClr>
                </a:solidFill>
              </a:rPr>
              <a:t>Contact Us</a:t>
            </a:r>
            <a:endParaRPr lang="en-US" b="1" dirty="0">
              <a:solidFill>
                <a:schemeClr val="accent6">
                  <a:lumMod val="75000"/>
                </a:schemeClr>
              </a:solidFill>
            </a:endParaRPr>
          </a:p>
        </p:txBody>
      </p:sp>
      <p:sp>
        <p:nvSpPr>
          <p:cNvPr id="5" name="Content Placeholder 4"/>
          <p:cNvSpPr>
            <a:spLocks noGrp="1"/>
          </p:cNvSpPr>
          <p:nvPr>
            <p:ph idx="1"/>
          </p:nvPr>
        </p:nvSpPr>
        <p:spPr>
          <a:xfrm>
            <a:off x="761999" y="1533857"/>
            <a:ext cx="7344771" cy="4926842"/>
          </a:xfrm>
          <a:noFill/>
          <a:ln>
            <a:noFill/>
          </a:ln>
        </p:spPr>
        <p:txBody>
          <a:bodyPr>
            <a:noAutofit/>
          </a:bodyPr>
          <a:lstStyle/>
          <a:p>
            <a:pPr marL="0" indent="0">
              <a:lnSpc>
                <a:spcPct val="100000"/>
              </a:lnSpc>
              <a:spcBef>
                <a:spcPts val="0"/>
              </a:spcBef>
              <a:buNone/>
            </a:pPr>
            <a:r>
              <a:rPr lang="en-US" dirty="0" smtClean="0">
                <a:hlinkClick r:id="rId3"/>
              </a:rPr>
              <a:t>jeralyn.jargo@so.mnscu.edu</a:t>
            </a:r>
            <a:r>
              <a:rPr lang="en-US" dirty="0" smtClean="0"/>
              <a:t>, </a:t>
            </a:r>
            <a:br>
              <a:rPr lang="en-US" dirty="0" smtClean="0"/>
            </a:br>
            <a:r>
              <a:rPr lang="en-US" dirty="0" smtClean="0"/>
              <a:t>State Director for Career Technical Education</a:t>
            </a:r>
          </a:p>
          <a:p>
            <a:pPr marL="0" indent="0">
              <a:lnSpc>
                <a:spcPct val="100000"/>
              </a:lnSpc>
              <a:spcBef>
                <a:spcPts val="0"/>
              </a:spcBef>
              <a:buNone/>
            </a:pPr>
            <a:endParaRPr lang="en-US" sz="1400" dirty="0" smtClean="0"/>
          </a:p>
          <a:p>
            <a:pPr marL="0" indent="0">
              <a:lnSpc>
                <a:spcPct val="100000"/>
              </a:lnSpc>
              <a:spcBef>
                <a:spcPts val="0"/>
              </a:spcBef>
              <a:buNone/>
            </a:pPr>
            <a:r>
              <a:rPr lang="en-US" dirty="0" smtClean="0">
                <a:hlinkClick r:id="rId4"/>
              </a:rPr>
              <a:t>michelle.kamenov@state.mn.us</a:t>
            </a:r>
            <a:r>
              <a:rPr lang="en-US" dirty="0" smtClean="0"/>
              <a:t>,                Supervisor</a:t>
            </a:r>
            <a:r>
              <a:rPr lang="en-US" dirty="0"/>
              <a:t>, </a:t>
            </a:r>
            <a:r>
              <a:rPr lang="en-US" dirty="0" smtClean="0"/>
              <a:t>Office </a:t>
            </a:r>
            <a:r>
              <a:rPr lang="en-US" dirty="0"/>
              <a:t>of Career and College </a:t>
            </a:r>
            <a:r>
              <a:rPr lang="en-US" dirty="0" smtClean="0"/>
              <a:t>Success </a:t>
            </a:r>
            <a:endParaRPr lang="en-US" dirty="0"/>
          </a:p>
          <a:p>
            <a:pPr marL="0" indent="0">
              <a:lnSpc>
                <a:spcPct val="100000"/>
              </a:lnSpc>
              <a:spcBef>
                <a:spcPts val="0"/>
              </a:spcBef>
              <a:buNone/>
            </a:pPr>
            <a:endParaRPr lang="en-US" sz="1400" dirty="0" smtClean="0"/>
          </a:p>
          <a:p>
            <a:pPr marL="0" indent="0">
              <a:lnSpc>
                <a:spcPct val="100000"/>
              </a:lnSpc>
              <a:spcBef>
                <a:spcPts val="0"/>
              </a:spcBef>
              <a:buNone/>
            </a:pPr>
            <a:r>
              <a:rPr lang="en-US" dirty="0" smtClean="0">
                <a:hlinkClick r:id="rId5"/>
              </a:rPr>
              <a:t>denise.felder@so.mnscu.edu</a:t>
            </a:r>
            <a:r>
              <a:rPr lang="en-US" dirty="0"/>
              <a:t>, </a:t>
            </a:r>
            <a:br>
              <a:rPr lang="en-US" dirty="0"/>
            </a:br>
            <a:r>
              <a:rPr lang="en-US" dirty="0"/>
              <a:t>CTE Professional Development Director</a:t>
            </a:r>
          </a:p>
          <a:p>
            <a:pPr marL="0" indent="0">
              <a:lnSpc>
                <a:spcPct val="100000"/>
              </a:lnSpc>
              <a:spcBef>
                <a:spcPts val="0"/>
              </a:spcBef>
              <a:buNone/>
            </a:pPr>
            <a:endParaRPr lang="en-US" spc="-20" dirty="0" smtClean="0"/>
          </a:p>
        </p:txBody>
      </p:sp>
    </p:spTree>
    <p:extLst>
      <p:ext uri="{BB962C8B-B14F-4D97-AF65-F5344CB8AC3E}">
        <p14:creationId xmlns:p14="http://schemas.microsoft.com/office/powerpoint/2010/main" val="199278413"/>
      </p:ext>
    </p:extLst>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94290" y="1200149"/>
            <a:ext cx="7355421" cy="5238750"/>
          </a:xfrm>
        </p:spPr>
      </p:pic>
    </p:spTree>
    <p:extLst>
      <p:ext uri="{BB962C8B-B14F-4D97-AF65-F5344CB8AC3E}">
        <p14:creationId xmlns:p14="http://schemas.microsoft.com/office/powerpoint/2010/main" val="2075806134"/>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148399"/>
            <a:ext cx="6374048" cy="1143000"/>
          </a:xfrm>
        </p:spPr>
        <p:txBody>
          <a:bodyPr>
            <a:normAutofit/>
          </a:bodyPr>
          <a:lstStyle/>
          <a:p>
            <a:pPr>
              <a:lnSpc>
                <a:spcPct val="100000"/>
              </a:lnSpc>
              <a:defRPr/>
            </a:pPr>
            <a:r>
              <a:rPr lang="en-US" b="1" dirty="0" smtClean="0">
                <a:solidFill>
                  <a:schemeClr val="accent6">
                    <a:lumMod val="75000"/>
                  </a:schemeClr>
                </a:solidFill>
              </a:rPr>
              <a:t>Presenters</a:t>
            </a:r>
            <a:endParaRPr lang="en-US" sz="3200" dirty="0">
              <a:solidFill>
                <a:schemeClr val="accent6">
                  <a:lumMod val="75000"/>
                </a:schemeClr>
              </a:solidFill>
            </a:endParaRPr>
          </a:p>
        </p:txBody>
      </p:sp>
      <p:sp>
        <p:nvSpPr>
          <p:cNvPr id="13315" name="Content Placeholder 2"/>
          <p:cNvSpPr>
            <a:spLocks noGrp="1"/>
          </p:cNvSpPr>
          <p:nvPr>
            <p:ph idx="1"/>
          </p:nvPr>
        </p:nvSpPr>
        <p:spPr>
          <a:xfrm>
            <a:off x="254000" y="669851"/>
            <a:ext cx="8534400" cy="5847907"/>
          </a:xfrm>
        </p:spPr>
        <p:txBody>
          <a:bodyPr>
            <a:noAutofit/>
          </a:bodyPr>
          <a:lstStyle/>
          <a:p>
            <a:pPr marL="0" indent="0">
              <a:lnSpc>
                <a:spcPct val="100000"/>
              </a:lnSpc>
              <a:spcBef>
                <a:spcPts val="0"/>
              </a:spcBef>
              <a:buNone/>
            </a:pPr>
            <a:endParaRPr lang="en-US" b="1" dirty="0" smtClean="0"/>
          </a:p>
          <a:p>
            <a:pPr>
              <a:lnSpc>
                <a:spcPct val="100000"/>
              </a:lnSpc>
              <a:spcBef>
                <a:spcPts val="0"/>
              </a:spcBef>
            </a:pPr>
            <a:r>
              <a:rPr lang="en-US" b="1" dirty="0" smtClean="0"/>
              <a:t>Shelli Sowles</a:t>
            </a:r>
          </a:p>
          <a:p>
            <a:pPr marL="0" indent="0">
              <a:lnSpc>
                <a:spcPct val="100000"/>
              </a:lnSpc>
              <a:spcBef>
                <a:spcPts val="0"/>
              </a:spcBef>
              <a:buNone/>
            </a:pPr>
            <a:r>
              <a:rPr lang="en-US" sz="2000" i="1" dirty="0"/>
              <a:t>	</a:t>
            </a:r>
            <a:r>
              <a:rPr lang="en-US" sz="2000" i="1" dirty="0" smtClean="0"/>
              <a:t>CTE Coordinator, Minnesota Department of Education</a:t>
            </a:r>
          </a:p>
          <a:p>
            <a:pPr marL="0" indent="0">
              <a:lnSpc>
                <a:spcPct val="100000"/>
              </a:lnSpc>
              <a:spcBef>
                <a:spcPts val="0"/>
              </a:spcBef>
              <a:buNone/>
            </a:pPr>
            <a:endParaRPr lang="en-US" sz="2800" b="0" dirty="0" smtClean="0"/>
          </a:p>
          <a:p>
            <a:pPr>
              <a:lnSpc>
                <a:spcPct val="100000"/>
              </a:lnSpc>
              <a:spcBef>
                <a:spcPts val="0"/>
              </a:spcBef>
            </a:pPr>
            <a:r>
              <a:rPr lang="en-US" b="1" dirty="0" smtClean="0"/>
              <a:t>Max Peterson</a:t>
            </a:r>
            <a:endParaRPr lang="en-US" sz="2000" i="1" dirty="0" smtClean="0"/>
          </a:p>
          <a:p>
            <a:pPr marL="0" indent="0">
              <a:lnSpc>
                <a:spcPct val="100000"/>
              </a:lnSpc>
              <a:spcBef>
                <a:spcPts val="0"/>
              </a:spcBef>
              <a:buNone/>
            </a:pPr>
            <a:r>
              <a:rPr lang="en-US" sz="2000" i="1" dirty="0" smtClean="0"/>
              <a:t>      Education Specialist, Minnesota Department of Education</a:t>
            </a:r>
            <a:endParaRPr lang="en-US" sz="2000" i="1" dirty="0"/>
          </a:p>
          <a:p>
            <a:pPr marL="457200" lvl="1" indent="0">
              <a:lnSpc>
                <a:spcPct val="100000"/>
              </a:lnSpc>
              <a:spcBef>
                <a:spcPts val="0"/>
              </a:spcBef>
              <a:buNone/>
            </a:pPr>
            <a:endParaRPr lang="en-US" sz="2800" dirty="0"/>
          </a:p>
          <a:p>
            <a:pPr>
              <a:lnSpc>
                <a:spcPct val="100000"/>
              </a:lnSpc>
              <a:spcBef>
                <a:spcPts val="0"/>
              </a:spcBef>
            </a:pPr>
            <a:r>
              <a:rPr lang="en-US" b="1" dirty="0" err="1" smtClean="0"/>
              <a:t>Callon</a:t>
            </a:r>
            <a:r>
              <a:rPr lang="en-US" b="1" dirty="0"/>
              <a:t> </a:t>
            </a:r>
            <a:r>
              <a:rPr lang="en-US" b="1" dirty="0" err="1" smtClean="0"/>
              <a:t>Siebenahler</a:t>
            </a:r>
            <a:r>
              <a:rPr lang="en-US" b="1" dirty="0" smtClean="0"/>
              <a:t> </a:t>
            </a:r>
            <a:endParaRPr lang="en-US" b="1" dirty="0"/>
          </a:p>
          <a:p>
            <a:pPr marL="0" indent="0">
              <a:lnSpc>
                <a:spcPct val="100000"/>
              </a:lnSpc>
              <a:spcBef>
                <a:spcPts val="0"/>
              </a:spcBef>
              <a:buNone/>
            </a:pPr>
            <a:r>
              <a:rPr lang="en-US" sz="2000" i="1" dirty="0" smtClean="0"/>
              <a:t>	Business Marketing Teacher, South St. Paul High School</a:t>
            </a:r>
          </a:p>
          <a:p>
            <a:pPr marL="0" indent="0">
              <a:lnSpc>
                <a:spcPct val="100000"/>
              </a:lnSpc>
              <a:spcBef>
                <a:spcPts val="0"/>
              </a:spcBef>
              <a:buNone/>
            </a:pPr>
            <a:endParaRPr lang="en-US" sz="2800" dirty="0"/>
          </a:p>
          <a:p>
            <a:pPr>
              <a:lnSpc>
                <a:spcPct val="100000"/>
              </a:lnSpc>
              <a:spcBef>
                <a:spcPts val="0"/>
              </a:spcBef>
            </a:pPr>
            <a:r>
              <a:rPr lang="en-US" b="1" dirty="0" smtClean="0"/>
              <a:t>Lindsey </a:t>
            </a:r>
            <a:r>
              <a:rPr lang="en-US" b="1" dirty="0" err="1" smtClean="0"/>
              <a:t>Brockberg</a:t>
            </a:r>
            <a:endParaRPr lang="en-US" b="1" dirty="0"/>
          </a:p>
          <a:p>
            <a:pPr marL="0" indent="0">
              <a:lnSpc>
                <a:spcPct val="100000"/>
              </a:lnSpc>
              <a:spcBef>
                <a:spcPts val="0"/>
              </a:spcBef>
              <a:buNone/>
            </a:pPr>
            <a:r>
              <a:rPr lang="en-US" sz="2000" i="1" dirty="0"/>
              <a:t>	</a:t>
            </a:r>
            <a:r>
              <a:rPr lang="en-US" sz="2000" i="1" dirty="0" smtClean="0"/>
              <a:t>Agriculture Education Teacher, Mountain Lake High School</a:t>
            </a:r>
          </a:p>
          <a:p>
            <a:pPr marL="0" indent="0">
              <a:lnSpc>
                <a:spcPct val="100000"/>
              </a:lnSpc>
              <a:spcBef>
                <a:spcPts val="0"/>
              </a:spcBef>
              <a:buNone/>
            </a:pPr>
            <a:endParaRPr lang="en-US" sz="2800" i="1" dirty="0" smtClean="0"/>
          </a:p>
          <a:p>
            <a:pPr lvl="0">
              <a:lnSpc>
                <a:spcPct val="100000"/>
              </a:lnSpc>
              <a:spcBef>
                <a:spcPts val="0"/>
              </a:spcBef>
            </a:pPr>
            <a:r>
              <a:rPr lang="en-US" b="1" dirty="0" smtClean="0">
                <a:solidFill>
                  <a:prstClr val="black"/>
                </a:solidFill>
              </a:rPr>
              <a:t>Brad </a:t>
            </a:r>
            <a:r>
              <a:rPr lang="en-US" b="1" dirty="0" err="1" smtClean="0">
                <a:solidFill>
                  <a:prstClr val="black"/>
                </a:solidFill>
              </a:rPr>
              <a:t>Vieths</a:t>
            </a:r>
            <a:endParaRPr lang="en-US" sz="2000" i="1" dirty="0">
              <a:solidFill>
                <a:prstClr val="black"/>
              </a:solidFill>
            </a:endParaRPr>
          </a:p>
          <a:p>
            <a:pPr marL="0" lvl="0" indent="0">
              <a:lnSpc>
                <a:spcPct val="100000"/>
              </a:lnSpc>
              <a:spcBef>
                <a:spcPts val="0"/>
              </a:spcBef>
              <a:buNone/>
            </a:pPr>
            <a:r>
              <a:rPr lang="en-US" sz="2000" i="1" dirty="0">
                <a:solidFill>
                  <a:prstClr val="black"/>
                </a:solidFill>
              </a:rPr>
              <a:t>     </a:t>
            </a:r>
            <a:r>
              <a:rPr lang="en-US" sz="2000" i="1" dirty="0" smtClean="0">
                <a:solidFill>
                  <a:prstClr val="black"/>
                </a:solidFill>
              </a:rPr>
              <a:t> Vocational </a:t>
            </a:r>
            <a:r>
              <a:rPr lang="en-US" sz="2000" i="1" dirty="0">
                <a:solidFill>
                  <a:prstClr val="black"/>
                </a:solidFill>
              </a:rPr>
              <a:t>Program </a:t>
            </a:r>
            <a:r>
              <a:rPr lang="en-US" sz="2000" i="1" dirty="0" smtClean="0">
                <a:solidFill>
                  <a:prstClr val="black"/>
                </a:solidFill>
              </a:rPr>
              <a:t>Coordinator, </a:t>
            </a:r>
            <a:r>
              <a:rPr lang="en-US" sz="2000" i="1" dirty="0">
                <a:solidFill>
                  <a:prstClr val="black"/>
                </a:solidFill>
              </a:rPr>
              <a:t>Duluth Public </a:t>
            </a:r>
            <a:r>
              <a:rPr lang="en-US" sz="2000" i="1" dirty="0" smtClean="0">
                <a:solidFill>
                  <a:prstClr val="black"/>
                </a:solidFill>
              </a:rPr>
              <a:t>Schools                                 </a:t>
            </a:r>
            <a:endParaRPr lang="en-US" sz="2000" i="1" dirty="0">
              <a:solidFill>
                <a:prstClr val="black"/>
              </a:solidFill>
            </a:endParaRPr>
          </a:p>
          <a:p>
            <a:pPr marL="0" lvl="0" indent="0">
              <a:lnSpc>
                <a:spcPct val="100000"/>
              </a:lnSpc>
              <a:spcBef>
                <a:spcPts val="0"/>
              </a:spcBef>
              <a:buNone/>
            </a:pPr>
            <a:r>
              <a:rPr lang="en-US" sz="2000" i="1" dirty="0">
                <a:solidFill>
                  <a:prstClr val="black"/>
                </a:solidFill>
              </a:rPr>
              <a:t> </a:t>
            </a:r>
            <a:r>
              <a:rPr lang="en-US" sz="2000" i="1" dirty="0" smtClean="0">
                <a:solidFill>
                  <a:prstClr val="black"/>
                </a:solidFill>
              </a:rPr>
              <a:t>     </a:t>
            </a:r>
            <a:endParaRPr lang="en-US" sz="2000" i="1" dirty="0" smtClean="0"/>
          </a:p>
          <a:p>
            <a:pPr marL="0" indent="0">
              <a:lnSpc>
                <a:spcPct val="100000"/>
              </a:lnSpc>
              <a:spcBef>
                <a:spcPts val="0"/>
              </a:spcBef>
              <a:buNone/>
            </a:pPr>
            <a:endParaRPr lang="en-US" sz="2000" i="1" dirty="0"/>
          </a:p>
          <a:p>
            <a:pPr marL="457200" lvl="1" indent="0">
              <a:lnSpc>
                <a:spcPct val="100000"/>
              </a:lnSpc>
              <a:spcBef>
                <a:spcPts val="0"/>
              </a:spcBef>
              <a:buNone/>
            </a:pPr>
            <a:endParaRPr lang="en-US" sz="2800" dirty="0"/>
          </a:p>
          <a:p>
            <a:pPr marL="0" indent="0">
              <a:lnSpc>
                <a:spcPct val="100000"/>
              </a:lnSpc>
              <a:spcBef>
                <a:spcPts val="0"/>
              </a:spcBef>
              <a:buNone/>
            </a:pPr>
            <a:endParaRPr lang="en-US" sz="2800" b="0" dirty="0" smtClean="0"/>
          </a:p>
          <a:p>
            <a:pPr marL="0" indent="0">
              <a:lnSpc>
                <a:spcPct val="100000"/>
              </a:lnSpc>
              <a:spcBef>
                <a:spcPts val="0"/>
              </a:spcBef>
              <a:buNone/>
            </a:pPr>
            <a:endParaRPr lang="en-US" sz="2800" b="0" dirty="0"/>
          </a:p>
        </p:txBody>
      </p:sp>
    </p:spTree>
    <p:extLst>
      <p:ext uri="{BB962C8B-B14F-4D97-AF65-F5344CB8AC3E}">
        <p14:creationId xmlns:p14="http://schemas.microsoft.com/office/powerpoint/2010/main" val="1068475347"/>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 y="195198"/>
            <a:ext cx="6247048" cy="1143000"/>
          </a:xfrm>
        </p:spPr>
        <p:txBody>
          <a:bodyPr>
            <a:normAutofit fontScale="90000"/>
          </a:bodyPr>
          <a:lstStyle/>
          <a:p>
            <a:pPr>
              <a:lnSpc>
                <a:spcPct val="100000"/>
              </a:lnSpc>
              <a:defRPr/>
            </a:pPr>
            <a:r>
              <a:rPr lang="en-US" b="1" dirty="0" smtClean="0">
                <a:solidFill>
                  <a:schemeClr val="accent6">
                    <a:lumMod val="75000"/>
                  </a:schemeClr>
                </a:solidFill>
              </a:rPr>
              <a:t>September 28</a:t>
            </a:r>
            <a:r>
              <a:rPr lang="en-US" b="1" baseline="30000" dirty="0" smtClean="0">
                <a:solidFill>
                  <a:schemeClr val="accent6">
                    <a:lumMod val="75000"/>
                  </a:schemeClr>
                </a:solidFill>
              </a:rPr>
              <a:t>th</a:t>
            </a:r>
            <a:r>
              <a:rPr lang="en-US" b="1" dirty="0" smtClean="0">
                <a:solidFill>
                  <a:schemeClr val="accent6">
                    <a:lumMod val="75000"/>
                  </a:schemeClr>
                </a:solidFill>
              </a:rPr>
              <a:t> </a:t>
            </a:r>
            <a:br>
              <a:rPr lang="en-US" b="1" dirty="0" smtClean="0">
                <a:solidFill>
                  <a:schemeClr val="accent6">
                    <a:lumMod val="75000"/>
                  </a:schemeClr>
                </a:solidFill>
              </a:rPr>
            </a:br>
            <a:r>
              <a:rPr lang="en-US" b="1" dirty="0" smtClean="0">
                <a:solidFill>
                  <a:schemeClr val="accent6">
                    <a:lumMod val="75000"/>
                  </a:schemeClr>
                </a:solidFill>
              </a:rPr>
              <a:t>New CTE Instructor Webinar Agenda</a:t>
            </a:r>
            <a:endParaRPr lang="en-US" dirty="0">
              <a:solidFill>
                <a:schemeClr val="accent6">
                  <a:lumMod val="75000"/>
                </a:schemeClr>
              </a:solidFill>
            </a:endParaRPr>
          </a:p>
        </p:txBody>
      </p:sp>
      <p:sp>
        <p:nvSpPr>
          <p:cNvPr id="13315" name="Content Placeholder 2"/>
          <p:cNvSpPr>
            <a:spLocks noGrp="1"/>
          </p:cNvSpPr>
          <p:nvPr>
            <p:ph idx="1"/>
          </p:nvPr>
        </p:nvSpPr>
        <p:spPr>
          <a:xfrm>
            <a:off x="393404" y="1889642"/>
            <a:ext cx="8248281" cy="4978400"/>
          </a:xfrm>
        </p:spPr>
        <p:txBody>
          <a:bodyPr>
            <a:noAutofit/>
          </a:bodyPr>
          <a:lstStyle/>
          <a:p>
            <a:pPr marL="0" indent="0">
              <a:lnSpc>
                <a:spcPct val="100000"/>
              </a:lnSpc>
              <a:spcBef>
                <a:spcPts val="0"/>
              </a:spcBef>
              <a:buNone/>
            </a:pPr>
            <a:r>
              <a:rPr lang="en-US" sz="2000" b="1" dirty="0" smtClean="0"/>
              <a:t>1. </a:t>
            </a:r>
            <a:r>
              <a:rPr lang="en-US" sz="2000" b="1" smtClean="0"/>
              <a:t>Welcome - New </a:t>
            </a:r>
            <a:r>
              <a:rPr lang="en-US" sz="2000" b="1" dirty="0" smtClean="0"/>
              <a:t>Instructor Initiative </a:t>
            </a:r>
            <a:r>
              <a:rPr lang="en-US" sz="2000" b="0" dirty="0" smtClean="0"/>
              <a:t/>
            </a:r>
            <a:br>
              <a:rPr lang="en-US" sz="2000" b="0" dirty="0" smtClean="0"/>
            </a:br>
            <a:r>
              <a:rPr lang="en-US" sz="2000" b="0" dirty="0" smtClean="0"/>
              <a:t>	– </a:t>
            </a:r>
            <a:r>
              <a:rPr lang="en-US" sz="2000" b="0" i="1" dirty="0" smtClean="0"/>
              <a:t>Shelli Sowles, MDE</a:t>
            </a:r>
            <a:endParaRPr lang="en-US" sz="2000" b="0" dirty="0" smtClean="0"/>
          </a:p>
          <a:p>
            <a:pPr marL="0" indent="0">
              <a:lnSpc>
                <a:spcPct val="100000"/>
              </a:lnSpc>
              <a:spcBef>
                <a:spcPts val="0"/>
              </a:spcBef>
              <a:buNone/>
            </a:pPr>
            <a:endParaRPr lang="en-US" sz="2000" b="1" dirty="0" smtClean="0"/>
          </a:p>
          <a:p>
            <a:pPr marL="0" indent="0">
              <a:lnSpc>
                <a:spcPct val="100000"/>
              </a:lnSpc>
              <a:spcBef>
                <a:spcPts val="0"/>
              </a:spcBef>
              <a:buNone/>
            </a:pPr>
            <a:r>
              <a:rPr lang="en-US" sz="2000" b="1" dirty="0" smtClean="0"/>
              <a:t>2. CTE in Minnesota </a:t>
            </a:r>
            <a:r>
              <a:rPr lang="en-US" sz="2000" b="0" dirty="0" smtClean="0"/>
              <a:t/>
            </a:r>
            <a:br>
              <a:rPr lang="en-US" sz="2000" b="0" dirty="0" smtClean="0"/>
            </a:br>
            <a:r>
              <a:rPr lang="en-US" sz="2000" b="0" dirty="0" smtClean="0"/>
              <a:t>	– </a:t>
            </a:r>
            <a:r>
              <a:rPr lang="en-US" sz="2000" dirty="0" smtClean="0"/>
              <a:t>What We Teach - </a:t>
            </a:r>
            <a:r>
              <a:rPr lang="en-US" sz="2000" i="1" dirty="0" smtClean="0"/>
              <a:t>Max Peterson</a:t>
            </a:r>
            <a:r>
              <a:rPr lang="en-US" sz="2000" b="0" i="1" dirty="0" smtClean="0"/>
              <a:t>, MDE </a:t>
            </a:r>
          </a:p>
          <a:p>
            <a:pPr marL="0" indent="0">
              <a:lnSpc>
                <a:spcPct val="100000"/>
              </a:lnSpc>
              <a:spcBef>
                <a:spcPts val="0"/>
              </a:spcBef>
              <a:buNone/>
            </a:pPr>
            <a:r>
              <a:rPr lang="en-US" sz="2000" i="1" dirty="0"/>
              <a:t>	</a:t>
            </a:r>
            <a:r>
              <a:rPr lang="en-US" sz="2000" dirty="0"/>
              <a:t>– </a:t>
            </a:r>
            <a:r>
              <a:rPr lang="en-US" sz="2000" dirty="0" smtClean="0"/>
              <a:t>Quick History of CTE – </a:t>
            </a:r>
            <a:r>
              <a:rPr lang="en-US" sz="2000" i="1" dirty="0" smtClean="0"/>
              <a:t>Shelli Sowles, MDE</a:t>
            </a:r>
            <a:endParaRPr lang="en-US" sz="2000" i="1" dirty="0"/>
          </a:p>
          <a:p>
            <a:pPr marL="0" indent="0">
              <a:lnSpc>
                <a:spcPct val="100000"/>
              </a:lnSpc>
              <a:spcBef>
                <a:spcPts val="0"/>
              </a:spcBef>
              <a:buNone/>
            </a:pPr>
            <a:r>
              <a:rPr lang="en-US" sz="2000" dirty="0" smtClean="0"/>
              <a:t>	– </a:t>
            </a:r>
            <a:r>
              <a:rPr lang="en-US" sz="2000" i="1" dirty="0" smtClean="0"/>
              <a:t>CTE Today – </a:t>
            </a:r>
            <a:r>
              <a:rPr lang="en-US" sz="2000" i="1" dirty="0" err="1" smtClean="0"/>
              <a:t>Callon</a:t>
            </a:r>
            <a:r>
              <a:rPr lang="en-US" sz="2000" i="1" dirty="0"/>
              <a:t> </a:t>
            </a:r>
            <a:r>
              <a:rPr lang="en-US" sz="2000" i="1" dirty="0" err="1" smtClean="0"/>
              <a:t>Siebenahler</a:t>
            </a:r>
            <a:r>
              <a:rPr lang="en-US" sz="2000" i="1" dirty="0" smtClean="0"/>
              <a:t>, South St. Paul HS  </a:t>
            </a:r>
            <a:endParaRPr lang="en-US" sz="2000" i="1" dirty="0"/>
          </a:p>
          <a:p>
            <a:pPr marL="0" indent="0">
              <a:lnSpc>
                <a:spcPct val="100000"/>
              </a:lnSpc>
              <a:spcBef>
                <a:spcPts val="0"/>
              </a:spcBef>
              <a:buNone/>
            </a:pPr>
            <a:r>
              <a:rPr lang="en-US" sz="2000" dirty="0" smtClean="0"/>
              <a:t>	</a:t>
            </a:r>
            <a:endParaRPr lang="en-US" sz="2000" i="1" dirty="0" smtClean="0"/>
          </a:p>
          <a:p>
            <a:pPr marL="0" indent="0">
              <a:lnSpc>
                <a:spcPct val="100000"/>
              </a:lnSpc>
              <a:spcBef>
                <a:spcPts val="0"/>
              </a:spcBef>
              <a:buNone/>
            </a:pPr>
            <a:r>
              <a:rPr lang="en-US" sz="2000" b="1" dirty="0"/>
              <a:t>3. Your First Year(s) as a CTE Instructor in Minnesota </a:t>
            </a:r>
            <a:r>
              <a:rPr lang="en-US" sz="2000" dirty="0"/>
              <a:t/>
            </a:r>
            <a:br>
              <a:rPr lang="en-US" sz="2000" dirty="0"/>
            </a:br>
            <a:r>
              <a:rPr lang="en-US" sz="2000" dirty="0"/>
              <a:t>	– Your First Year Experience </a:t>
            </a:r>
            <a:r>
              <a:rPr lang="en-US" sz="2000" dirty="0" smtClean="0"/>
              <a:t> - Brad </a:t>
            </a:r>
            <a:r>
              <a:rPr lang="en-US" sz="2000" dirty="0" err="1" smtClean="0"/>
              <a:t>Vieths</a:t>
            </a:r>
            <a:r>
              <a:rPr lang="en-US" sz="2000" dirty="0" smtClean="0"/>
              <a:t>, Duluth Public Schools</a:t>
            </a:r>
            <a:endParaRPr lang="en-US" sz="2000" dirty="0"/>
          </a:p>
          <a:p>
            <a:pPr marL="0" indent="0">
              <a:lnSpc>
                <a:spcPct val="100000"/>
              </a:lnSpc>
              <a:spcBef>
                <a:spcPts val="0"/>
              </a:spcBef>
              <a:buNone/>
            </a:pPr>
            <a:r>
              <a:rPr lang="en-US" sz="2000" i="1" dirty="0"/>
              <a:t>	</a:t>
            </a:r>
            <a:r>
              <a:rPr lang="en-US" sz="2000" dirty="0"/>
              <a:t>– How Students Learn – </a:t>
            </a:r>
            <a:r>
              <a:rPr lang="en-US" sz="2000" i="1" dirty="0"/>
              <a:t>Lindsey Brockberg, Mountain Lake HS </a:t>
            </a:r>
          </a:p>
          <a:p>
            <a:pPr marL="0" indent="0">
              <a:lnSpc>
                <a:spcPct val="100000"/>
              </a:lnSpc>
              <a:spcBef>
                <a:spcPts val="0"/>
              </a:spcBef>
              <a:buNone/>
            </a:pPr>
            <a:r>
              <a:rPr lang="en-US" sz="2000" dirty="0"/>
              <a:t>	– Tool for Your Toolbox – </a:t>
            </a:r>
            <a:r>
              <a:rPr lang="en-US" sz="2000" i="1" dirty="0"/>
              <a:t>Lindsey Brockberg, Mountain Lake HS </a:t>
            </a:r>
          </a:p>
          <a:p>
            <a:pPr marL="0" indent="0">
              <a:lnSpc>
                <a:spcPct val="100000"/>
              </a:lnSpc>
              <a:spcBef>
                <a:spcPts val="0"/>
              </a:spcBef>
              <a:buNone/>
            </a:pPr>
            <a:r>
              <a:rPr lang="en-US" sz="2000" dirty="0"/>
              <a:t>	</a:t>
            </a:r>
            <a:endParaRPr lang="en-US" sz="2000" i="1" dirty="0"/>
          </a:p>
          <a:p>
            <a:pPr marL="0" indent="0">
              <a:lnSpc>
                <a:spcPct val="100000"/>
              </a:lnSpc>
              <a:spcBef>
                <a:spcPts val="0"/>
              </a:spcBef>
              <a:buNone/>
            </a:pPr>
            <a:r>
              <a:rPr lang="en-US" sz="2000" b="1" dirty="0"/>
              <a:t>4.  Questions/ Comments/ Adjournment</a:t>
            </a:r>
          </a:p>
          <a:p>
            <a:pPr marL="0" indent="0">
              <a:lnSpc>
                <a:spcPct val="100000"/>
              </a:lnSpc>
              <a:spcBef>
                <a:spcPts val="0"/>
              </a:spcBef>
              <a:buNone/>
            </a:pPr>
            <a:r>
              <a:rPr lang="en-US" sz="2000" dirty="0"/>
              <a:t>	– </a:t>
            </a:r>
            <a:r>
              <a:rPr lang="en-US" sz="2000" i="1" dirty="0" smtClean="0"/>
              <a:t>All Team </a:t>
            </a:r>
            <a:r>
              <a:rPr lang="en-US" sz="2000" i="1" dirty="0"/>
              <a:t>Members</a:t>
            </a:r>
          </a:p>
          <a:p>
            <a:pPr marL="0" indent="0">
              <a:lnSpc>
                <a:spcPct val="100000"/>
              </a:lnSpc>
              <a:spcBef>
                <a:spcPts val="0"/>
              </a:spcBef>
              <a:buNone/>
            </a:pPr>
            <a:endParaRPr lang="en-US" b="1" dirty="0" smtClean="0"/>
          </a:p>
          <a:p>
            <a:pPr marL="0" indent="0">
              <a:lnSpc>
                <a:spcPct val="100000"/>
              </a:lnSpc>
              <a:spcBef>
                <a:spcPts val="0"/>
              </a:spcBef>
              <a:buNone/>
            </a:pPr>
            <a:r>
              <a:rPr lang="en-US" b="1" dirty="0"/>
              <a:t>	</a:t>
            </a:r>
            <a:endParaRPr lang="en-US" dirty="0" smtClean="0"/>
          </a:p>
        </p:txBody>
      </p:sp>
    </p:spTree>
    <p:extLst>
      <p:ext uri="{BB962C8B-B14F-4D97-AF65-F5344CB8AC3E}">
        <p14:creationId xmlns:p14="http://schemas.microsoft.com/office/powerpoint/2010/main" val="178218290"/>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976" y="160038"/>
            <a:ext cx="6154872" cy="1143000"/>
          </a:xfrm>
        </p:spPr>
        <p:txBody>
          <a:bodyPr>
            <a:normAutofit/>
          </a:bodyPr>
          <a:lstStyle/>
          <a:p>
            <a:pPr>
              <a:defRPr/>
            </a:pPr>
            <a:r>
              <a:rPr lang="en-US" sz="4000" b="1" dirty="0" smtClean="0">
                <a:solidFill>
                  <a:srgbClr val="FF0000"/>
                </a:solidFill>
              </a:rPr>
              <a:t>Resources Today:</a:t>
            </a:r>
            <a:endParaRPr lang="en-US" sz="4000" b="1" dirty="0">
              <a:solidFill>
                <a:srgbClr val="FF0000"/>
              </a:solidFill>
            </a:endParaRPr>
          </a:p>
        </p:txBody>
      </p:sp>
      <p:sp>
        <p:nvSpPr>
          <p:cNvPr id="13315" name="Content Placeholder 2"/>
          <p:cNvSpPr>
            <a:spLocks noGrp="1"/>
          </p:cNvSpPr>
          <p:nvPr>
            <p:ph idx="1"/>
          </p:nvPr>
        </p:nvSpPr>
        <p:spPr>
          <a:xfrm>
            <a:off x="0" y="1300034"/>
            <a:ext cx="8356600" cy="4572000"/>
          </a:xfrm>
        </p:spPr>
        <p:txBody>
          <a:bodyPr>
            <a:noAutofit/>
          </a:bodyPr>
          <a:lstStyle/>
          <a:p>
            <a:pPr marL="91440" indent="0" algn="ctr">
              <a:lnSpc>
                <a:spcPct val="100000"/>
              </a:lnSpc>
              <a:spcBef>
                <a:spcPts val="0"/>
              </a:spcBef>
              <a:buNone/>
            </a:pPr>
            <a:endParaRPr lang="en-US" sz="2000" b="1" dirty="0"/>
          </a:p>
          <a:p>
            <a:pPr marL="377190" indent="-285750">
              <a:lnSpc>
                <a:spcPct val="100000"/>
              </a:lnSpc>
              <a:spcBef>
                <a:spcPts val="600"/>
              </a:spcBef>
              <a:spcAft>
                <a:spcPts val="600"/>
              </a:spcAft>
              <a:buFont typeface="Wingdings" panose="05000000000000000000" pitchFamily="2" charset="2"/>
              <a:buChar char="Ø"/>
            </a:pPr>
            <a:r>
              <a:rPr lang="en-US" sz="2000" b="1" dirty="0" smtClean="0"/>
              <a:t>ACTE Website </a:t>
            </a:r>
            <a:r>
              <a:rPr lang="en-US" sz="2000" b="1" dirty="0"/>
              <a:t>	</a:t>
            </a:r>
            <a:r>
              <a:rPr lang="en-US" sz="2000" b="1" dirty="0" smtClean="0"/>
              <a:t>Association for Career &amp; Technical Education 	</a:t>
            </a:r>
            <a:r>
              <a:rPr lang="en-US" sz="2000" b="1" dirty="0" smtClean="0">
                <a:hlinkClick r:id="rId3"/>
              </a:rPr>
              <a:t>www.acteonline.org</a:t>
            </a:r>
            <a:endParaRPr lang="en-US" sz="2000" b="1" dirty="0" smtClean="0"/>
          </a:p>
          <a:p>
            <a:pPr marL="377190" indent="-285750" algn="ctr">
              <a:lnSpc>
                <a:spcPct val="100000"/>
              </a:lnSpc>
              <a:spcBef>
                <a:spcPts val="600"/>
              </a:spcBef>
              <a:spcAft>
                <a:spcPts val="600"/>
              </a:spcAft>
              <a:buFont typeface="Wingdings" panose="05000000000000000000" pitchFamily="2" charset="2"/>
              <a:buChar char="Ø"/>
            </a:pPr>
            <a:endParaRPr lang="en-US" sz="2000" b="1" dirty="0" smtClean="0"/>
          </a:p>
          <a:p>
            <a:pPr marL="377190" indent="-285750">
              <a:lnSpc>
                <a:spcPct val="100000"/>
              </a:lnSpc>
              <a:spcBef>
                <a:spcPts val="600"/>
              </a:spcBef>
              <a:spcAft>
                <a:spcPts val="600"/>
              </a:spcAft>
              <a:buFont typeface="Wingdings" panose="05000000000000000000" pitchFamily="2" charset="2"/>
              <a:buChar char="Ø"/>
            </a:pPr>
            <a:r>
              <a:rPr lang="en-US" sz="2000" b="1" i="1" dirty="0" smtClean="0"/>
              <a:t>“Your First Year in CTE: 10 More Things to Know”</a:t>
            </a:r>
            <a:r>
              <a:rPr lang="en-US" sz="2000" b="1" i="1" dirty="0"/>
              <a:t> </a:t>
            </a:r>
            <a:r>
              <a:rPr lang="en-US" sz="2000" b="1" dirty="0" smtClean="0"/>
              <a:t>by John Foster/ Pamela Foster/ Clyde </a:t>
            </a:r>
            <a:r>
              <a:rPr lang="en-US" sz="2000" b="1" dirty="0" err="1" smtClean="0"/>
              <a:t>Hornberger</a:t>
            </a:r>
            <a:r>
              <a:rPr lang="en-US" sz="2000" b="1" dirty="0" smtClean="0"/>
              <a:t>/ Kathleen McNally - Published by ACTE - Copyright 2015</a:t>
            </a:r>
          </a:p>
          <a:p>
            <a:pPr marL="377190" indent="-285750">
              <a:lnSpc>
                <a:spcPct val="100000"/>
              </a:lnSpc>
              <a:spcBef>
                <a:spcPts val="600"/>
              </a:spcBef>
              <a:spcAft>
                <a:spcPts val="600"/>
              </a:spcAft>
              <a:buFont typeface="Wingdings" panose="05000000000000000000" pitchFamily="2" charset="2"/>
              <a:buChar char="Ø"/>
            </a:pPr>
            <a:endParaRPr lang="en-US" sz="2000" b="1" dirty="0"/>
          </a:p>
          <a:p>
            <a:pPr marL="377190" indent="-285750">
              <a:lnSpc>
                <a:spcPct val="100000"/>
              </a:lnSpc>
              <a:spcBef>
                <a:spcPts val="600"/>
              </a:spcBef>
              <a:spcAft>
                <a:spcPts val="600"/>
              </a:spcAft>
              <a:buFont typeface="Wingdings" panose="05000000000000000000" pitchFamily="2" charset="2"/>
              <a:buChar char="Ø"/>
            </a:pPr>
            <a:r>
              <a:rPr lang="en-US" sz="2000" b="1" dirty="0" smtClean="0"/>
              <a:t>Moir’s Curve - Ellen </a:t>
            </a:r>
            <a:r>
              <a:rPr lang="en-US" sz="2000" b="1" dirty="0"/>
              <a:t>Moir, New Teacher Center, University </a:t>
            </a:r>
            <a:r>
              <a:rPr lang="en-US" sz="2000" b="1" dirty="0" smtClean="0"/>
              <a:t>of </a:t>
            </a:r>
            <a:r>
              <a:rPr lang="en-US" sz="2000" b="1" dirty="0"/>
              <a:t>California, Santa </a:t>
            </a:r>
            <a:r>
              <a:rPr lang="en-US" sz="2000" b="1" dirty="0" smtClean="0"/>
              <a:t>Cruz</a:t>
            </a:r>
          </a:p>
          <a:p>
            <a:pPr marL="91440" indent="0">
              <a:lnSpc>
                <a:spcPct val="100000"/>
              </a:lnSpc>
              <a:spcBef>
                <a:spcPts val="600"/>
              </a:spcBef>
              <a:spcAft>
                <a:spcPts val="600"/>
              </a:spcAft>
              <a:buNone/>
            </a:pPr>
            <a:endParaRPr lang="en-US" sz="2000" b="1" dirty="0" smtClean="0"/>
          </a:p>
          <a:p>
            <a:pPr>
              <a:lnSpc>
                <a:spcPct val="100000"/>
              </a:lnSpc>
              <a:spcBef>
                <a:spcPts val="600"/>
              </a:spcBef>
              <a:spcAft>
                <a:spcPts val="600"/>
              </a:spcAft>
              <a:buFont typeface="Wingdings" panose="05000000000000000000" pitchFamily="2" charset="2"/>
              <a:buChar char="Ø"/>
            </a:pPr>
            <a:r>
              <a:rPr lang="en-US" sz="2000" b="1" dirty="0" smtClean="0"/>
              <a:t>Teaching Resources  </a:t>
            </a:r>
            <a:r>
              <a:rPr lang="en-US" sz="2000" b="1" dirty="0" smtClean="0">
                <a:hlinkClick r:id="rId4"/>
              </a:rPr>
              <a:t>www.cteonline.org/</a:t>
            </a:r>
            <a:r>
              <a:rPr lang="en-US" sz="2000" b="1" dirty="0" smtClean="0"/>
              <a:t> </a:t>
            </a:r>
          </a:p>
          <a:p>
            <a:pPr marL="0" indent="0">
              <a:buNone/>
            </a:pPr>
            <a:r>
              <a:rPr lang="en-US" sz="2000" dirty="0"/>
              <a:t> </a:t>
            </a:r>
            <a:r>
              <a:rPr lang="en-US" sz="2000" dirty="0" smtClean="0"/>
              <a:t>				    ***</a:t>
            </a:r>
            <a:r>
              <a:rPr lang="en-US" sz="2000" dirty="0" smtClean="0">
                <a:solidFill>
                  <a:srgbClr val="FF0000"/>
                </a:solidFill>
              </a:rPr>
              <a:t>This session is being recorded as a future resource</a:t>
            </a:r>
            <a:endParaRPr lang="en-US" sz="2000" dirty="0">
              <a:solidFill>
                <a:srgbClr val="FF0000"/>
              </a:solidFill>
            </a:endParaRPr>
          </a:p>
          <a:p>
            <a:pPr marL="91440" indent="0" algn="ctr">
              <a:lnSpc>
                <a:spcPct val="100000"/>
              </a:lnSpc>
              <a:spcBef>
                <a:spcPts val="0"/>
              </a:spcBef>
              <a:buNone/>
            </a:pPr>
            <a:r>
              <a:rPr lang="en-US" sz="2000" b="1" dirty="0" smtClean="0"/>
              <a:t> </a:t>
            </a:r>
          </a:p>
        </p:txBody>
      </p:sp>
    </p:spTree>
    <p:extLst>
      <p:ext uri="{BB962C8B-B14F-4D97-AF65-F5344CB8AC3E}">
        <p14:creationId xmlns:p14="http://schemas.microsoft.com/office/powerpoint/2010/main" val="4179608543"/>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981329" y="2370964"/>
            <a:ext cx="6162676" cy="1831161"/>
            <a:chOff x="2981329" y="2074089"/>
            <a:chExt cx="6162676" cy="1831161"/>
          </a:xfrm>
        </p:grpSpPr>
        <p:sp>
          <p:nvSpPr>
            <p:cNvPr id="11" name="Round Same Side Corner Rectangle 5"/>
            <p:cNvSpPr/>
            <p:nvPr/>
          </p:nvSpPr>
          <p:spPr>
            <a:xfrm rot="16200000">
              <a:off x="5147086" y="-91668"/>
              <a:ext cx="1831161" cy="6162676"/>
            </a:xfrm>
            <a:prstGeom prst="round2SameRect">
              <a:avLst/>
            </a:prstGeom>
            <a:solidFill>
              <a:srgbClr val="FF6D14"/>
            </a:solidFill>
            <a:ln>
              <a:noFill/>
            </a:ln>
            <a:effectLst>
              <a:innerShdw blurRad="635000" dist="190500" dir="180000">
                <a:srgbClr val="000000">
                  <a:alpha val="50000"/>
                </a:srgbClr>
              </a:innerShdw>
            </a:effectLst>
          </p:spPr>
          <p:style>
            <a:lnRef idx="1">
              <a:schemeClr val="accent1"/>
            </a:lnRef>
            <a:fillRef idx="3">
              <a:schemeClr val="accent1"/>
            </a:fillRef>
            <a:effectRef idx="2">
              <a:schemeClr val="accent1"/>
            </a:effectRef>
            <a:fontRef idx="minor">
              <a:schemeClr val="lt1"/>
            </a:fontRef>
          </p:style>
          <p:txBody>
            <a:bodyPr anchor="t" anchorCtr="0"/>
            <a:lstStyle/>
            <a:p>
              <a:pPr algn="ctr" fontAlgn="auto">
                <a:spcBef>
                  <a:spcPts val="0"/>
                </a:spcBef>
                <a:spcAft>
                  <a:spcPts val="0"/>
                </a:spcAft>
                <a:defRPr/>
              </a:pPr>
              <a:endParaRPr lang="en-US"/>
            </a:p>
          </p:txBody>
        </p:sp>
        <p:sp>
          <p:nvSpPr>
            <p:cNvPr id="12" name="Title 1"/>
            <p:cNvSpPr txBox="1">
              <a:spLocks/>
            </p:cNvSpPr>
            <p:nvPr/>
          </p:nvSpPr>
          <p:spPr>
            <a:xfrm>
              <a:off x="3230100" y="2257425"/>
              <a:ext cx="5541902" cy="681747"/>
            </a:xfrm>
            <a:prstGeom prst="rect">
              <a:avLst/>
            </a:prstGeom>
          </p:spPr>
          <p:txBody>
            <a:bodyPr vert="horz" wrap="none" lIns="91440" tIns="45720" rIns="91440" bIns="45720" rtlCol="0" anchor="t" anchorCtr="0">
              <a:noAutofit/>
            </a:bodyPr>
            <a:lstStyle/>
            <a:p>
              <a:pPr marL="0" marR="0" lvl="0" indent="0" algn="l" defTabSz="457200" rtl="0" eaLnBrk="1" fontAlgn="auto" latinLnBrk="0" hangingPunct="1">
                <a:lnSpc>
                  <a:spcPts val="3800"/>
                </a:lnSpc>
                <a:spcBef>
                  <a:spcPct val="0"/>
                </a:spcBef>
                <a:spcAft>
                  <a:spcPts val="0"/>
                </a:spcAft>
                <a:buClrTx/>
                <a:buSzTx/>
                <a:buFontTx/>
                <a:buNone/>
                <a:tabLst/>
                <a:defRPr/>
              </a:pPr>
              <a:r>
                <a:rPr kumimoji="0" lang="en-US" sz="3400" b="1" i="0" u="none" strike="noStrike" kern="1200" cap="none" spc="0" normalizeH="0" baseline="0" noProof="0" dirty="0" smtClean="0">
                  <a:ln>
                    <a:noFill/>
                  </a:ln>
                  <a:solidFill>
                    <a:schemeClr val="bg1"/>
                  </a:solidFill>
                  <a:effectLst/>
                  <a:uLnTx/>
                  <a:uFillTx/>
                  <a:latin typeface="Geneva"/>
                  <a:ea typeface="+mj-ea"/>
                  <a:cs typeface="Geneva"/>
                </a:rPr>
                <a:t/>
              </a:r>
              <a:br>
                <a:rPr kumimoji="0" lang="en-US" sz="3400" b="1" i="0" u="none" strike="noStrike" kern="1200" cap="none" spc="0" normalizeH="0" baseline="0" noProof="0" dirty="0" smtClean="0">
                  <a:ln>
                    <a:noFill/>
                  </a:ln>
                  <a:solidFill>
                    <a:schemeClr val="bg1"/>
                  </a:solidFill>
                  <a:effectLst/>
                  <a:uLnTx/>
                  <a:uFillTx/>
                  <a:latin typeface="Geneva"/>
                  <a:ea typeface="+mj-ea"/>
                  <a:cs typeface="Geneva"/>
                </a:rPr>
              </a:br>
              <a:endParaRPr kumimoji="0" lang="en-US" sz="3400" b="1" i="0" u="none" strike="noStrike" kern="1200" cap="none" spc="0" normalizeH="0" baseline="0" noProof="0" dirty="0">
                <a:ln>
                  <a:noFill/>
                </a:ln>
                <a:solidFill>
                  <a:schemeClr val="bg1"/>
                </a:solidFill>
                <a:effectLst/>
                <a:uLnTx/>
                <a:uFillTx/>
                <a:latin typeface="Geneva"/>
                <a:ea typeface="+mj-ea"/>
                <a:cs typeface="Geneva"/>
              </a:endParaRPr>
            </a:p>
          </p:txBody>
        </p:sp>
      </p:grpSp>
      <p:pic>
        <p:nvPicPr>
          <p:cNvPr id="10" name="Picture 9" descr="CTE_Minnesota_RGB.png"/>
          <p:cNvPicPr>
            <a:picLocks noChangeAspect="1"/>
          </p:cNvPicPr>
          <p:nvPr/>
        </p:nvPicPr>
        <p:blipFill>
          <a:blip r:embed="rId3"/>
          <a:stretch>
            <a:fillRect/>
          </a:stretch>
        </p:blipFill>
        <p:spPr>
          <a:xfrm>
            <a:off x="5213280" y="558128"/>
            <a:ext cx="3731942" cy="1307399"/>
          </a:xfrm>
          <a:prstGeom prst="rect">
            <a:avLst/>
          </a:prstGeom>
        </p:spPr>
      </p:pic>
      <p:sp>
        <p:nvSpPr>
          <p:cNvPr id="2" name="Rectangle 1"/>
          <p:cNvSpPr/>
          <p:nvPr/>
        </p:nvSpPr>
        <p:spPr>
          <a:xfrm>
            <a:off x="3365500" y="2540214"/>
            <a:ext cx="5579722" cy="1569660"/>
          </a:xfrm>
          <a:prstGeom prst="rect">
            <a:avLst/>
          </a:prstGeom>
        </p:spPr>
        <p:txBody>
          <a:bodyPr wrap="square">
            <a:spAutoFit/>
          </a:bodyPr>
          <a:lstStyle/>
          <a:p>
            <a:pPr algn="ctr"/>
            <a:r>
              <a:rPr lang="en-US" sz="3200" b="1" dirty="0" smtClean="0">
                <a:solidFill>
                  <a:schemeClr val="bg1"/>
                </a:solidFill>
                <a:latin typeface="Geneva"/>
              </a:rPr>
              <a:t>Your First Year as a Career and Technical Education Instructor in MN</a:t>
            </a:r>
          </a:p>
        </p:txBody>
      </p:sp>
    </p:spTree>
    <p:extLst>
      <p:ext uri="{BB962C8B-B14F-4D97-AF65-F5344CB8AC3E}">
        <p14:creationId xmlns:p14="http://schemas.microsoft.com/office/powerpoint/2010/main" val="1522690658"/>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976" y="160038"/>
            <a:ext cx="6154872" cy="1143000"/>
          </a:xfrm>
        </p:spPr>
        <p:txBody>
          <a:bodyPr>
            <a:normAutofit/>
          </a:bodyPr>
          <a:lstStyle/>
          <a:p>
            <a:pPr>
              <a:defRPr/>
            </a:pPr>
            <a:r>
              <a:rPr lang="en-US" sz="2800" b="1" dirty="0" smtClean="0"/>
              <a:t>WHY WE TEACH CTE </a:t>
            </a:r>
            <a:br>
              <a:rPr lang="en-US" sz="2800" b="1" dirty="0" smtClean="0"/>
            </a:br>
            <a:r>
              <a:rPr lang="en-US" sz="2800" b="1" dirty="0" smtClean="0"/>
              <a:t>in Today’s Schools &amp; Colleges</a:t>
            </a:r>
            <a:endParaRPr lang="en-US" sz="2800" dirty="0"/>
          </a:p>
        </p:txBody>
      </p:sp>
      <p:sp>
        <p:nvSpPr>
          <p:cNvPr id="13315" name="Content Placeholder 2"/>
          <p:cNvSpPr>
            <a:spLocks noGrp="1"/>
          </p:cNvSpPr>
          <p:nvPr>
            <p:ph idx="1"/>
          </p:nvPr>
        </p:nvSpPr>
        <p:spPr>
          <a:xfrm>
            <a:off x="241300" y="1422400"/>
            <a:ext cx="7988300" cy="5245100"/>
          </a:xfrm>
        </p:spPr>
        <p:txBody>
          <a:bodyPr>
            <a:noAutofit/>
          </a:bodyPr>
          <a:lstStyle/>
          <a:p>
            <a:pPr marL="91440" indent="0">
              <a:lnSpc>
                <a:spcPct val="100000"/>
              </a:lnSpc>
              <a:spcBef>
                <a:spcPts val="0"/>
              </a:spcBef>
              <a:buNone/>
            </a:pPr>
            <a:endParaRPr lang="en-US" dirty="0" smtClean="0">
              <a:solidFill>
                <a:srgbClr val="FF6D13"/>
              </a:solidFill>
            </a:endParaRPr>
          </a:p>
          <a:p>
            <a:pPr marL="434340">
              <a:lnSpc>
                <a:spcPct val="100000"/>
              </a:lnSpc>
              <a:spcBef>
                <a:spcPts val="0"/>
              </a:spcBef>
            </a:pPr>
            <a:r>
              <a:rPr lang="en-US" dirty="0" smtClean="0">
                <a:solidFill>
                  <a:srgbClr val="FF6D13"/>
                </a:solidFill>
              </a:rPr>
              <a:t>Share your occupational experience – its knowledge and skills - </a:t>
            </a:r>
            <a:r>
              <a:rPr lang="en-US" dirty="0" smtClean="0"/>
              <a:t>with students</a:t>
            </a:r>
          </a:p>
          <a:p>
            <a:pPr marL="91440" indent="0">
              <a:lnSpc>
                <a:spcPct val="100000"/>
              </a:lnSpc>
              <a:spcBef>
                <a:spcPts val="0"/>
              </a:spcBef>
              <a:buNone/>
            </a:pPr>
            <a:endParaRPr lang="en-US" i="1" dirty="0" smtClean="0"/>
          </a:p>
          <a:p>
            <a:pPr marL="365760" indent="-274320">
              <a:lnSpc>
                <a:spcPct val="100000"/>
              </a:lnSpc>
              <a:spcBef>
                <a:spcPts val="0"/>
              </a:spcBef>
              <a:buFont typeface="Arial" pitchFamily="34" charset="0"/>
              <a:buChar char="•"/>
            </a:pPr>
            <a:r>
              <a:rPr lang="en-US" dirty="0">
                <a:solidFill>
                  <a:srgbClr val="FF6D13"/>
                </a:solidFill>
              </a:rPr>
              <a:t>Give back to your technical profession and community </a:t>
            </a:r>
            <a:r>
              <a:rPr lang="en-US" dirty="0"/>
              <a:t>by </a:t>
            </a:r>
            <a:r>
              <a:rPr lang="en-US" dirty="0" smtClean="0"/>
              <a:t>teaching</a:t>
            </a:r>
          </a:p>
          <a:p>
            <a:pPr marL="91440" indent="0">
              <a:lnSpc>
                <a:spcPct val="100000"/>
              </a:lnSpc>
              <a:spcBef>
                <a:spcPts val="0"/>
              </a:spcBef>
              <a:buNone/>
            </a:pPr>
            <a:endParaRPr lang="en-US" dirty="0"/>
          </a:p>
          <a:p>
            <a:pPr marL="365760" indent="-274320">
              <a:lnSpc>
                <a:spcPct val="100000"/>
              </a:lnSpc>
              <a:spcBef>
                <a:spcPts val="0"/>
              </a:spcBef>
              <a:buFont typeface="Arial" pitchFamily="34" charset="0"/>
              <a:buChar char="•"/>
            </a:pPr>
            <a:r>
              <a:rPr lang="en-US" dirty="0" smtClean="0">
                <a:solidFill>
                  <a:srgbClr val="FF6D13"/>
                </a:solidFill>
              </a:rPr>
              <a:t>Make </a:t>
            </a:r>
            <a:r>
              <a:rPr lang="en-US" dirty="0">
                <a:solidFill>
                  <a:srgbClr val="FF6D13"/>
                </a:solidFill>
              </a:rPr>
              <a:t>a difference or impact </a:t>
            </a:r>
            <a:r>
              <a:rPr lang="en-US" dirty="0"/>
              <a:t>on future </a:t>
            </a:r>
            <a:r>
              <a:rPr lang="en-US" dirty="0" smtClean="0"/>
              <a:t>generations</a:t>
            </a:r>
            <a:endParaRPr lang="en-US" b="0" dirty="0" smtClean="0"/>
          </a:p>
          <a:p>
            <a:pPr marL="91440" indent="0">
              <a:lnSpc>
                <a:spcPct val="100000"/>
              </a:lnSpc>
              <a:spcBef>
                <a:spcPts val="0"/>
              </a:spcBef>
              <a:buNone/>
            </a:pPr>
            <a:r>
              <a:rPr lang="en-US" dirty="0" smtClean="0"/>
              <a:t> </a:t>
            </a:r>
            <a:r>
              <a:rPr lang="en-US" dirty="0" smtClean="0">
                <a:solidFill>
                  <a:srgbClr val="FF6D13"/>
                </a:solidFill>
              </a:rPr>
              <a:t> </a:t>
            </a:r>
            <a:endParaRPr lang="en-US" dirty="0">
              <a:solidFill>
                <a:srgbClr val="FF6D13"/>
              </a:solidFill>
            </a:endParaRPr>
          </a:p>
          <a:p>
            <a:pPr marL="365760" indent="-274320">
              <a:lnSpc>
                <a:spcPct val="100000"/>
              </a:lnSpc>
              <a:spcBef>
                <a:spcPts val="0"/>
              </a:spcBef>
              <a:buFont typeface="Arial" pitchFamily="34" charset="0"/>
              <a:buChar char="•"/>
            </a:pPr>
            <a:r>
              <a:rPr lang="en-US" dirty="0" smtClean="0"/>
              <a:t>View </a:t>
            </a:r>
            <a:r>
              <a:rPr lang="en-US" b="0" dirty="0" smtClean="0"/>
              <a:t>teaching as a </a:t>
            </a:r>
            <a:r>
              <a:rPr lang="en-US" dirty="0" smtClean="0">
                <a:solidFill>
                  <a:srgbClr val="FF6D13"/>
                </a:solidFill>
              </a:rPr>
              <a:t>highly regarded </a:t>
            </a:r>
            <a:r>
              <a:rPr lang="en-US" b="0" dirty="0" smtClean="0">
                <a:solidFill>
                  <a:srgbClr val="FF6D13"/>
                </a:solidFill>
              </a:rPr>
              <a:t>profession</a:t>
            </a:r>
          </a:p>
          <a:p>
            <a:pPr marL="91440" indent="0">
              <a:lnSpc>
                <a:spcPct val="100000"/>
              </a:lnSpc>
              <a:spcBef>
                <a:spcPts val="0"/>
              </a:spcBef>
              <a:buNone/>
            </a:pPr>
            <a:endParaRPr lang="en-US" dirty="0"/>
          </a:p>
          <a:p>
            <a:pPr marL="365760" indent="-274320">
              <a:lnSpc>
                <a:spcPct val="100000"/>
              </a:lnSpc>
              <a:spcBef>
                <a:spcPts val="0"/>
              </a:spcBef>
              <a:buFont typeface="Arial" pitchFamily="34" charset="0"/>
              <a:buChar char="•"/>
            </a:pPr>
            <a:r>
              <a:rPr lang="en-US" dirty="0" smtClean="0"/>
              <a:t>Remember </a:t>
            </a:r>
            <a:r>
              <a:rPr lang="en-US" dirty="0" smtClean="0">
                <a:solidFill>
                  <a:srgbClr val="FF6D13"/>
                </a:solidFill>
              </a:rPr>
              <a:t>an influential teacher </a:t>
            </a:r>
            <a:r>
              <a:rPr lang="en-US" dirty="0" smtClean="0"/>
              <a:t>that you respected and appreciated</a:t>
            </a:r>
          </a:p>
          <a:p>
            <a:pPr marL="91440" indent="0">
              <a:lnSpc>
                <a:spcPct val="100000"/>
              </a:lnSpc>
              <a:spcBef>
                <a:spcPts val="0"/>
              </a:spcBef>
              <a:buNone/>
            </a:pPr>
            <a:endParaRPr lang="en-US" sz="2000" dirty="0"/>
          </a:p>
        </p:txBody>
      </p:sp>
    </p:spTree>
    <p:extLst>
      <p:ext uri="{BB962C8B-B14F-4D97-AF65-F5344CB8AC3E}">
        <p14:creationId xmlns:p14="http://schemas.microsoft.com/office/powerpoint/2010/main" val="3301552628"/>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976" y="160038"/>
            <a:ext cx="6154872" cy="1143000"/>
          </a:xfrm>
        </p:spPr>
        <p:txBody>
          <a:bodyPr>
            <a:normAutofit/>
          </a:bodyPr>
          <a:lstStyle/>
          <a:p>
            <a:pPr>
              <a:defRPr/>
            </a:pPr>
            <a:r>
              <a:rPr lang="en-US" sz="4000" b="1" dirty="0" smtClean="0"/>
              <a:t>The Outcomes?</a:t>
            </a:r>
            <a:endParaRPr lang="en-US" sz="4000" dirty="0"/>
          </a:p>
        </p:txBody>
      </p:sp>
      <p:sp>
        <p:nvSpPr>
          <p:cNvPr id="13315" name="Content Placeholder 2"/>
          <p:cNvSpPr>
            <a:spLocks noGrp="1"/>
          </p:cNvSpPr>
          <p:nvPr>
            <p:ph idx="1"/>
          </p:nvPr>
        </p:nvSpPr>
        <p:spPr>
          <a:xfrm>
            <a:off x="241300" y="1422400"/>
            <a:ext cx="7988300" cy="5245100"/>
          </a:xfrm>
        </p:spPr>
        <p:txBody>
          <a:bodyPr>
            <a:noAutofit/>
          </a:bodyPr>
          <a:lstStyle/>
          <a:p>
            <a:pPr marL="91440" indent="0">
              <a:lnSpc>
                <a:spcPct val="100000"/>
              </a:lnSpc>
              <a:spcBef>
                <a:spcPts val="0"/>
              </a:spcBef>
              <a:buNone/>
            </a:pPr>
            <a:endParaRPr lang="en-US" dirty="0">
              <a:solidFill>
                <a:srgbClr val="FF6D13"/>
              </a:solidFill>
            </a:endParaRPr>
          </a:p>
          <a:p>
            <a:pPr marL="91440" indent="0">
              <a:lnSpc>
                <a:spcPct val="100000"/>
              </a:lnSpc>
              <a:spcBef>
                <a:spcPts val="0"/>
              </a:spcBef>
              <a:buNone/>
            </a:pPr>
            <a:r>
              <a:rPr lang="en-US" b="1" dirty="0" smtClean="0">
                <a:solidFill>
                  <a:srgbClr val="262626"/>
                </a:solidFill>
              </a:rPr>
              <a:t>CTE Students:</a:t>
            </a:r>
            <a:endParaRPr lang="en-US" b="1" dirty="0">
              <a:solidFill>
                <a:srgbClr val="262626"/>
              </a:solidFill>
            </a:endParaRPr>
          </a:p>
          <a:p>
            <a:pPr marL="434340">
              <a:lnSpc>
                <a:spcPct val="100000"/>
              </a:lnSpc>
              <a:spcBef>
                <a:spcPts val="0"/>
              </a:spcBef>
            </a:pPr>
            <a:endParaRPr lang="en-US" dirty="0" smtClean="0">
              <a:solidFill>
                <a:srgbClr val="FF6D13"/>
              </a:solidFill>
            </a:endParaRPr>
          </a:p>
          <a:p>
            <a:pPr marL="434340">
              <a:lnSpc>
                <a:spcPct val="100000"/>
              </a:lnSpc>
              <a:spcBef>
                <a:spcPts val="0"/>
              </a:spcBef>
            </a:pPr>
            <a:r>
              <a:rPr lang="en-US" dirty="0" smtClean="0">
                <a:solidFill>
                  <a:srgbClr val="262626"/>
                </a:solidFill>
              </a:rPr>
              <a:t>Gain </a:t>
            </a:r>
            <a:r>
              <a:rPr lang="en-US" dirty="0" smtClean="0">
                <a:solidFill>
                  <a:srgbClr val="FF6D13"/>
                </a:solidFill>
              </a:rPr>
              <a:t>relevant academic, technical, and employability skills</a:t>
            </a:r>
            <a:r>
              <a:rPr lang="en-US" dirty="0" smtClean="0"/>
              <a:t> that prepare them for today’s workforce.  </a:t>
            </a:r>
          </a:p>
          <a:p>
            <a:pPr marL="91440" indent="0">
              <a:lnSpc>
                <a:spcPct val="100000"/>
              </a:lnSpc>
              <a:spcBef>
                <a:spcPts val="0"/>
              </a:spcBef>
              <a:buNone/>
            </a:pPr>
            <a:r>
              <a:rPr lang="en-US" dirty="0" smtClean="0"/>
              <a:t> </a:t>
            </a:r>
            <a:r>
              <a:rPr lang="en-US" dirty="0" smtClean="0">
                <a:solidFill>
                  <a:srgbClr val="FF6D13"/>
                </a:solidFill>
              </a:rPr>
              <a:t> </a:t>
            </a:r>
            <a:endParaRPr lang="en-US" dirty="0">
              <a:solidFill>
                <a:srgbClr val="FF6D13"/>
              </a:solidFill>
            </a:endParaRPr>
          </a:p>
          <a:p>
            <a:pPr marL="365760" indent="-274320">
              <a:lnSpc>
                <a:spcPct val="100000"/>
              </a:lnSpc>
              <a:spcBef>
                <a:spcPts val="0"/>
              </a:spcBef>
              <a:buFont typeface="Arial" pitchFamily="34" charset="0"/>
              <a:buChar char="•"/>
            </a:pPr>
            <a:r>
              <a:rPr lang="en-US" dirty="0" smtClean="0"/>
              <a:t>Feel a</a:t>
            </a:r>
            <a:r>
              <a:rPr lang="en-US" b="0" dirty="0" smtClean="0"/>
              <a:t> </a:t>
            </a:r>
            <a:r>
              <a:rPr lang="en-US" dirty="0" smtClean="0">
                <a:solidFill>
                  <a:srgbClr val="FF6D13"/>
                </a:solidFill>
              </a:rPr>
              <a:t>sense of accomplishment and pride </a:t>
            </a:r>
            <a:r>
              <a:rPr lang="en-US" dirty="0" smtClean="0"/>
              <a:t>in their work.</a:t>
            </a:r>
            <a:endParaRPr lang="en-US" dirty="0" smtClean="0">
              <a:solidFill>
                <a:srgbClr val="FF6D13"/>
              </a:solidFill>
            </a:endParaRPr>
          </a:p>
          <a:p>
            <a:pPr marL="91440" indent="0">
              <a:lnSpc>
                <a:spcPct val="100000"/>
              </a:lnSpc>
              <a:spcBef>
                <a:spcPts val="0"/>
              </a:spcBef>
              <a:buNone/>
            </a:pPr>
            <a:endParaRPr lang="en-US" dirty="0"/>
          </a:p>
          <a:p>
            <a:pPr marL="365760" indent="-274320">
              <a:lnSpc>
                <a:spcPct val="100000"/>
              </a:lnSpc>
              <a:spcBef>
                <a:spcPts val="0"/>
              </a:spcBef>
              <a:buFont typeface="Arial" pitchFamily="34" charset="0"/>
              <a:buChar char="•"/>
            </a:pPr>
            <a:r>
              <a:rPr lang="en-US" dirty="0" smtClean="0"/>
              <a:t>Become </a:t>
            </a:r>
            <a:r>
              <a:rPr lang="en-US" dirty="0" smtClean="0">
                <a:solidFill>
                  <a:srgbClr val="FF6D13"/>
                </a:solidFill>
              </a:rPr>
              <a:t>actively engaged in their learning </a:t>
            </a:r>
            <a:r>
              <a:rPr lang="en-US" dirty="0" smtClean="0"/>
              <a:t>through authentic, project-based experiences. </a:t>
            </a:r>
            <a:r>
              <a:rPr lang="en-US" dirty="0" smtClean="0">
                <a:solidFill>
                  <a:srgbClr val="FF6D13"/>
                </a:solidFill>
              </a:rPr>
              <a:t> </a:t>
            </a:r>
            <a:endParaRPr lang="en-US" sz="2000" dirty="0"/>
          </a:p>
        </p:txBody>
      </p:sp>
    </p:spTree>
    <p:extLst>
      <p:ext uri="{BB962C8B-B14F-4D97-AF65-F5344CB8AC3E}">
        <p14:creationId xmlns:p14="http://schemas.microsoft.com/office/powerpoint/2010/main" val="1730987605"/>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976" y="160038"/>
            <a:ext cx="6154872" cy="1143000"/>
          </a:xfrm>
        </p:spPr>
        <p:txBody>
          <a:bodyPr>
            <a:normAutofit/>
          </a:bodyPr>
          <a:lstStyle/>
          <a:p>
            <a:pPr>
              <a:defRPr/>
            </a:pPr>
            <a:r>
              <a:rPr lang="en-US" sz="2800" b="1" dirty="0" smtClean="0"/>
              <a:t>CTE:  Its Past &amp; Evolution</a:t>
            </a:r>
            <a:endParaRPr lang="en-US" sz="2800" dirty="0"/>
          </a:p>
        </p:txBody>
      </p:sp>
      <p:sp>
        <p:nvSpPr>
          <p:cNvPr id="13315" name="Content Placeholder 2"/>
          <p:cNvSpPr>
            <a:spLocks noGrp="1"/>
          </p:cNvSpPr>
          <p:nvPr>
            <p:ph idx="1"/>
          </p:nvPr>
        </p:nvSpPr>
        <p:spPr>
          <a:xfrm>
            <a:off x="241300" y="1467292"/>
            <a:ext cx="7988300" cy="5200207"/>
          </a:xfrm>
        </p:spPr>
        <p:txBody>
          <a:bodyPr>
            <a:noAutofit/>
          </a:bodyPr>
          <a:lstStyle/>
          <a:p>
            <a:pPr marL="434340">
              <a:lnSpc>
                <a:spcPct val="100000"/>
              </a:lnSpc>
              <a:spcBef>
                <a:spcPts val="0"/>
              </a:spcBef>
            </a:pPr>
            <a:r>
              <a:rPr lang="en-US" sz="2000" dirty="0" smtClean="0"/>
              <a:t>Late 1800’s – Schools specialized in preparing workers for certain jobs.</a:t>
            </a:r>
            <a:endParaRPr lang="en-US" sz="2000" i="1" dirty="0"/>
          </a:p>
          <a:p>
            <a:pPr marL="91440" indent="0">
              <a:lnSpc>
                <a:spcPct val="100000"/>
              </a:lnSpc>
              <a:spcBef>
                <a:spcPts val="0"/>
              </a:spcBef>
              <a:buNone/>
            </a:pPr>
            <a:endParaRPr lang="en-US" sz="2000" i="1" dirty="0" smtClean="0"/>
          </a:p>
          <a:p>
            <a:pPr marL="365760" indent="-274320">
              <a:lnSpc>
                <a:spcPct val="100000"/>
              </a:lnSpc>
              <a:spcBef>
                <a:spcPts val="0"/>
              </a:spcBef>
              <a:buFont typeface="Arial" pitchFamily="34" charset="0"/>
              <a:buChar char="•"/>
            </a:pPr>
            <a:r>
              <a:rPr lang="en-US" sz="2000" dirty="0" smtClean="0"/>
              <a:t>Early 1900’s -1920’s – Agriculture schools opened; CTE expanded to adult education &amp; retraining citizens to re-enter for the workforce.</a:t>
            </a:r>
          </a:p>
          <a:p>
            <a:pPr marL="365760" indent="-274320">
              <a:lnSpc>
                <a:spcPct val="100000"/>
              </a:lnSpc>
              <a:spcBef>
                <a:spcPts val="0"/>
              </a:spcBef>
              <a:buFont typeface="Arial" pitchFamily="34" charset="0"/>
              <a:buChar char="•"/>
            </a:pPr>
            <a:endParaRPr lang="en-US" sz="2000" dirty="0"/>
          </a:p>
          <a:p>
            <a:pPr marL="365760" indent="-274320">
              <a:lnSpc>
                <a:spcPct val="100000"/>
              </a:lnSpc>
              <a:spcBef>
                <a:spcPts val="0"/>
              </a:spcBef>
              <a:buFont typeface="Arial" pitchFamily="34" charset="0"/>
              <a:buChar char="•"/>
            </a:pPr>
            <a:r>
              <a:rPr lang="en-US" sz="2000" dirty="0" smtClean="0"/>
              <a:t>After WWII – Value of technical skills increased.  </a:t>
            </a:r>
            <a:endParaRPr lang="en-US" sz="2000" b="0" dirty="0"/>
          </a:p>
          <a:p>
            <a:pPr marL="365760" indent="-274320">
              <a:lnSpc>
                <a:spcPct val="100000"/>
              </a:lnSpc>
              <a:spcBef>
                <a:spcPts val="0"/>
              </a:spcBef>
              <a:buFont typeface="Arial" pitchFamily="34" charset="0"/>
              <a:buChar char="•"/>
            </a:pPr>
            <a:endParaRPr lang="en-US" sz="2000" b="0" dirty="0" smtClean="0"/>
          </a:p>
          <a:p>
            <a:pPr marL="365760" indent="-274320">
              <a:lnSpc>
                <a:spcPct val="100000"/>
              </a:lnSpc>
              <a:spcBef>
                <a:spcPts val="0"/>
              </a:spcBef>
              <a:buFont typeface="Arial" pitchFamily="34" charset="0"/>
              <a:buChar char="•"/>
            </a:pPr>
            <a:r>
              <a:rPr lang="en-US" sz="2000" dirty="0" smtClean="0"/>
              <a:t>1960’s &amp; 1970’s – Federal funding to enhance “vocational education”</a:t>
            </a:r>
            <a:r>
              <a:rPr lang="en-US" sz="2000" b="0" dirty="0" smtClean="0"/>
              <a:t> </a:t>
            </a:r>
          </a:p>
          <a:p>
            <a:pPr marL="365760" indent="-274320">
              <a:lnSpc>
                <a:spcPct val="100000"/>
              </a:lnSpc>
              <a:spcBef>
                <a:spcPts val="0"/>
              </a:spcBef>
              <a:buFont typeface="Arial" pitchFamily="34" charset="0"/>
              <a:buChar char="•"/>
            </a:pPr>
            <a:endParaRPr lang="en-US" sz="2000" dirty="0"/>
          </a:p>
          <a:p>
            <a:pPr marL="434340">
              <a:lnSpc>
                <a:spcPct val="100000"/>
              </a:lnSpc>
              <a:spcBef>
                <a:spcPts val="0"/>
              </a:spcBef>
            </a:pPr>
            <a:r>
              <a:rPr lang="en-US" sz="2000" dirty="0" smtClean="0"/>
              <a:t>1980’s &amp; 1990’s – Is CTE</a:t>
            </a:r>
            <a:r>
              <a:rPr lang="en-US" sz="2000" dirty="0"/>
              <a:t> </a:t>
            </a:r>
            <a:r>
              <a:rPr lang="en-US" sz="2000" dirty="0" smtClean="0"/>
              <a:t>about the preparation for work?  OR does it provide a concrete, understandable context for learning &amp; applying academic skills?  The result was the Carl Perkins Act of 1990. </a:t>
            </a:r>
          </a:p>
          <a:p>
            <a:pPr marL="91440" indent="0">
              <a:lnSpc>
                <a:spcPct val="100000"/>
              </a:lnSpc>
              <a:spcBef>
                <a:spcPts val="0"/>
              </a:spcBef>
              <a:buNone/>
            </a:pPr>
            <a:endParaRPr lang="en-US" sz="2000" dirty="0"/>
          </a:p>
          <a:p>
            <a:pPr marL="91440" indent="0" algn="ctr">
              <a:lnSpc>
                <a:spcPct val="100000"/>
              </a:lnSpc>
              <a:spcBef>
                <a:spcPts val="0"/>
              </a:spcBef>
              <a:buNone/>
            </a:pPr>
            <a:endParaRPr lang="en-US" sz="2000" b="1" dirty="0" smtClean="0"/>
          </a:p>
        </p:txBody>
      </p:sp>
    </p:spTree>
    <p:extLst>
      <p:ext uri="{BB962C8B-B14F-4D97-AF65-F5344CB8AC3E}">
        <p14:creationId xmlns:p14="http://schemas.microsoft.com/office/powerpoint/2010/main" val="412155075"/>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2588</TotalTime>
  <Words>3991</Words>
  <Application>Microsoft Office PowerPoint</Application>
  <PresentationFormat>On-screen Show (4:3)</PresentationFormat>
  <Paragraphs>443</Paragraphs>
  <Slides>26</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Geneva</vt:lpstr>
      <vt:lpstr>Tahoma</vt:lpstr>
      <vt:lpstr>Times New Roman</vt:lpstr>
      <vt:lpstr>Wingdings</vt:lpstr>
      <vt:lpstr>Office Theme</vt:lpstr>
      <vt:lpstr> Good Afternoon!   Please mute your phone. We will begin shortly.</vt:lpstr>
      <vt:lpstr>Perkins Leadership Development Webinar – New or Recently New  CTE Instructors:    “Welcome to CTE”   </vt:lpstr>
      <vt:lpstr>Presenters</vt:lpstr>
      <vt:lpstr>September 28th  New CTE Instructor Webinar Agenda</vt:lpstr>
      <vt:lpstr>Resources Today:</vt:lpstr>
      <vt:lpstr>PowerPoint Presentation</vt:lpstr>
      <vt:lpstr>WHY WE TEACH CTE  in Today’s Schools &amp; Colleges</vt:lpstr>
      <vt:lpstr>The Outcomes?</vt:lpstr>
      <vt:lpstr>CTE:  Its Past &amp; Evolution</vt:lpstr>
      <vt:lpstr>CTE:  Its Past &amp; Evolution</vt:lpstr>
      <vt:lpstr>PowerPoint Presentation</vt:lpstr>
      <vt:lpstr>Today’s CTE’s Works!</vt:lpstr>
      <vt:lpstr>Today’s CTE’s Works!</vt:lpstr>
      <vt:lpstr>Today’s CTE’s Works!</vt:lpstr>
      <vt:lpstr>  Your First Year  as a CTE Instructor Ellen Moir, University of California – Santa Cruz </vt:lpstr>
      <vt:lpstr>Your First Year  as a CTE Instructor</vt:lpstr>
      <vt:lpstr>Your First Year  as a CTE Instructor</vt:lpstr>
      <vt:lpstr>How Students Learn</vt:lpstr>
      <vt:lpstr>Tools for Your Toolbox</vt:lpstr>
      <vt:lpstr>Tools for Your Toolbox</vt:lpstr>
      <vt:lpstr>Minnesota Career &amp; Technical Education</vt:lpstr>
      <vt:lpstr>CTE Works! Summit November 2nd </vt:lpstr>
      <vt:lpstr>Next Steps - Questions</vt:lpstr>
      <vt:lpstr>Contact Us</vt:lpstr>
      <vt:lpstr>Contact Us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Renee Thomsen</dc:creator>
  <cp:lastModifiedBy>Jared Reise</cp:lastModifiedBy>
  <cp:revision>428</cp:revision>
  <cp:lastPrinted>2017-09-28T17:04:09Z</cp:lastPrinted>
  <dcterms:created xsi:type="dcterms:W3CDTF">2011-05-16T18:37:38Z</dcterms:created>
  <dcterms:modified xsi:type="dcterms:W3CDTF">2017-09-29T15:41:48Z</dcterms:modified>
</cp:coreProperties>
</file>