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1" r:id="rId2"/>
    <p:sldId id="386" r:id="rId3"/>
    <p:sldId id="374" r:id="rId4"/>
    <p:sldId id="347" r:id="rId5"/>
    <p:sldId id="389" r:id="rId6"/>
    <p:sldId id="360" r:id="rId7"/>
    <p:sldId id="391" r:id="rId8"/>
    <p:sldId id="392" r:id="rId9"/>
    <p:sldId id="393" r:id="rId10"/>
    <p:sldId id="394" r:id="rId11"/>
    <p:sldId id="398" r:id="rId12"/>
    <p:sldId id="395" r:id="rId13"/>
    <p:sldId id="396" r:id="rId14"/>
    <p:sldId id="397" r:id="rId15"/>
    <p:sldId id="384" r:id="rId16"/>
    <p:sldId id="399" r:id="rId17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14"/>
    <a:srgbClr val="262626"/>
    <a:srgbClr val="D9D9D9"/>
    <a:srgbClr val="1E1E1E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1" autoAdjust="0"/>
    <p:restoredTop sz="83243" autoAdjust="0"/>
  </p:normalViewPr>
  <p:slideViewPr>
    <p:cSldViewPr snapToGrid="0" snapToObjects="1">
      <p:cViewPr>
        <p:scale>
          <a:sx n="80" d="100"/>
          <a:sy n="80" d="100"/>
        </p:scale>
        <p:origin x="-326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4376" y="-12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E2E403-2EE1-C646-A4B1-3D4114B2946E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616B5D-4314-9C4D-9518-92D062F5AF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66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9BBC33-5553-4DE7-8808-9419CBFEEAC7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2B15AC-D079-4470-AEBA-ABC04EE33C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7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B15AC-D079-4470-AEBA-ABC04EE33C5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8C0D-64EE-408A-809E-242B12725E4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8C0D-64EE-408A-809E-242B12725E4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8C0D-64EE-408A-809E-242B12725E4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B15AC-D079-4470-AEBA-ABC04EE33C5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B15AC-D079-4470-AEBA-ABC04EE33C5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8C0D-64EE-408A-809E-242B12725E4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B15AC-D079-4470-AEBA-ABC04EE33C5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8C0D-64EE-408A-809E-242B12725E4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8C0D-64EE-408A-809E-242B12725E4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8C0D-64EE-408A-809E-242B12725E4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8C0D-64EE-408A-809E-242B12725E4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_design_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3289913"/>
            <a:ext cx="6553200" cy="1230417"/>
          </a:xfrm>
        </p:spPr>
        <p:txBody>
          <a:bodyPr>
            <a:normAutofit/>
          </a:bodyPr>
          <a:lstStyle>
            <a:lvl1pPr algn="l">
              <a:lnSpc>
                <a:spcPts val="3800"/>
              </a:lnSpc>
              <a:defRPr sz="3600">
                <a:solidFill>
                  <a:srgbClr val="FFFFFF"/>
                </a:solidFill>
                <a:latin typeface="Geneva"/>
                <a:cs typeface="Geneva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1AF1-F3F8-4FA1-AF02-8B7556B84733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2371-F480-4D69-8CE0-A2CEEFAF0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_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ame Side Corner Rectangle 8"/>
          <p:cNvSpPr/>
          <p:nvPr userDrawn="1"/>
        </p:nvSpPr>
        <p:spPr>
          <a:xfrm rot="16200000">
            <a:off x="2286000" y="-457200"/>
            <a:ext cx="5486400" cy="82296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6D14"/>
          </a:solidFill>
          <a:ln>
            <a:noFill/>
          </a:ln>
          <a:effectLst>
            <a:innerShdw blurRad="635000" dist="3175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599" y="2500924"/>
            <a:ext cx="7323015" cy="3624384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-228600" algn="l">
              <a:lnSpc>
                <a:spcPts val="2400"/>
              </a:lnSpc>
              <a:spcBef>
                <a:spcPts val="600"/>
              </a:spcBef>
              <a:buFont typeface="Arial"/>
              <a:buChar char="•"/>
              <a:defRPr b="1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270000"/>
            <a:ext cx="7323014" cy="102576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494693" y="2295769"/>
            <a:ext cx="7639538" cy="1588"/>
          </a:xfrm>
          <a:prstGeom prst="line">
            <a:avLst/>
          </a:prstGeom>
          <a:ln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_design_text_reverse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D8EE-93FA-4E3F-82CE-A7BB6683A69E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CB6A-4BA2-481A-AFCB-CF2536A8B0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25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F6D6-D7A8-4270-843D-D450050C5622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E987-FE89-4683-89FE-6BDCD6DAA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8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_design_text.jp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6155" y="508001"/>
            <a:ext cx="5967046" cy="110502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154" y="2178538"/>
            <a:ext cx="6740769" cy="4177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5D8EE-93FA-4E3F-82CE-A7BB6683A69E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6CB6A-4BA2-481A-AFCB-CF2536A8B0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49" r:id="rId3"/>
    <p:sldLayoutId id="2147483660" r:id="rId4"/>
    <p:sldLayoutId id="2147483650" r:id="rId5"/>
    <p:sldLayoutId id="2147483664" r:id="rId6"/>
    <p:sldLayoutId id="2147483665" r:id="rId7"/>
  </p:sldLayoutIdLst>
  <p:transition spd="med">
    <p:fade/>
  </p:transition>
  <p:txStyles>
    <p:titleStyle>
      <a:lvl1pPr algn="l" defTabSz="457200" rtl="0" eaLnBrk="1" latinLnBrk="0" hangingPunct="1">
        <a:lnSpc>
          <a:spcPts val="3400"/>
        </a:lnSpc>
        <a:spcBef>
          <a:spcPct val="0"/>
        </a:spcBef>
        <a:buNone/>
        <a:defRPr sz="3200" kern="1200">
          <a:solidFill>
            <a:schemeClr val="tx1"/>
          </a:solidFill>
          <a:latin typeface="Geneva"/>
          <a:ea typeface="+mj-ea"/>
          <a:cs typeface="Geneva"/>
        </a:defRPr>
      </a:lvl1pPr>
    </p:titleStyle>
    <p:bodyStyle>
      <a:lvl1pPr marL="0" indent="-342900" algn="l" defTabSz="457200" rtl="0" eaLnBrk="1" latinLnBrk="0" hangingPunct="1">
        <a:lnSpc>
          <a:spcPts val="2200"/>
        </a:lnSpc>
        <a:spcBef>
          <a:spcPts val="900"/>
        </a:spcBef>
        <a:buFont typeface="Arial"/>
        <a:buNone/>
        <a:defRPr sz="1600" b="1" kern="1200">
          <a:solidFill>
            <a:schemeClr val="tx1"/>
          </a:solidFill>
          <a:latin typeface="Geneva"/>
          <a:ea typeface="+mn-ea"/>
          <a:cs typeface="Geneva"/>
        </a:defRPr>
      </a:lvl1pPr>
      <a:lvl2pPr marL="228600" indent="-228600" algn="l" defTabSz="457200" rtl="0" eaLnBrk="1" latinLnBrk="0" hangingPunct="1">
        <a:lnSpc>
          <a:spcPts val="2200"/>
        </a:lnSpc>
        <a:spcBef>
          <a:spcPts val="900"/>
        </a:spcBef>
        <a:buFont typeface="Arial"/>
        <a:buChar char="•"/>
        <a:defRPr sz="1600" kern="1200">
          <a:solidFill>
            <a:schemeClr val="tx1"/>
          </a:solidFill>
          <a:latin typeface="Geneva"/>
          <a:ea typeface="+mn-ea"/>
          <a:cs typeface="Genev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Geneva"/>
          <a:ea typeface="+mn-ea"/>
          <a:cs typeface="Genev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eneva"/>
          <a:ea typeface="+mn-ea"/>
          <a:cs typeface="Genev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eneva"/>
          <a:ea typeface="+mn-ea"/>
          <a:cs typeface="Genev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981329" y="2370965"/>
            <a:ext cx="6162676" cy="1108506"/>
            <a:chOff x="2981329" y="2074089"/>
            <a:chExt cx="6162676" cy="1831161"/>
          </a:xfrm>
        </p:grpSpPr>
        <p:sp>
          <p:nvSpPr>
            <p:cNvPr id="11" name="Round Same Side Corner Rectangle 5"/>
            <p:cNvSpPr/>
            <p:nvPr/>
          </p:nvSpPr>
          <p:spPr>
            <a:xfrm rot="16200000">
              <a:off x="5147086" y="-91668"/>
              <a:ext cx="1831161" cy="6162676"/>
            </a:xfrm>
            <a:prstGeom prst="round2SameRect">
              <a:avLst/>
            </a:prstGeom>
            <a:solidFill>
              <a:srgbClr val="FF6D14"/>
            </a:solidFill>
            <a:ln>
              <a:noFill/>
            </a:ln>
            <a:effectLst>
              <a:innerShdw blurRad="635000" dist="190500" dir="18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t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3230100" y="2257425"/>
              <a:ext cx="5541902" cy="681747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3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neva"/>
                  <a:ea typeface="+mj-ea"/>
                  <a:cs typeface="Geneva"/>
                </a:rPr>
                <a:t/>
              </a:r>
              <a:br>
                <a:rPr kumimoji="0" lang="en-US" sz="3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neva"/>
                  <a:ea typeface="+mj-ea"/>
                  <a:cs typeface="Geneva"/>
                </a:rPr>
              </a:b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/>
                <a:ea typeface="+mj-ea"/>
                <a:cs typeface="Geneva"/>
              </a:endParaRPr>
            </a:p>
          </p:txBody>
        </p:sp>
      </p:grpSp>
      <p:pic>
        <p:nvPicPr>
          <p:cNvPr id="10" name="Picture 9" descr="CTE_Minnesota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280" y="558128"/>
            <a:ext cx="3731942" cy="13073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0100" y="2640214"/>
            <a:ext cx="571512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Triangulating Data to Improve Instruction  April 30, 2012</a:t>
            </a:r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3722" y="2286000"/>
            <a:ext cx="64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3600" dirty="0" smtClean="0"/>
              <a:t>Achievement gaps</a:t>
            </a:r>
          </a:p>
          <a:p>
            <a:pPr marL="231775" indent="-231775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3600" dirty="0" smtClean="0"/>
              <a:t>Differences between subgroups</a:t>
            </a:r>
          </a:p>
          <a:p>
            <a:pPr marL="231775" indent="-231775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3600" dirty="0" smtClean="0"/>
              <a:t>Trends </a:t>
            </a:r>
          </a:p>
          <a:p>
            <a:pPr marL="231775" indent="-231775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3600" dirty="0" smtClean="0"/>
              <a:t>Progress</a:t>
            </a:r>
          </a:p>
        </p:txBody>
      </p:sp>
      <p:sp>
        <p:nvSpPr>
          <p:cNvPr id="3" name="Rectangle 2"/>
          <p:cNvSpPr/>
          <p:nvPr/>
        </p:nvSpPr>
        <p:spPr>
          <a:xfrm>
            <a:off x="298862" y="449758"/>
            <a:ext cx="617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What Data Reveals</a:t>
            </a:r>
          </a:p>
        </p:txBody>
      </p:sp>
    </p:spTree>
    <p:extLst>
      <p:ext uri="{BB962C8B-B14F-4D97-AF65-F5344CB8AC3E}">
        <p14:creationId xmlns:p14="http://schemas.microsoft.com/office/powerpoint/2010/main" val="3804243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155" y="402770"/>
            <a:ext cx="2905190" cy="469659"/>
          </a:xfrm>
        </p:spPr>
        <p:txBody>
          <a:bodyPr>
            <a:normAutofit/>
          </a:bodyPr>
          <a:lstStyle/>
          <a:p>
            <a:r>
              <a:rPr lang="en-US" sz="2200" dirty="0" smtClean="0"/>
              <a:t>National/State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25630" y="825045"/>
            <a:ext cx="3921435" cy="1763775"/>
          </a:xfrm>
        </p:spPr>
        <p:txBody>
          <a:bodyPr>
            <a:normAutofit fontScale="25000" lnSpcReduction="20000"/>
          </a:bodyPr>
          <a:lstStyle/>
          <a:p>
            <a:pPr marL="342900" defTabSz="9144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7200" b="0" dirty="0">
                <a:solidFill>
                  <a:schemeClr val="bg1"/>
                </a:solidFill>
                <a:latin typeface="+mn-lt"/>
                <a:cs typeface="+mn-cs"/>
              </a:rPr>
              <a:t>Demographic/workforce trends</a:t>
            </a:r>
          </a:p>
          <a:p>
            <a:pPr marL="342900" defTabSz="9144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7200" b="0" dirty="0">
                <a:solidFill>
                  <a:schemeClr val="bg1"/>
                </a:solidFill>
                <a:latin typeface="+mn-lt"/>
                <a:cs typeface="+mn-cs"/>
              </a:rPr>
              <a:t>State assessments</a:t>
            </a:r>
          </a:p>
          <a:p>
            <a:pPr marL="342900" defTabSz="9144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7200" b="0" dirty="0">
                <a:solidFill>
                  <a:schemeClr val="bg1"/>
                </a:solidFill>
                <a:latin typeface="+mn-lt"/>
                <a:cs typeface="+mn-cs"/>
              </a:rPr>
              <a:t>Standardized achievement tests</a:t>
            </a:r>
          </a:p>
          <a:p>
            <a:pPr marL="342900" defTabSz="9144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7200" b="0" dirty="0">
                <a:solidFill>
                  <a:schemeClr val="bg1"/>
                </a:solidFill>
                <a:latin typeface="+mn-lt"/>
                <a:cs typeface="+mn-cs"/>
              </a:rPr>
              <a:t>Enrollment trends</a:t>
            </a:r>
          </a:p>
          <a:p>
            <a:pPr marL="342900" defTabSz="9144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7200" b="0" dirty="0">
                <a:solidFill>
                  <a:schemeClr val="bg1"/>
                </a:solidFill>
                <a:latin typeface="+mn-lt"/>
                <a:cs typeface="+mn-cs"/>
              </a:rPr>
              <a:t>Accountability measures</a:t>
            </a:r>
          </a:p>
          <a:p>
            <a:endParaRPr lang="en-US" sz="2000" dirty="0" smtClean="0"/>
          </a:p>
          <a:p>
            <a:endParaRPr lang="en-US" sz="84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572000" y="402770"/>
            <a:ext cx="4488873" cy="422275"/>
          </a:xfrm>
        </p:spPr>
        <p:txBody>
          <a:bodyPr>
            <a:noAutofit/>
          </a:bodyPr>
          <a:lstStyle/>
          <a:p>
            <a:r>
              <a:rPr lang="en-US" sz="2100" dirty="0" smtClean="0">
                <a:solidFill>
                  <a:schemeClr val="bg1"/>
                </a:solidFill>
              </a:rPr>
              <a:t>Campus/District/School/Program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649788" y="825045"/>
            <a:ext cx="4268581" cy="1640774"/>
          </a:xfrm>
        </p:spPr>
        <p:txBody>
          <a:bodyPr>
            <a:noAutofit/>
          </a:bodyPr>
          <a:lstStyle/>
          <a:p>
            <a:pPr marL="342900" defTabSz="91440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800" b="0" dirty="0">
                <a:solidFill>
                  <a:schemeClr val="bg1"/>
                </a:solidFill>
                <a:latin typeface="+mn-lt"/>
                <a:cs typeface="+mn-cs"/>
              </a:rPr>
              <a:t>Enrollment trends (transfer, drop-out)</a:t>
            </a:r>
          </a:p>
          <a:p>
            <a:pPr marL="342900" defTabSz="91440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800" b="0" dirty="0">
                <a:solidFill>
                  <a:schemeClr val="bg1"/>
                </a:solidFill>
                <a:latin typeface="+mn-lt"/>
                <a:cs typeface="+mn-cs"/>
              </a:rPr>
              <a:t>Student demographic data</a:t>
            </a:r>
          </a:p>
          <a:p>
            <a:pPr marL="342900" defTabSz="91440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800" b="0" dirty="0">
                <a:solidFill>
                  <a:schemeClr val="bg1"/>
                </a:solidFill>
                <a:latin typeface="+mn-lt"/>
                <a:cs typeface="+mn-cs"/>
              </a:rPr>
              <a:t>Student transcripts</a:t>
            </a:r>
          </a:p>
          <a:p>
            <a:pPr marL="342900" defTabSz="91440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800" b="0" dirty="0">
                <a:solidFill>
                  <a:schemeClr val="bg1"/>
                </a:solidFill>
                <a:latin typeface="+mn-lt"/>
                <a:cs typeface="+mn-cs"/>
              </a:rPr>
              <a:t>Program participation (free/reduced lunch, first </a:t>
            </a:r>
            <a:r>
              <a:rPr lang="en-US" sz="2000" b="0" dirty="0">
                <a:solidFill>
                  <a:schemeClr val="bg1"/>
                </a:solidFill>
                <a:latin typeface="+mn-lt"/>
                <a:cs typeface="+mn-cs"/>
              </a:rPr>
              <a:t>generation, etc</a:t>
            </a:r>
            <a:r>
              <a:rPr lang="en-US" sz="2000" b="0" dirty="0" smtClean="0">
                <a:solidFill>
                  <a:schemeClr val="bg1"/>
                </a:solidFill>
                <a:latin typeface="+mn-lt"/>
                <a:cs typeface="+mn-cs"/>
              </a:rPr>
              <a:t>.)</a:t>
            </a:r>
            <a:endParaRPr lang="en-US" sz="2000" b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33400" y="4191000"/>
            <a:ext cx="4040188" cy="2092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58788" y="2707574"/>
            <a:ext cx="8229600" cy="4987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100" b="1" dirty="0">
                <a:solidFill>
                  <a:schemeClr val="bg1"/>
                </a:solidFill>
                <a:latin typeface="Geneva"/>
                <a:cs typeface="Geneva"/>
              </a:rPr>
              <a:t>Classroom/Student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58788" y="3297382"/>
            <a:ext cx="4040188" cy="2625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Accuplacer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ACT PLAN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or EXPLORE results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Guidance/Advisor records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Student portfolios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Student Surveys (CCSSE, graduate follow-up, etc.)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Authentic assessments </a:t>
            </a:r>
            <a:r>
              <a:rPr lang="en-US" dirty="0" smtClean="0">
                <a:solidFill>
                  <a:schemeClr val="bg1"/>
                </a:solidFill>
              </a:rPr>
              <a:t>(performance-based assessments)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724400" y="3373582"/>
            <a:ext cx="4040188" cy="2549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900" dirty="0">
                <a:solidFill>
                  <a:schemeClr val="bg1"/>
                </a:solidFill>
              </a:rPr>
              <a:t>Work-readiness assessments</a:t>
            </a:r>
          </a:p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900" dirty="0">
                <a:solidFill>
                  <a:schemeClr val="bg1"/>
                </a:solidFill>
              </a:rPr>
              <a:t>Daily teacher records and observations (attendance, participation) </a:t>
            </a:r>
          </a:p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900" dirty="0">
                <a:solidFill>
                  <a:schemeClr val="bg1"/>
                </a:solidFill>
              </a:rPr>
              <a:t>CTSO participation records</a:t>
            </a:r>
          </a:p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900" dirty="0">
                <a:solidFill>
                  <a:schemeClr val="bg1"/>
                </a:solidFill>
              </a:rPr>
              <a:t>Enrollment trends</a:t>
            </a:r>
          </a:p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900" dirty="0">
                <a:solidFill>
                  <a:schemeClr val="bg1"/>
                </a:solidFill>
              </a:rPr>
              <a:t>Parent demographic data</a:t>
            </a:r>
          </a:p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900" dirty="0">
                <a:solidFill>
                  <a:schemeClr val="bg1"/>
                </a:solidFill>
              </a:rPr>
              <a:t>Employer </a:t>
            </a:r>
            <a:r>
              <a:rPr lang="en-US" sz="1900" dirty="0" smtClean="0">
                <a:solidFill>
                  <a:schemeClr val="bg1"/>
                </a:solidFill>
              </a:rPr>
              <a:t>evaluations</a:t>
            </a:r>
            <a:endParaRPr lang="en-US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525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90800" y="228600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dirty="0" smtClean="0">
                <a:solidFill>
                  <a:prstClr val="black"/>
                </a:solidFill>
              </a:rPr>
              <a:t>Plan for Learning Improvement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" y="1371600"/>
            <a:ext cx="7543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0513" indent="-290513">
              <a:buClr>
                <a:srgbClr val="4BACC6">
                  <a:lumMod val="50000"/>
                </a:srgbClr>
              </a:buClr>
              <a:buFont typeface="Arial" pitchFamily="34" charset="0"/>
              <a:buChar char="•"/>
            </a:pPr>
            <a:endParaRPr lang="en-US" sz="3200" dirty="0" smtClean="0">
              <a:solidFill>
                <a:prstClr val="black"/>
              </a:solidFill>
            </a:endParaRPr>
          </a:p>
          <a:p>
            <a:pPr marL="684213" indent="-290513">
              <a:buClr>
                <a:srgbClr val="4BACC6">
                  <a:lumMod val="50000"/>
                </a:srgbClr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Start with results: Analyze the previous year’s goals, comparing against local unit tests and end-of-course tests, at the student level and classroom level.</a:t>
            </a:r>
          </a:p>
          <a:p>
            <a:pPr marL="684213" indent="-290513">
              <a:buClr>
                <a:srgbClr val="4BACC6">
                  <a:lumMod val="50000"/>
                </a:srgbClr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Triangulate: Find relationships </a:t>
            </a:r>
          </a:p>
          <a:p>
            <a:pPr marL="741363">
              <a:buClr>
                <a:srgbClr val="4BACC6">
                  <a:lumMod val="50000"/>
                </a:srgbClr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between test data and </a:t>
            </a:r>
          </a:p>
          <a:p>
            <a:pPr marL="741363">
              <a:buClr>
                <a:srgbClr val="4BACC6">
                  <a:lumMod val="50000"/>
                </a:srgbClr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attendance and discipline </a:t>
            </a:r>
          </a:p>
          <a:p>
            <a:pPr marL="741363">
              <a:buClr>
                <a:srgbClr val="4BACC6">
                  <a:lumMod val="50000"/>
                </a:srgbClr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referrals. </a:t>
            </a:r>
          </a:p>
        </p:txBody>
      </p:sp>
    </p:spTree>
    <p:extLst>
      <p:ext uri="{BB962C8B-B14F-4D97-AF65-F5344CB8AC3E}">
        <p14:creationId xmlns:p14="http://schemas.microsoft.com/office/powerpoint/2010/main" val="13136630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90800" y="228600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dirty="0" smtClean="0">
                <a:solidFill>
                  <a:prstClr val="black"/>
                </a:solidFill>
              </a:rPr>
              <a:t>Plan for Learning Improvement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458200" cy="4525963"/>
          </a:xfrm>
        </p:spPr>
        <p:txBody>
          <a:bodyPr>
            <a:normAutofit/>
          </a:bodyPr>
          <a:lstStyle/>
          <a:p>
            <a:pPr marL="914400" lvl="1" indent="-404813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endParaRPr lang="en-US" sz="2400" b="1" dirty="0" smtClean="0"/>
          </a:p>
          <a:p>
            <a:pPr marL="914400" lvl="1" indent="-404813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/>
              <a:t>Disaggregate </a:t>
            </a:r>
            <a:r>
              <a:rPr lang="en-US" sz="2400" b="1" dirty="0"/>
              <a:t>data by subgroups </a:t>
            </a:r>
            <a:endParaRPr lang="en-US" sz="2400" b="1" dirty="0" smtClean="0"/>
          </a:p>
          <a:p>
            <a:pPr marL="509587" lvl="1" indent="0">
              <a:buClr>
                <a:schemeClr val="accent5">
                  <a:lumMod val="50000"/>
                </a:schemeClr>
              </a:buClr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(</a:t>
            </a:r>
            <a:r>
              <a:rPr lang="en-US" sz="2400" b="1" dirty="0"/>
              <a:t>e.g., </a:t>
            </a:r>
            <a:r>
              <a:rPr lang="en-US" sz="2400" b="1" dirty="0" smtClean="0"/>
              <a:t>nontraditional students, students with 	disabilities, socioeconomic status </a:t>
            </a:r>
            <a:r>
              <a:rPr lang="en-US" sz="2400" b="1" dirty="0"/>
              <a:t>or those </a:t>
            </a:r>
            <a:r>
              <a:rPr lang="en-US" sz="2400" b="1" dirty="0" smtClean="0"/>
              <a:t>	receiving </a:t>
            </a:r>
            <a:r>
              <a:rPr lang="en-US" sz="2400" b="1" dirty="0"/>
              <a:t>free/reduced </a:t>
            </a:r>
            <a:r>
              <a:rPr lang="en-US" sz="2400" b="1" dirty="0" smtClean="0"/>
              <a:t>lunch).</a:t>
            </a:r>
          </a:p>
          <a:p>
            <a:pPr marL="509587" lvl="1" indent="0">
              <a:buClr>
                <a:schemeClr val="accent5">
                  <a:lumMod val="50000"/>
                </a:schemeClr>
              </a:buClr>
              <a:buNone/>
            </a:pPr>
            <a:endParaRPr lang="en-US" sz="2400" b="1" dirty="0"/>
          </a:p>
          <a:p>
            <a:pPr marL="914400" lvl="1" indent="-404813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400" b="1" dirty="0"/>
              <a:t>Use information from </a:t>
            </a:r>
            <a:r>
              <a:rPr lang="en-US" sz="2400" b="1" dirty="0" smtClean="0"/>
              <a:t>program advisory groups.</a:t>
            </a:r>
          </a:p>
          <a:p>
            <a:pPr marL="509587" lvl="1" indent="0">
              <a:buClr>
                <a:schemeClr val="accent5">
                  <a:lumMod val="50000"/>
                </a:schemeClr>
              </a:buClr>
              <a:buNone/>
            </a:pPr>
            <a:endParaRPr lang="en-US" sz="2400" b="1" dirty="0"/>
          </a:p>
          <a:p>
            <a:pPr marL="914400" lvl="1" indent="-404813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400" b="1" dirty="0"/>
              <a:t>Set goals for the year as well as long-term goals.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784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90800" y="228600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dirty="0" smtClean="0">
                <a:solidFill>
                  <a:prstClr val="black"/>
                </a:solidFill>
              </a:rPr>
              <a:t>Plan for Learning Improvement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458200" cy="4525963"/>
          </a:xfrm>
        </p:spPr>
        <p:txBody>
          <a:bodyPr>
            <a:normAutofit/>
          </a:bodyPr>
          <a:lstStyle/>
          <a:p>
            <a:pPr marL="682625" indent="-393700">
              <a:spcBef>
                <a:spcPts val="0"/>
              </a:spcBef>
              <a:buClr>
                <a:schemeClr val="accent5">
                  <a:lumMod val="50000"/>
                </a:schemeClr>
              </a:buClr>
            </a:pPr>
            <a:endParaRPr lang="en-US" sz="2800" dirty="0" smtClean="0"/>
          </a:p>
          <a:p>
            <a:pPr marL="682625" indent="-393700">
              <a:spcBef>
                <a:spcPts val="0"/>
              </a:spcBef>
              <a:buClr>
                <a:schemeClr val="accent5">
                  <a:lumMod val="50000"/>
                </a:schemeClr>
              </a:buClr>
            </a:pPr>
            <a:endParaRPr lang="en-US" sz="2800" dirty="0"/>
          </a:p>
          <a:p>
            <a:pPr marL="746125" indent="-457200">
              <a:spcBef>
                <a:spcPts val="0"/>
              </a:spcBef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800" dirty="0" smtClean="0"/>
              <a:t>Schedule school and department data team </a:t>
            </a:r>
          </a:p>
          <a:p>
            <a:pPr marL="288925" indent="0">
              <a:spcBef>
                <a:spcPts val="0"/>
              </a:spcBef>
              <a:buClr>
                <a:schemeClr val="accent5">
                  <a:lumMod val="50000"/>
                </a:schemeClr>
              </a:buClr>
            </a:pPr>
            <a:r>
              <a:rPr lang="en-US" sz="2800" dirty="0" smtClean="0"/>
              <a:t>	   meetings to discuss data and review       			   progress. </a:t>
            </a:r>
          </a:p>
          <a:p>
            <a:pPr marL="746125" indent="-457200">
              <a:spcBef>
                <a:spcPts val="0"/>
              </a:spcBef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endParaRPr lang="en-US" sz="2800" dirty="0" smtClean="0"/>
          </a:p>
          <a:p>
            <a:pPr marL="746125" indent="-457200">
              <a:spcBef>
                <a:spcPts val="0"/>
              </a:spcBef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800" dirty="0" smtClean="0"/>
              <a:t>Discuss and develop strategies, such as curricular alignment with academic and industry standards, curricular sequence, timing, and depth of instruction.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110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153" y="1703525"/>
            <a:ext cx="7655322" cy="4177812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800" b="0" smtClean="0"/>
              <a:t>Jeanette </a:t>
            </a:r>
            <a:r>
              <a:rPr lang="en-US" sz="2800" b="0" smtClean="0"/>
              <a:t>Rydberg </a:t>
            </a:r>
            <a:endParaRPr lang="en-US" sz="2800" b="0" dirty="0" smtClean="0"/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800" b="0" dirty="0"/>
              <a:t>Central Lakes </a:t>
            </a:r>
            <a:r>
              <a:rPr lang="en-US" sz="2800" b="0" dirty="0" smtClean="0"/>
              <a:t>College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800" b="0" dirty="0" smtClean="0"/>
              <a:t>Child Development Instructor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800" b="0" dirty="0" smtClean="0"/>
              <a:t>CTEDDI Workshop Participant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800" b="0" dirty="0" smtClean="0"/>
              <a:t>NOCTI Pre and Post test Data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800" b="0" dirty="0" smtClean="0"/>
              <a:t>Triangulating with Additional Data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800" b="0" dirty="0" smtClean="0"/>
              <a:t>Drawing Conclusions from Data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800" b="0" dirty="0"/>
              <a:t>Using Data for Program Improvement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endParaRPr lang="en-US" sz="2800" b="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-1" y="260365"/>
            <a:ext cx="7326923" cy="1105022"/>
          </a:xfrm>
          <a:prstGeom prst="roundRect">
            <a:avLst/>
          </a:prstGeom>
          <a:solidFill>
            <a:srgbClr val="FF6D14"/>
          </a:solidFill>
          <a:ln w="9525" cap="flat" cmpd="sng" algn="ctr">
            <a:noFill/>
            <a:prstDash val="solid"/>
          </a:ln>
          <a:effectLst>
            <a:innerShdw blurRad="635000" dist="190500" dir="18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Data Driven Improvement </a:t>
            </a:r>
            <a:r>
              <a:rPr lang="en-US" b="1" smtClean="0"/>
              <a:t>in Action!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5251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153" y="1703525"/>
            <a:ext cx="7655322" cy="417781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800" b="0" dirty="0" smtClean="0"/>
              <a:t>Jeanette </a:t>
            </a:r>
            <a:r>
              <a:rPr lang="en-US" sz="2800" b="0" dirty="0" smtClean="0"/>
              <a:t>Rydberg </a:t>
            </a:r>
            <a:endParaRPr lang="en-US" sz="2800" b="0" dirty="0" smtClean="0"/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800" b="0" dirty="0" smtClean="0"/>
              <a:t>Webinar Participants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800" b="0" dirty="0" smtClean="0"/>
              <a:t>CTEDDI Pilot Project Participants – MN West, NE Metro, Oakland and Central Lakes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800" b="0" dirty="0" smtClean="0"/>
              <a:t>NOCTI 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800" b="0" dirty="0" smtClean="0"/>
              <a:t>Mid Project Feedback Form ASAP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800" b="0" dirty="0" smtClean="0"/>
              <a:t>Final Feedback Form in May 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endParaRPr lang="en-US" sz="2800" b="0" dirty="0"/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endParaRPr lang="en-US" sz="2800" b="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-1" y="260365"/>
            <a:ext cx="7326923" cy="1105022"/>
          </a:xfrm>
          <a:prstGeom prst="roundRect">
            <a:avLst/>
          </a:prstGeom>
          <a:solidFill>
            <a:srgbClr val="FF6D14"/>
          </a:solidFill>
          <a:ln w="9525" cap="flat" cmpd="sng" algn="ctr">
            <a:noFill/>
            <a:prstDash val="solid"/>
          </a:ln>
          <a:effectLst>
            <a:innerShdw blurRad="635000" dist="190500" dir="18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Thank You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21021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66255" y="1840676"/>
            <a:ext cx="6887688" cy="4049486"/>
          </a:xfrm>
        </p:spPr>
        <p:txBody>
          <a:bodyPr>
            <a:noAutofit/>
          </a:bodyPr>
          <a:lstStyle/>
          <a:p>
            <a:pPr marL="91440" indent="0" algn="just">
              <a:lnSpc>
                <a:spcPct val="120000"/>
              </a:lnSpc>
              <a:spcBef>
                <a:spcPts val="600"/>
              </a:spcBef>
            </a:pPr>
            <a:r>
              <a:rPr lang="en-US" sz="2800" i="1" dirty="0" smtClean="0"/>
              <a:t>The current climate in education calls for teachers and faculty to </a:t>
            </a:r>
            <a:r>
              <a:rPr lang="en-US" sz="2800" i="1" dirty="0"/>
              <a:t>develop an understanding  of how to use multiple  sources of data to formulate a practical improvement </a:t>
            </a:r>
            <a:r>
              <a:rPr lang="en-US" sz="2800" i="1" dirty="0" smtClean="0"/>
              <a:t>plan that contributes to positive changes in student outcomes.</a:t>
            </a:r>
            <a:endParaRPr lang="en-US" sz="2800" i="1" dirty="0"/>
          </a:p>
          <a:p>
            <a:pPr marL="365760" indent="-274320" algn="just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20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AE91-4BE2-42C5-986C-F9715A8397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764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16200000">
            <a:off x="2072881" y="-1652076"/>
            <a:ext cx="926287" cy="5309558"/>
          </a:xfrm>
          <a:prstGeom prst="roundRect">
            <a:avLst/>
          </a:prstGeom>
          <a:solidFill>
            <a:srgbClr val="FF6D14"/>
          </a:solidFill>
          <a:ln>
            <a:noFill/>
          </a:ln>
          <a:effectLst>
            <a:innerShdw blurRad="635000" dist="190500" dir="18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155" y="508001"/>
            <a:ext cx="5967046" cy="957846"/>
          </a:xfrm>
        </p:spPr>
        <p:txBody>
          <a:bodyPr>
            <a:normAutofit/>
          </a:bodyPr>
          <a:lstStyle/>
          <a:p>
            <a:pPr marR="0" rtl="0"/>
            <a:r>
              <a:rPr lang="en-US" sz="3800" kern="1600" baseline="0" dirty="0" smtClean="0">
                <a:ea typeface="Times New Roman"/>
              </a:rPr>
              <a:t/>
            </a:r>
            <a:br>
              <a:rPr lang="en-US" sz="3800" kern="1600" baseline="0" dirty="0" smtClean="0">
                <a:ea typeface="Times New Roman"/>
              </a:rPr>
            </a:br>
            <a:r>
              <a:rPr lang="en-US" sz="3800" b="1" kern="1600" dirty="0" smtClean="0">
                <a:solidFill>
                  <a:schemeClr val="bg1"/>
                </a:solidFill>
                <a:ea typeface="Times New Roman"/>
              </a:rPr>
              <a:t>The Process</a:t>
            </a:r>
            <a:endParaRPr lang="en-US" sz="3800" b="1" kern="1600" baseline="0" dirty="0" smtClean="0">
              <a:solidFill>
                <a:schemeClr val="bg1"/>
              </a:solidFill>
              <a:ea typeface="Times New Roman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6" t="20063" r="24875"/>
          <a:stretch/>
        </p:blipFill>
        <p:spPr>
          <a:xfrm>
            <a:off x="1793174" y="1763825"/>
            <a:ext cx="3657600" cy="4592526"/>
          </a:xfrm>
          <a:prstGeom prst="snip2DiagRect">
            <a:avLst>
              <a:gd name="adj1" fmla="val 25974"/>
              <a:gd name="adj2" fmla="val 37121"/>
            </a:avLst>
          </a:prstGeom>
        </p:spPr>
      </p:pic>
      <p:pic>
        <p:nvPicPr>
          <p:cNvPr id="6" name="Picture 5" descr="CTE_Minnesota_Transparent bkg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950" y="126131"/>
            <a:ext cx="1908905" cy="66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447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009" y="686735"/>
            <a:ext cx="1828799" cy="3554819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22500" b="1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50" endPos="85000" dir="5400000" sy="-100000" algn="bl" rotWithShape="0"/>
                </a:effectLst>
                <a:latin typeface="Adobe Caslon Pro Bold" pitchFamily="18" charset="0"/>
                <a:ea typeface="Adobe Ming Std L" pitchFamily="18" charset="-128"/>
                <a:cs typeface="Adobe Hebrew" pitchFamily="18" charset="-79"/>
              </a:rPr>
              <a:t>1</a:t>
            </a:r>
            <a:endParaRPr lang="en-US" sz="22500" b="1" dirty="0"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50" endPos="85000" dir="5400000" sy="-100000" algn="bl" rotWithShape="0"/>
              </a:effectLst>
              <a:latin typeface="Adobe Caslon Pro Bold" pitchFamily="18" charset="0"/>
              <a:ea typeface="Adobe Ming Std L" pitchFamily="18" charset="-128"/>
              <a:cs typeface="Adobe Hebrew" pitchFamily="18" charset="-79"/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 rot="16200000">
            <a:off x="6090057" y="-1430224"/>
            <a:ext cx="926287" cy="5160207"/>
          </a:xfrm>
          <a:prstGeom prst="round2SameRect">
            <a:avLst/>
          </a:prstGeom>
          <a:solidFill>
            <a:srgbClr val="FF6D14"/>
          </a:solidFill>
          <a:ln>
            <a:noFill/>
          </a:ln>
          <a:effectLst>
            <a:innerShdw blurRad="635000" dist="190500" dir="18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115" y="448626"/>
            <a:ext cx="4073222" cy="1105022"/>
          </a:xfrm>
        </p:spPr>
        <p:txBody>
          <a:bodyPr>
            <a:normAutofit/>
          </a:bodyPr>
          <a:lstStyle/>
          <a:p>
            <a:pPr marR="0" rtl="0"/>
            <a:r>
              <a:rPr lang="en-US" sz="3800" kern="1600" baseline="0" dirty="0" smtClean="0">
                <a:ea typeface="Times New Roman"/>
              </a:rPr>
              <a:t/>
            </a:r>
            <a:br>
              <a:rPr lang="en-US" sz="3800" kern="1600" baseline="0" dirty="0" smtClean="0">
                <a:ea typeface="Times New Roman"/>
              </a:rPr>
            </a:br>
            <a:r>
              <a:rPr lang="en-US" sz="3800" kern="1600" baseline="0" dirty="0" smtClean="0">
                <a:ea typeface="Times New Roman"/>
              </a:rPr>
              <a:t>Use multiple 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655" y="2042557"/>
            <a:ext cx="6982690" cy="3479470"/>
          </a:xfrm>
        </p:spPr>
        <p:txBody>
          <a:bodyPr>
            <a:normAutofit/>
          </a:bodyPr>
          <a:lstStyle/>
          <a:p>
            <a:pPr marR="0" lvl="1" rt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b="1" dirty="0" smtClean="0">
                <a:ea typeface="Times New Roman"/>
              </a:rPr>
              <a:t>Data exists at many levels.  In order to effectively target your efforts to improve instruction, you will need a number of sources</a:t>
            </a:r>
            <a:r>
              <a:rPr lang="en-US" sz="1800" dirty="0" smtClean="0">
                <a:ea typeface="Times New Roman"/>
              </a:rPr>
              <a:t>:</a:t>
            </a:r>
          </a:p>
          <a:p>
            <a:pPr marL="0" marR="0" lvl="1" indent="0" rtl="0">
              <a:buNone/>
            </a:pPr>
            <a:endParaRPr lang="en-US" sz="2000" dirty="0" smtClean="0">
              <a:ea typeface="Times New Roman"/>
            </a:endParaRPr>
          </a:p>
        </p:txBody>
      </p:sp>
      <p:pic>
        <p:nvPicPr>
          <p:cNvPr id="6" name="Picture 5" descr="CTE_Minnesota_Transparent bkg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571" y="5684555"/>
            <a:ext cx="1908905" cy="6687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4515" y="3883261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Calibri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 National</a:t>
            </a:r>
          </a:p>
          <a:p>
            <a:pPr>
              <a:buClr>
                <a:schemeClr val="accent5">
                  <a:lumMod val="50000"/>
                </a:schemeClr>
              </a:buClr>
              <a:buFont typeface="Calibri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 State  </a:t>
            </a:r>
          </a:p>
          <a:p>
            <a:pPr>
              <a:buClr>
                <a:schemeClr val="accent5">
                  <a:lumMod val="50000"/>
                </a:schemeClr>
              </a:buClr>
              <a:buFont typeface="Calibri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 District/System 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73096" y="3891408"/>
            <a:ext cx="20348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Calibri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 School  </a:t>
            </a:r>
          </a:p>
          <a:p>
            <a:pPr>
              <a:buClr>
                <a:schemeClr val="accent5">
                  <a:lumMod val="50000"/>
                </a:schemeClr>
              </a:buClr>
              <a:buFont typeface="Calibri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 Program</a:t>
            </a:r>
          </a:p>
          <a:p>
            <a:pPr>
              <a:buClr>
                <a:schemeClr val="accent5">
                  <a:lumMod val="50000"/>
                </a:schemeClr>
              </a:buClr>
              <a:buFont typeface="Calibri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 Teacher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72176" y="3891438"/>
            <a:ext cx="2352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Calibri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 Class</a:t>
            </a:r>
          </a:p>
          <a:p>
            <a:pPr>
              <a:buClr>
                <a:schemeClr val="accent5">
                  <a:lumMod val="50000"/>
                </a:schemeClr>
              </a:buClr>
              <a:buFont typeface="Calibri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 Student </a:t>
            </a:r>
          </a:p>
          <a:p>
            <a:pPr>
              <a:buClr>
                <a:schemeClr val="accent5">
                  <a:lumMod val="50000"/>
                </a:schemeClr>
              </a:buClr>
              <a:buFont typeface="Calibri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 Standards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3722" y="2286000"/>
            <a:ext cx="64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3600" dirty="0" smtClean="0"/>
              <a:t>Achievement gaps</a:t>
            </a:r>
          </a:p>
          <a:p>
            <a:pPr marL="231775" indent="-231775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3600" dirty="0" smtClean="0"/>
              <a:t>Differences between subgroups</a:t>
            </a:r>
          </a:p>
          <a:p>
            <a:pPr marL="231775" indent="-231775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3600" dirty="0" smtClean="0"/>
              <a:t>Trends </a:t>
            </a:r>
          </a:p>
          <a:p>
            <a:pPr marL="231775" indent="-231775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3600" dirty="0" smtClean="0"/>
              <a:t>Progress</a:t>
            </a:r>
          </a:p>
        </p:txBody>
      </p:sp>
      <p:sp>
        <p:nvSpPr>
          <p:cNvPr id="3" name="Rectangle 2"/>
          <p:cNvSpPr/>
          <p:nvPr/>
        </p:nvSpPr>
        <p:spPr>
          <a:xfrm>
            <a:off x="298862" y="449758"/>
            <a:ext cx="617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What Data Reveals</a:t>
            </a:r>
          </a:p>
        </p:txBody>
      </p:sp>
    </p:spTree>
    <p:extLst>
      <p:ext uri="{BB962C8B-B14F-4D97-AF65-F5344CB8AC3E}">
        <p14:creationId xmlns:p14="http://schemas.microsoft.com/office/powerpoint/2010/main" val="24012903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892618" y="3515098"/>
            <a:ext cx="5479482" cy="1175658"/>
          </a:xfrm>
        </p:spPr>
        <p:txBody>
          <a:bodyPr wrap="square" anchor="ctr" anchorCtr="0">
            <a:noAutofit/>
          </a:bodyPr>
          <a:lstStyle/>
          <a:p>
            <a:pPr marR="0" rtl="0"/>
            <a:r>
              <a:rPr lang="en-US" sz="3800" b="1" kern="1600" dirty="0" smtClean="0">
                <a:solidFill>
                  <a:schemeClr val="bg1"/>
                </a:solidFill>
                <a:ea typeface="Times New Roman"/>
              </a:rPr>
              <a:t>Where do you start?</a:t>
            </a:r>
            <a:endParaRPr lang="en-US" sz="3800" b="1" kern="1600" baseline="0" dirty="0" smtClean="0">
              <a:solidFill>
                <a:schemeClr val="bg1"/>
              </a:solidFill>
              <a:ea typeface="Times New Roman"/>
            </a:endParaRPr>
          </a:p>
        </p:txBody>
      </p:sp>
      <p:pic>
        <p:nvPicPr>
          <p:cNvPr id="12" name="Picture 11" descr="CTE_Minnesota_Transparent bkg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535" y="1626920"/>
            <a:ext cx="3233960" cy="113294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90600" y="1828800"/>
          <a:ext cx="7620000" cy="4083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2057400"/>
                <a:gridCol w="2133600"/>
              </a:tblGrid>
              <a:tr h="76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Nursing Assistant Pretest Areas</a:t>
                      </a:r>
                    </a:p>
                  </a:txBody>
                  <a:tcPr marL="86678" marR="86678" marT="43340" marB="433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Pretest 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% 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Correct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17365D"/>
                          </a:solidFill>
                          <a:latin typeface="Calibri"/>
                          <a:ea typeface="Calibri"/>
                          <a:cs typeface="Times New Roman"/>
                        </a:rPr>
                        <a:t>Student 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10" marR="650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Posttest % 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Correct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17365D"/>
                          </a:solidFill>
                          <a:latin typeface="Calibri"/>
                          <a:ea typeface="Calibri"/>
                          <a:cs typeface="Times New Roman"/>
                        </a:rPr>
                        <a:t>Student 1</a:t>
                      </a: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678" marR="86678" marT="43340" marB="4334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Basic Nursing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Assisting 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54.6</a:t>
                      </a:r>
                    </a:p>
                  </a:txBody>
                  <a:tcPr marL="65010" marR="6501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--</a:t>
                      </a:r>
                      <a:endParaRPr lang="en-US" sz="1800" dirty="0"/>
                    </a:p>
                  </a:txBody>
                  <a:tcPr marL="86678" marR="86678" marT="43340" marB="43340"/>
                </a:tc>
              </a:tr>
              <a:tr h="32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Infection Control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30.0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010" marR="6501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--</a:t>
                      </a:r>
                      <a:endParaRPr lang="en-US" sz="1800" dirty="0"/>
                    </a:p>
                  </a:txBody>
                  <a:tcPr marL="86678" marR="86678" marT="43340" marB="43340"/>
                </a:tc>
              </a:tr>
              <a:tr h="3611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Communication Skills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41.1</a:t>
                      </a:r>
                    </a:p>
                  </a:txBody>
                  <a:tcPr marL="65010" marR="6501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--</a:t>
                      </a:r>
                      <a:endParaRPr lang="en-US" sz="1800" dirty="0"/>
                    </a:p>
                  </a:txBody>
                  <a:tcPr marL="86678" marR="86678" marT="43340" marB="43340"/>
                </a:tc>
              </a:tr>
              <a:tr h="3580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Personal Care Skills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36.4</a:t>
                      </a:r>
                    </a:p>
                  </a:txBody>
                  <a:tcPr marL="65010" marR="6501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--</a:t>
                      </a:r>
                      <a:endParaRPr lang="en-US" sz="1800" dirty="0"/>
                    </a:p>
                  </a:txBody>
                  <a:tcPr marL="86678" marR="86678" marT="43340" marB="43340"/>
                </a:tc>
              </a:tr>
              <a:tr h="3611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Mental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Health/Social Needs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53.8</a:t>
                      </a:r>
                    </a:p>
                  </a:txBody>
                  <a:tcPr marL="65010" marR="6501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--</a:t>
                      </a:r>
                      <a:endParaRPr lang="en-US" sz="1800" dirty="0"/>
                    </a:p>
                  </a:txBody>
                  <a:tcPr marL="86678" marR="86678" marT="43340" marB="43340"/>
                </a:tc>
              </a:tr>
              <a:tr h="3611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Client’s Rights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36.4</a:t>
                      </a:r>
                    </a:p>
                  </a:txBody>
                  <a:tcPr marL="65010" marR="6501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--</a:t>
                      </a:r>
                      <a:endParaRPr lang="en-US" sz="1800" dirty="0"/>
                    </a:p>
                  </a:txBody>
                  <a:tcPr marL="86678" marR="86678" marT="43340" marB="43340"/>
                </a:tc>
              </a:tr>
              <a:tr h="3580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Basic Restorative Devices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50.0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010" marR="6501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--</a:t>
                      </a:r>
                      <a:endParaRPr lang="en-US" sz="1800" dirty="0"/>
                    </a:p>
                  </a:txBody>
                  <a:tcPr marL="86678" marR="86678" marT="43340" marB="43340"/>
                </a:tc>
              </a:tr>
              <a:tr h="3580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Employability Skills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27.3</a:t>
                      </a:r>
                    </a:p>
                  </a:txBody>
                  <a:tcPr marL="65010" marR="6501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--</a:t>
                      </a:r>
                      <a:endParaRPr lang="en-US" sz="1800" dirty="0"/>
                    </a:p>
                  </a:txBody>
                  <a:tcPr marL="86678" marR="86678" marT="43340" marB="43340"/>
                </a:tc>
              </a:tr>
              <a:tr h="43338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endParaRPr lang="en-US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010" marR="650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43.4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010" marR="6501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86678" marR="86678" marT="43340" marB="43340"/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2590800" y="381000"/>
            <a:ext cx="6172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3600" dirty="0" smtClean="0">
                <a:solidFill>
                  <a:prstClr val="black"/>
                </a:solidFill>
              </a:rPr>
              <a:t>Individual Nursing Pretest</a:t>
            </a:r>
          </a:p>
        </p:txBody>
      </p:sp>
    </p:spTree>
    <p:extLst>
      <p:ext uri="{BB962C8B-B14F-4D97-AF65-F5344CB8AC3E}">
        <p14:creationId xmlns:p14="http://schemas.microsoft.com/office/powerpoint/2010/main" val="12584311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200" y="1371600"/>
          <a:ext cx="8229599" cy="4519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943"/>
                <a:gridCol w="1009291"/>
                <a:gridCol w="854015"/>
                <a:gridCol w="854015"/>
                <a:gridCol w="854015"/>
                <a:gridCol w="1009291"/>
                <a:gridCol w="776377"/>
                <a:gridCol w="931652"/>
              </a:tblGrid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Nursing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Assistant 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Pretest Areas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tudent 1</a:t>
                      </a:r>
                    </a:p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 % Correct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tudent 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 % Correct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tudent 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endParaRPr lang="en-US" sz="1200" b="1" i="0" u="none" strike="noStrike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%  Correct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tudent 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  <a:endParaRPr lang="en-US" sz="1200" b="1" i="0" u="none" strike="noStrike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%  Correct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tudent 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%  Correct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Student 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 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                     % Correct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lass       Average            % 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orrect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823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Basic Nursing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Assisting 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54.6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54.5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41.9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058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Infection Control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924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Communication Skills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25.7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924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Personal Care Skills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54.5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54.5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45.5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823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Mental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Health/Social Needs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53.8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38.5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38.5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53.8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41.3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823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Client’s Rights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38.3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35.9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924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Basic Restorative Devices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058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Employability Skills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21.2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5877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Total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43.4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38.4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38.5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38.0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2286000" y="381000"/>
            <a:ext cx="6858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4000" dirty="0" smtClean="0">
                <a:solidFill>
                  <a:prstClr val="black"/>
                </a:solidFill>
              </a:rPr>
              <a:t>Nursing Assisting Pretest</a:t>
            </a:r>
          </a:p>
        </p:txBody>
      </p:sp>
    </p:spTree>
    <p:extLst>
      <p:ext uri="{BB962C8B-B14F-4D97-AF65-F5344CB8AC3E}">
        <p14:creationId xmlns:p14="http://schemas.microsoft.com/office/powerpoint/2010/main" val="30836558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533400"/>
            <a:ext cx="6324600" cy="884238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  Nursing Assisting Post test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93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990600"/>
                <a:gridCol w="914400"/>
                <a:gridCol w="914400"/>
                <a:gridCol w="914400"/>
                <a:gridCol w="914400"/>
                <a:gridCol w="914400"/>
                <a:gridCol w="762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Nursing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Assistant 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Pretest Areas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tudent 1</a:t>
                      </a:r>
                    </a:p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 % Correct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tudent 3   </a:t>
                      </a:r>
                    </a:p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 % Correct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tudent 5 </a:t>
                      </a:r>
                    </a:p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%  Correct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Group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Nation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Basic Nursing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Assisting 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92.4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76.2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86.4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75.5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Infection Control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72.4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79.2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78.2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70.6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Communication Skills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55.3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95.0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83.8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66.4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Personal Care Skills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69.2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65.8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52.9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Mental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Health/Social Needs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69.8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63.1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64.1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Client’s Rights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67.6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58.1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57.8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Basic Restorative Devices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53.1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56.5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Employability Skills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79.7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75.6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66.6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67.0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Total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93.9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79.4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58.4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76.8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73.7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65.2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6626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 - RT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5673</TotalTime>
  <Words>631</Words>
  <Application>Microsoft Office PowerPoint</Application>
  <PresentationFormat>On-screen Show (4:3)</PresentationFormat>
  <Paragraphs>303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Text - RT</vt:lpstr>
      <vt:lpstr>PowerPoint Presentation</vt:lpstr>
      <vt:lpstr>PowerPoint Presentation</vt:lpstr>
      <vt:lpstr> The Process</vt:lpstr>
      <vt:lpstr> Use multiple sources</vt:lpstr>
      <vt:lpstr>PowerPoint Presentation</vt:lpstr>
      <vt:lpstr>Where do you start?</vt:lpstr>
      <vt:lpstr>PowerPoint Presentation</vt:lpstr>
      <vt:lpstr>PowerPoint Presentation</vt:lpstr>
      <vt:lpstr>  Nursing Assisting Post test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CTE Learning that works for MN</dc:title>
  <dc:creator>Denise Roseland</dc:creator>
  <cp:lastModifiedBy>DeeGee Frenzel</cp:lastModifiedBy>
  <cp:revision>533</cp:revision>
  <cp:lastPrinted>2012-02-13T20:39:28Z</cp:lastPrinted>
  <dcterms:created xsi:type="dcterms:W3CDTF">2011-04-17T18:51:07Z</dcterms:created>
  <dcterms:modified xsi:type="dcterms:W3CDTF">2012-04-30T21:28:51Z</dcterms:modified>
</cp:coreProperties>
</file>